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63" r:id="rId2"/>
    <p:sldId id="265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1" r:id="rId21"/>
    <p:sldId id="292" r:id="rId22"/>
    <p:sldId id="318" r:id="rId23"/>
    <p:sldId id="319" r:id="rId24"/>
    <p:sldId id="323" r:id="rId25"/>
    <p:sldId id="334" r:id="rId26"/>
    <p:sldId id="330" r:id="rId27"/>
    <p:sldId id="332" r:id="rId28"/>
    <p:sldId id="336" r:id="rId29"/>
    <p:sldId id="338" r:id="rId30"/>
    <p:sldId id="340" r:id="rId31"/>
    <p:sldId id="342" r:id="rId32"/>
    <p:sldId id="344" r:id="rId33"/>
    <p:sldId id="346" r:id="rId34"/>
    <p:sldId id="348" r:id="rId35"/>
    <p:sldId id="350" r:id="rId36"/>
    <p:sldId id="352" r:id="rId37"/>
    <p:sldId id="354" r:id="rId38"/>
    <p:sldId id="356" r:id="rId39"/>
    <p:sldId id="358" r:id="rId40"/>
    <p:sldId id="360" r:id="rId41"/>
    <p:sldId id="362" r:id="rId42"/>
    <p:sldId id="364" r:id="rId43"/>
    <p:sldId id="365" r:id="rId44"/>
    <p:sldId id="366" r:id="rId45"/>
    <p:sldId id="367" r:id="rId46"/>
    <p:sldId id="369" r:id="rId47"/>
    <p:sldId id="371" r:id="rId48"/>
    <p:sldId id="372" r:id="rId49"/>
    <p:sldId id="373" r:id="rId50"/>
    <p:sldId id="374" r:id="rId51"/>
    <p:sldId id="375" r:id="rId52"/>
    <p:sldId id="376" r:id="rId53"/>
    <p:sldId id="377" r:id="rId54"/>
    <p:sldId id="378" r:id="rId55"/>
    <p:sldId id="315" r:id="rId56"/>
    <p:sldId id="270" r:id="rId57"/>
    <p:sldId id="271" r:id="rId58"/>
  </p:sldIdLst>
  <p:sldSz cx="9144000" cy="5143500" type="screen16x9"/>
  <p:notesSz cx="6858000" cy="9144000"/>
  <p:custDataLst>
    <p:tags r:id="rId6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D8A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54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3704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1838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9219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6642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8343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1281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6438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7876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841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4541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676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88342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82183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0283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73974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470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31345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85650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47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51219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87354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49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05098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50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3175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634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51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58518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52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72579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53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82192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54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9115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1824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5925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3781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8274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4571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8733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u="none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b="0" i="0" u="none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Dijkstra's Shortest Path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Programming – AI for Games</a:t>
            </a:r>
            <a:endParaRPr lang="en-GB" dirty="0"/>
          </a:p>
        </p:txBody>
      </p:sp>
      <p:pic>
        <p:nvPicPr>
          <p:cNvPr id="6" name="Picture 3" descr="D:\AIE_SVN\Portal\ADip_GameAI\Shortest Paths\Dijkstr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211710"/>
            <a:ext cx="1754388" cy="233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 Example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4139952" y="1200151"/>
            <a:ext cx="4546848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2000" dirty="0"/>
              <a:t>It would run into the wall here.</a:t>
            </a:r>
          </a:p>
          <a:p>
            <a:endParaRPr lang="en-AU" sz="2000" dirty="0"/>
          </a:p>
        </p:txBody>
      </p:sp>
      <p:pic>
        <p:nvPicPr>
          <p:cNvPr id="3074" name="Picture 2" descr="C:\Users\Aidan\Dropbox\TAE\Steppes_of_War annotat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03598"/>
            <a:ext cx="338437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755576" y="393073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/>
          <p:cNvSpPr/>
          <p:nvPr/>
        </p:nvSpPr>
        <p:spPr>
          <a:xfrm>
            <a:off x="2555776" y="3885534"/>
            <a:ext cx="225190" cy="2251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Arrow Connector 6"/>
          <p:cNvCxnSpPr>
            <a:stCxn id="3" idx="6"/>
            <a:endCxn id="4" idx="2"/>
          </p:cNvCxnSpPr>
          <p:nvPr/>
        </p:nvCxnSpPr>
        <p:spPr>
          <a:xfrm flipV="1">
            <a:off x="1115616" y="3998129"/>
            <a:ext cx="1440160" cy="112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91680" y="3930736"/>
            <a:ext cx="0" cy="29719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468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 Example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4139952" y="1200151"/>
            <a:ext cx="3672408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2000" dirty="0"/>
              <a:t>The correct path looks more like this.</a:t>
            </a:r>
          </a:p>
          <a:p>
            <a:endParaRPr lang="en-AU" sz="2000" dirty="0"/>
          </a:p>
        </p:txBody>
      </p:sp>
      <p:pic>
        <p:nvPicPr>
          <p:cNvPr id="3074" name="Picture 2" descr="C:\Users\Aidan\Dropbox\TAE\Steppes_of_War annotat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03598"/>
            <a:ext cx="338437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755576" y="393073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/>
          <p:cNvSpPr/>
          <p:nvPr/>
        </p:nvSpPr>
        <p:spPr>
          <a:xfrm>
            <a:off x="2555776" y="3885534"/>
            <a:ext cx="225190" cy="2251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Arrow Connector 6"/>
          <p:cNvCxnSpPr>
            <a:stCxn id="3" idx="6"/>
          </p:cNvCxnSpPr>
          <p:nvPr/>
        </p:nvCxnSpPr>
        <p:spPr>
          <a:xfrm flipV="1">
            <a:off x="1115616" y="3363838"/>
            <a:ext cx="648072" cy="7469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763688" y="2787774"/>
            <a:ext cx="144016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0"/>
          </p:cNvCxnSpPr>
          <p:nvPr/>
        </p:nvCxnSpPr>
        <p:spPr>
          <a:xfrm>
            <a:off x="1916088" y="2787774"/>
            <a:ext cx="752283" cy="1097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97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Graphs For </a:t>
            </a:r>
            <a:r>
              <a:rPr lang="en-AU" dirty="0" err="1"/>
              <a:t>Pathfinding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7416824" cy="339447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AU" dirty="0"/>
              <a:t>We solve the problem by filling the map with nodes.</a:t>
            </a:r>
          </a:p>
          <a:p>
            <a:pPr lvl="1"/>
            <a:r>
              <a:rPr lang="en-AU" dirty="0"/>
              <a:t>Nodes represent a position and are only connected to another node if there is a straight line path between them.</a:t>
            </a:r>
          </a:p>
          <a:p>
            <a:pPr lvl="1"/>
            <a:endParaRPr lang="en-AU" dirty="0"/>
          </a:p>
          <a:p>
            <a:r>
              <a:rPr lang="en-AU" dirty="0"/>
              <a:t>To find the path, we now need to find the shortest path, along the edges from the starting node to the goal node.</a:t>
            </a:r>
          </a:p>
        </p:txBody>
      </p:sp>
    </p:spTree>
    <p:extLst>
      <p:ext uri="{BB962C8B-B14F-4D97-AF65-F5344CB8AC3E}">
        <p14:creationId xmlns:p14="http://schemas.microsoft.com/office/powerpoint/2010/main" val="321694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Breadth First Search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7488832" cy="3394472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Breadth First Search (BFS) fans out from the starting node in all directions until all connected nodes are processed.</a:t>
            </a:r>
          </a:p>
          <a:p>
            <a:endParaRPr lang="en-AU" dirty="0"/>
          </a:p>
          <a:p>
            <a:r>
              <a:rPr lang="en-AU" dirty="0"/>
              <a:t>Uses a queue to generate the order of the nodes it traverses.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1209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Dijkstra’s</a:t>
            </a:r>
            <a:r>
              <a:rPr lang="en-AU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7427168" cy="339447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AU" dirty="0"/>
              <a:t>Dijkstra’s Algorithm is a modification of </a:t>
            </a:r>
            <a:r>
              <a:rPr lang="en-AU" dirty="0">
                <a:solidFill>
                  <a:srgbClr val="00B0F0"/>
                </a:solidFill>
              </a:rPr>
              <a:t>Breadth-First-Search</a:t>
            </a:r>
            <a:r>
              <a:rPr lang="en-AU" dirty="0"/>
              <a:t> traversal, allowing us to find the shortest distance from any two nodes on a weighted graph.</a:t>
            </a:r>
          </a:p>
          <a:p>
            <a:pPr lvl="1"/>
            <a:r>
              <a:rPr lang="en-AU" dirty="0"/>
              <a:t>For an unweighted graph, you can just treat all edges as having a weight of 1.</a:t>
            </a:r>
          </a:p>
          <a:p>
            <a:endParaRPr lang="en-AU" dirty="0"/>
          </a:p>
          <a:p>
            <a:r>
              <a:rPr lang="en-AU" dirty="0"/>
              <a:t>It makes two changes from vanilla BFS.</a:t>
            </a:r>
          </a:p>
          <a:p>
            <a:pPr lvl="1"/>
            <a:r>
              <a:rPr lang="en-AU" dirty="0"/>
              <a:t>It adds a running count of the distance from the start to each node it traverses.</a:t>
            </a:r>
          </a:p>
          <a:p>
            <a:pPr lvl="1"/>
            <a:r>
              <a:rPr lang="en-AU" dirty="0"/>
              <a:t>It uses a priority queue to pick the next node. This is a list sorted from smallest to largest.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1038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Dijkstra’s</a:t>
            </a:r>
            <a:r>
              <a:rPr lang="en-AU" dirty="0"/>
              <a:t> Algorithm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15FB6E-12EF-48B8-9871-FAE7C162D8FE}"/>
              </a:ext>
            </a:extLst>
          </p:cNvPr>
          <p:cNvGrpSpPr/>
          <p:nvPr/>
        </p:nvGrpSpPr>
        <p:grpSpPr>
          <a:xfrm>
            <a:off x="921748" y="1297092"/>
            <a:ext cx="2049159" cy="3083242"/>
            <a:chOff x="921748" y="1297092"/>
            <a:chExt cx="2049159" cy="3083242"/>
          </a:xfrm>
        </p:grpSpPr>
        <p:sp>
          <p:nvSpPr>
            <p:cNvPr id="4" name="Oval 3"/>
            <p:cNvSpPr/>
            <p:nvPr/>
          </p:nvSpPr>
          <p:spPr>
            <a:xfrm>
              <a:off x="1051992" y="1411373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A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2319260" y="3247984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319260" y="243611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700064" y="3948286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051992" y="3247984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F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319260" y="1411373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B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9" idx="2"/>
            </p:cNvCxnSpPr>
            <p:nvPr/>
          </p:nvCxnSpPr>
          <p:spPr>
            <a:xfrm>
              <a:off x="1484040" y="1627397"/>
              <a:ext cx="8352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4"/>
              <a:endCxn id="6" idx="0"/>
            </p:cNvCxnSpPr>
            <p:nvPr/>
          </p:nvCxnSpPr>
          <p:spPr>
            <a:xfrm>
              <a:off x="2535284" y="1843421"/>
              <a:ext cx="0" cy="5926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cxnSpLocks/>
              <a:stCxn id="6" idx="2"/>
              <a:endCxn id="4" idx="5"/>
            </p:cNvCxnSpPr>
            <p:nvPr/>
          </p:nvCxnSpPr>
          <p:spPr>
            <a:xfrm flipH="1" flipV="1">
              <a:off x="1420768" y="1780149"/>
              <a:ext cx="898492" cy="8719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4"/>
              <a:endCxn id="8" idx="0"/>
            </p:cNvCxnSpPr>
            <p:nvPr/>
          </p:nvCxnSpPr>
          <p:spPr>
            <a:xfrm>
              <a:off x="1268016" y="1843421"/>
              <a:ext cx="0" cy="14045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4"/>
              <a:endCxn id="5" idx="0"/>
            </p:cNvCxnSpPr>
            <p:nvPr/>
          </p:nvCxnSpPr>
          <p:spPr>
            <a:xfrm>
              <a:off x="2535284" y="2868166"/>
              <a:ext cx="0" cy="379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3"/>
              <a:endCxn id="7" idx="7"/>
            </p:cNvCxnSpPr>
            <p:nvPr/>
          </p:nvCxnSpPr>
          <p:spPr>
            <a:xfrm flipH="1">
              <a:off x="2068840" y="3616760"/>
              <a:ext cx="313692" cy="3947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5"/>
              <a:endCxn id="7" idx="1"/>
            </p:cNvCxnSpPr>
            <p:nvPr/>
          </p:nvCxnSpPr>
          <p:spPr>
            <a:xfrm>
              <a:off x="1420768" y="3616760"/>
              <a:ext cx="342568" cy="3947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2"/>
              <a:endCxn id="8" idx="6"/>
            </p:cNvCxnSpPr>
            <p:nvPr/>
          </p:nvCxnSpPr>
          <p:spPr>
            <a:xfrm flipH="1">
              <a:off x="1484040" y="3464008"/>
              <a:ext cx="8352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763688" y="1297092"/>
              <a:ext cx="338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82071" y="1927796"/>
              <a:ext cx="338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93638" y="1970492"/>
              <a:ext cx="338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21748" y="2309046"/>
              <a:ext cx="338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47744" y="3125454"/>
              <a:ext cx="338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51531" y="3680032"/>
              <a:ext cx="338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19260" y="3779009"/>
              <a:ext cx="338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32433" y="2868166"/>
              <a:ext cx="338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6" name="Content Placeholder 2"/>
          <p:cNvSpPr>
            <a:spLocks noGrp="1"/>
          </p:cNvSpPr>
          <p:nvPr>
            <p:ph idx="4294967295"/>
          </p:nvPr>
        </p:nvSpPr>
        <p:spPr>
          <a:xfrm>
            <a:off x="2996002" y="1170930"/>
            <a:ext cx="4816358" cy="339447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AU" dirty="0"/>
              <a:t>Given this weighted graph, what paths can get us from node A to node E?</a:t>
            </a:r>
          </a:p>
          <a:p>
            <a:endParaRPr lang="en-AU" dirty="0"/>
          </a:p>
          <a:p>
            <a:r>
              <a:rPr lang="en-AU" dirty="0"/>
              <a:t>And from those paths which is the shortest?</a:t>
            </a:r>
          </a:p>
          <a:p>
            <a:endParaRPr lang="en-AU" dirty="0"/>
          </a:p>
          <a:p>
            <a:r>
              <a:rPr lang="en-AU" dirty="0"/>
              <a:t>Just looking at the graph, we can tell that there are 2 main options</a:t>
            </a:r>
          </a:p>
          <a:p>
            <a:pPr marL="0" indent="0">
              <a:buNone/>
            </a:pPr>
            <a:r>
              <a:rPr lang="en-AU" dirty="0"/>
              <a:t>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4652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Dijkstra’s</a:t>
            </a:r>
            <a:r>
              <a:rPr lang="en-AU" dirty="0"/>
              <a:t>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6" idx="2"/>
            <a:endCxn id="4" idx="5"/>
          </p:cNvCxnSpPr>
          <p:nvPr/>
        </p:nvCxnSpPr>
        <p:spPr>
          <a:xfrm flipH="1" flipV="1">
            <a:off x="1420768" y="1780149"/>
            <a:ext cx="898492" cy="871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3688" y="12970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82071" y="192779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3638" y="19704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1748" y="230904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47744" y="3125454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51531" y="368003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19260" y="3779009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4294967295"/>
          </p:nvPr>
        </p:nvSpPr>
        <p:spPr>
          <a:xfrm>
            <a:off x="2996002" y="1170930"/>
            <a:ext cx="4816358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The first path A-&gt;F-&gt;E costs a total of</a:t>
            </a:r>
          </a:p>
          <a:p>
            <a:pPr lvl="1"/>
            <a:r>
              <a:rPr lang="en-AU" dirty="0"/>
              <a:t> 5 + 6 = 11</a:t>
            </a:r>
          </a:p>
          <a:p>
            <a:pPr marL="0" indent="0">
              <a:buNone/>
            </a:pPr>
            <a:r>
              <a:rPr lang="en-AU" dirty="0"/>
              <a:t>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5202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Dijkstra’s</a:t>
            </a:r>
            <a:r>
              <a:rPr lang="en-AU" dirty="0"/>
              <a:t>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6" idx="2"/>
            <a:endCxn id="4" idx="5"/>
          </p:cNvCxnSpPr>
          <p:nvPr/>
        </p:nvCxnSpPr>
        <p:spPr>
          <a:xfrm flipH="1" flipV="1">
            <a:off x="1420768" y="1780149"/>
            <a:ext cx="898492" cy="871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3688" y="12970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82071" y="192779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3638" y="19704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1748" y="230904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47744" y="3125454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51531" y="368003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19260" y="3779009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4294967295"/>
          </p:nvPr>
        </p:nvSpPr>
        <p:spPr>
          <a:xfrm>
            <a:off x="2996002" y="1170930"/>
            <a:ext cx="4727230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2400" dirty="0"/>
              <a:t>The second path A-&gt;B-&gt;C-&gt;D-&gt;E costs </a:t>
            </a:r>
          </a:p>
          <a:p>
            <a:pPr lvl="1"/>
            <a:r>
              <a:rPr lang="en-AU" sz="2000" dirty="0"/>
              <a:t>2+3+1+4 = 10</a:t>
            </a:r>
          </a:p>
          <a:p>
            <a:pPr marL="0" indent="0">
              <a:buNone/>
            </a:pPr>
            <a:r>
              <a:rPr lang="en-AU" sz="2400" dirty="0"/>
              <a:t> </a:t>
            </a:r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693577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Dijkstra’s</a:t>
            </a:r>
            <a:r>
              <a:rPr lang="en-AU" dirty="0"/>
              <a:t> Algorithm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4294967295"/>
          </p:nvPr>
        </p:nvSpPr>
        <p:spPr>
          <a:xfrm>
            <a:off x="2996002" y="1170930"/>
            <a:ext cx="4960374" cy="3057004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AU" dirty="0"/>
              <a:t>The first path A-&gt;F-&gt;E costs a total of</a:t>
            </a:r>
          </a:p>
          <a:p>
            <a:pPr lvl="1"/>
            <a:r>
              <a:rPr lang="en-AU" dirty="0"/>
              <a:t> 5 + 6 = 11</a:t>
            </a:r>
          </a:p>
          <a:p>
            <a:endParaRPr lang="en-AU" dirty="0"/>
          </a:p>
          <a:p>
            <a:r>
              <a:rPr lang="en-AU" dirty="0"/>
              <a:t>The second path A-&gt;B-&gt;C-&gt;D-&gt;E costs </a:t>
            </a:r>
          </a:p>
          <a:p>
            <a:pPr lvl="1"/>
            <a:r>
              <a:rPr lang="en-AU" dirty="0"/>
              <a:t>2+3+1+4 = 10</a:t>
            </a:r>
          </a:p>
          <a:p>
            <a:endParaRPr lang="en-AU" dirty="0"/>
          </a:p>
          <a:p>
            <a:r>
              <a:rPr lang="en-AU" dirty="0"/>
              <a:t>So the second path is the fastest, even though it takes us through more nodes</a:t>
            </a:r>
          </a:p>
          <a:p>
            <a:endParaRPr lang="en-AU" dirty="0"/>
          </a:p>
          <a:p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3B36B09-3757-428F-AA09-43D3F3A24F9E}"/>
              </a:ext>
            </a:extLst>
          </p:cNvPr>
          <p:cNvGrpSpPr/>
          <p:nvPr/>
        </p:nvGrpSpPr>
        <p:grpSpPr>
          <a:xfrm>
            <a:off x="921748" y="1297092"/>
            <a:ext cx="2049159" cy="3083242"/>
            <a:chOff x="921748" y="1297092"/>
            <a:chExt cx="2049159" cy="308324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A694061-5FE1-4731-8700-25339F776261}"/>
                </a:ext>
              </a:extLst>
            </p:cNvPr>
            <p:cNvSpPr/>
            <p:nvPr/>
          </p:nvSpPr>
          <p:spPr>
            <a:xfrm>
              <a:off x="1051992" y="1411373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4C6E519-92B7-4E5C-8C25-706252ED3AB5}"/>
                </a:ext>
              </a:extLst>
            </p:cNvPr>
            <p:cNvSpPr/>
            <p:nvPr/>
          </p:nvSpPr>
          <p:spPr>
            <a:xfrm>
              <a:off x="2319260" y="3247984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B63D39-067B-4F84-ACEE-43543F615524}"/>
                </a:ext>
              </a:extLst>
            </p:cNvPr>
            <p:cNvSpPr/>
            <p:nvPr/>
          </p:nvSpPr>
          <p:spPr>
            <a:xfrm>
              <a:off x="2319260" y="243611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47318BA-282E-4060-AA62-23436FD7096D}"/>
                </a:ext>
              </a:extLst>
            </p:cNvPr>
            <p:cNvSpPr/>
            <p:nvPr/>
          </p:nvSpPr>
          <p:spPr>
            <a:xfrm>
              <a:off x="1700064" y="3948286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E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F62089E-D1BC-44D5-B7AD-470B3908B562}"/>
                </a:ext>
              </a:extLst>
            </p:cNvPr>
            <p:cNvSpPr/>
            <p:nvPr/>
          </p:nvSpPr>
          <p:spPr>
            <a:xfrm>
              <a:off x="1051992" y="3247984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F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F03D50C-5275-4638-9517-FFBF7D5F26BE}"/>
                </a:ext>
              </a:extLst>
            </p:cNvPr>
            <p:cNvSpPr/>
            <p:nvPr/>
          </p:nvSpPr>
          <p:spPr>
            <a:xfrm>
              <a:off x="2319260" y="1411373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B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FA43D6F-07FD-4D54-959A-2E9E9DAAD90F}"/>
                </a:ext>
              </a:extLst>
            </p:cNvPr>
            <p:cNvCxnSpPr>
              <a:stCxn id="28" idx="6"/>
              <a:endCxn id="33" idx="2"/>
            </p:cNvCxnSpPr>
            <p:nvPr/>
          </p:nvCxnSpPr>
          <p:spPr>
            <a:xfrm>
              <a:off x="1484040" y="1627397"/>
              <a:ext cx="8352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034D957-2BE4-4CDD-A5BA-17CEF48AD618}"/>
                </a:ext>
              </a:extLst>
            </p:cNvPr>
            <p:cNvCxnSpPr>
              <a:stCxn id="33" idx="4"/>
              <a:endCxn id="30" idx="0"/>
            </p:cNvCxnSpPr>
            <p:nvPr/>
          </p:nvCxnSpPr>
          <p:spPr>
            <a:xfrm>
              <a:off x="2535284" y="1843421"/>
              <a:ext cx="0" cy="5926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545C571-64A3-407D-B5D3-F5BF36E0C484}"/>
                </a:ext>
              </a:extLst>
            </p:cNvPr>
            <p:cNvCxnSpPr>
              <a:cxnSpLocks/>
              <a:stCxn id="30" idx="2"/>
              <a:endCxn id="28" idx="5"/>
            </p:cNvCxnSpPr>
            <p:nvPr/>
          </p:nvCxnSpPr>
          <p:spPr>
            <a:xfrm flipH="1" flipV="1">
              <a:off x="1420768" y="1780149"/>
              <a:ext cx="898492" cy="8719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F966463-A9C1-4D17-9495-8ED30790E82F}"/>
                </a:ext>
              </a:extLst>
            </p:cNvPr>
            <p:cNvCxnSpPr>
              <a:stCxn id="28" idx="4"/>
              <a:endCxn id="32" idx="0"/>
            </p:cNvCxnSpPr>
            <p:nvPr/>
          </p:nvCxnSpPr>
          <p:spPr>
            <a:xfrm>
              <a:off x="1268016" y="1843421"/>
              <a:ext cx="0" cy="14045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DC6CB5A-A54F-4474-A795-C0190C072801}"/>
                </a:ext>
              </a:extLst>
            </p:cNvPr>
            <p:cNvCxnSpPr>
              <a:stCxn id="30" idx="4"/>
              <a:endCxn id="29" idx="0"/>
            </p:cNvCxnSpPr>
            <p:nvPr/>
          </p:nvCxnSpPr>
          <p:spPr>
            <a:xfrm>
              <a:off x="2535284" y="2868166"/>
              <a:ext cx="0" cy="379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13C5797-D5BC-4E86-96FE-F9565ECD1E6E}"/>
                </a:ext>
              </a:extLst>
            </p:cNvPr>
            <p:cNvCxnSpPr>
              <a:stCxn id="29" idx="3"/>
              <a:endCxn id="31" idx="7"/>
            </p:cNvCxnSpPr>
            <p:nvPr/>
          </p:nvCxnSpPr>
          <p:spPr>
            <a:xfrm flipH="1">
              <a:off x="2068840" y="3616760"/>
              <a:ext cx="313692" cy="3947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EAD0CD2-1D1D-4B25-836A-7BC47D049275}"/>
                </a:ext>
              </a:extLst>
            </p:cNvPr>
            <p:cNvCxnSpPr>
              <a:stCxn id="32" idx="5"/>
              <a:endCxn id="31" idx="1"/>
            </p:cNvCxnSpPr>
            <p:nvPr/>
          </p:nvCxnSpPr>
          <p:spPr>
            <a:xfrm>
              <a:off x="1420768" y="3616760"/>
              <a:ext cx="342568" cy="3947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FA8F797-7CBD-4AA6-91AD-EB88AAD67E00}"/>
                </a:ext>
              </a:extLst>
            </p:cNvPr>
            <p:cNvCxnSpPr>
              <a:stCxn id="29" idx="2"/>
              <a:endCxn id="32" idx="6"/>
            </p:cNvCxnSpPr>
            <p:nvPr/>
          </p:nvCxnSpPr>
          <p:spPr>
            <a:xfrm flipH="1">
              <a:off x="1484040" y="3464008"/>
              <a:ext cx="8352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4310319-C060-4255-A7BE-EBAE9E50976F}"/>
                </a:ext>
              </a:extLst>
            </p:cNvPr>
            <p:cNvSpPr txBox="1"/>
            <p:nvPr/>
          </p:nvSpPr>
          <p:spPr>
            <a:xfrm>
              <a:off x="1763688" y="1297092"/>
              <a:ext cx="338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5610ECC-FBEB-451C-8FAC-4F1907106446}"/>
                </a:ext>
              </a:extLst>
            </p:cNvPr>
            <p:cNvSpPr txBox="1"/>
            <p:nvPr/>
          </p:nvSpPr>
          <p:spPr>
            <a:xfrm>
              <a:off x="2582071" y="1927796"/>
              <a:ext cx="338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596AA06-DEED-4BA1-A605-378234D823D9}"/>
                </a:ext>
              </a:extLst>
            </p:cNvPr>
            <p:cNvSpPr txBox="1"/>
            <p:nvPr/>
          </p:nvSpPr>
          <p:spPr>
            <a:xfrm>
              <a:off x="1793638" y="1970492"/>
              <a:ext cx="338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6BBEBD3-179D-4BF9-9B46-8DF62A5A890A}"/>
                </a:ext>
              </a:extLst>
            </p:cNvPr>
            <p:cNvSpPr txBox="1"/>
            <p:nvPr/>
          </p:nvSpPr>
          <p:spPr>
            <a:xfrm>
              <a:off x="921748" y="2309046"/>
              <a:ext cx="338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9C43A5-0615-4E0C-8C11-FE16561040FF}"/>
                </a:ext>
              </a:extLst>
            </p:cNvPr>
            <p:cNvSpPr txBox="1"/>
            <p:nvPr/>
          </p:nvSpPr>
          <p:spPr>
            <a:xfrm>
              <a:off x="1747744" y="3125454"/>
              <a:ext cx="338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34F12C6-169A-4C06-BC69-941C84EA66F3}"/>
                </a:ext>
              </a:extLst>
            </p:cNvPr>
            <p:cNvSpPr txBox="1"/>
            <p:nvPr/>
          </p:nvSpPr>
          <p:spPr>
            <a:xfrm>
              <a:off x="1251531" y="3680032"/>
              <a:ext cx="338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6561A5A-4AFE-4D90-A001-13CA3ADABFE3}"/>
                </a:ext>
              </a:extLst>
            </p:cNvPr>
            <p:cNvSpPr txBox="1"/>
            <p:nvPr/>
          </p:nvSpPr>
          <p:spPr>
            <a:xfrm>
              <a:off x="2319260" y="3779009"/>
              <a:ext cx="338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33BA0D4-5937-43F3-8B23-8FCC5F2ABD42}"/>
                </a:ext>
              </a:extLst>
            </p:cNvPr>
            <p:cNvSpPr txBox="1"/>
            <p:nvPr/>
          </p:nvSpPr>
          <p:spPr>
            <a:xfrm>
              <a:off x="2632433" y="2868166"/>
              <a:ext cx="338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>
                  <a:solidFill>
                    <a:schemeClr val="bg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2992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Dijkstra’s</a:t>
            </a:r>
            <a:r>
              <a:rPr lang="en-AU" dirty="0"/>
              <a:t> Algorithm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4294967295"/>
          </p:nvPr>
        </p:nvSpPr>
        <p:spPr>
          <a:xfrm>
            <a:off x="2996002" y="1170930"/>
            <a:ext cx="4816358" cy="305700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2400" dirty="0"/>
              <a:t>So how do we get a computer to figure this out?</a:t>
            </a:r>
          </a:p>
          <a:p>
            <a:endParaRPr lang="en-AU" sz="24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EC7B733-7FC9-4C43-B982-9D775BFED0AD}"/>
              </a:ext>
            </a:extLst>
          </p:cNvPr>
          <p:cNvGrpSpPr/>
          <p:nvPr/>
        </p:nvGrpSpPr>
        <p:grpSpPr>
          <a:xfrm>
            <a:off x="921748" y="1297092"/>
            <a:ext cx="2049159" cy="3083242"/>
            <a:chOff x="921748" y="1297092"/>
            <a:chExt cx="2049159" cy="308324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E1DFB32-FDE8-427A-A6B7-0F0785C07B8E}"/>
                </a:ext>
              </a:extLst>
            </p:cNvPr>
            <p:cNvSpPr/>
            <p:nvPr/>
          </p:nvSpPr>
          <p:spPr>
            <a:xfrm>
              <a:off x="1051992" y="1411373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9BDEF2A-68DB-4524-A101-6329B1FCDEF5}"/>
                </a:ext>
              </a:extLst>
            </p:cNvPr>
            <p:cNvSpPr/>
            <p:nvPr/>
          </p:nvSpPr>
          <p:spPr>
            <a:xfrm>
              <a:off x="2319260" y="3247984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7CD22A7-0133-47D0-A3AE-92679494D088}"/>
                </a:ext>
              </a:extLst>
            </p:cNvPr>
            <p:cNvSpPr/>
            <p:nvPr/>
          </p:nvSpPr>
          <p:spPr>
            <a:xfrm>
              <a:off x="2319260" y="243611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767F0FE-8687-48A6-979F-91D6295A3EA1}"/>
                </a:ext>
              </a:extLst>
            </p:cNvPr>
            <p:cNvSpPr/>
            <p:nvPr/>
          </p:nvSpPr>
          <p:spPr>
            <a:xfrm>
              <a:off x="1700064" y="3948286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E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B8B2FD8-7AB1-4022-A94F-D9CE9CDC736F}"/>
                </a:ext>
              </a:extLst>
            </p:cNvPr>
            <p:cNvSpPr/>
            <p:nvPr/>
          </p:nvSpPr>
          <p:spPr>
            <a:xfrm>
              <a:off x="1051992" y="3247984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F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4193972-FB37-4AB9-8495-E9F09A389EDF}"/>
                </a:ext>
              </a:extLst>
            </p:cNvPr>
            <p:cNvSpPr/>
            <p:nvPr/>
          </p:nvSpPr>
          <p:spPr>
            <a:xfrm>
              <a:off x="2319260" y="1411373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B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DEC32A9-D347-4FC9-BF83-AF8BEBE6ACCC}"/>
                </a:ext>
              </a:extLst>
            </p:cNvPr>
            <p:cNvCxnSpPr>
              <a:stCxn id="28" idx="6"/>
              <a:endCxn id="33" idx="2"/>
            </p:cNvCxnSpPr>
            <p:nvPr/>
          </p:nvCxnSpPr>
          <p:spPr>
            <a:xfrm>
              <a:off x="1484040" y="1627397"/>
              <a:ext cx="8352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4AFBC20-E526-44AD-A2C6-6D4782120308}"/>
                </a:ext>
              </a:extLst>
            </p:cNvPr>
            <p:cNvCxnSpPr>
              <a:stCxn id="33" idx="4"/>
              <a:endCxn id="30" idx="0"/>
            </p:cNvCxnSpPr>
            <p:nvPr/>
          </p:nvCxnSpPr>
          <p:spPr>
            <a:xfrm>
              <a:off x="2535284" y="1843421"/>
              <a:ext cx="0" cy="5926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5B0876B-28BE-4C45-85E4-8D5DE8C18C32}"/>
                </a:ext>
              </a:extLst>
            </p:cNvPr>
            <p:cNvCxnSpPr>
              <a:cxnSpLocks/>
              <a:stCxn id="30" idx="2"/>
              <a:endCxn id="28" idx="5"/>
            </p:cNvCxnSpPr>
            <p:nvPr/>
          </p:nvCxnSpPr>
          <p:spPr>
            <a:xfrm flipH="1" flipV="1">
              <a:off x="1420768" y="1780149"/>
              <a:ext cx="898492" cy="8719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4A6E1CF-E5FD-4356-95A2-8DD345ED140D}"/>
                </a:ext>
              </a:extLst>
            </p:cNvPr>
            <p:cNvCxnSpPr>
              <a:stCxn id="28" idx="4"/>
              <a:endCxn id="32" idx="0"/>
            </p:cNvCxnSpPr>
            <p:nvPr/>
          </p:nvCxnSpPr>
          <p:spPr>
            <a:xfrm>
              <a:off x="1268016" y="1843421"/>
              <a:ext cx="0" cy="14045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827D883-9AEF-48F5-AD99-05B3D5BB009A}"/>
                </a:ext>
              </a:extLst>
            </p:cNvPr>
            <p:cNvCxnSpPr>
              <a:stCxn id="30" idx="4"/>
              <a:endCxn id="29" idx="0"/>
            </p:cNvCxnSpPr>
            <p:nvPr/>
          </p:nvCxnSpPr>
          <p:spPr>
            <a:xfrm>
              <a:off x="2535284" y="2868166"/>
              <a:ext cx="0" cy="379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E672946-1B2E-47C8-840A-06CF99B7A273}"/>
                </a:ext>
              </a:extLst>
            </p:cNvPr>
            <p:cNvCxnSpPr>
              <a:stCxn id="29" idx="3"/>
              <a:endCxn id="31" idx="7"/>
            </p:cNvCxnSpPr>
            <p:nvPr/>
          </p:nvCxnSpPr>
          <p:spPr>
            <a:xfrm flipH="1">
              <a:off x="2068840" y="3616760"/>
              <a:ext cx="313692" cy="3947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3ECEB65-21ED-44D7-8FAD-BCAE96CED474}"/>
                </a:ext>
              </a:extLst>
            </p:cNvPr>
            <p:cNvCxnSpPr>
              <a:stCxn id="32" idx="5"/>
              <a:endCxn id="31" idx="1"/>
            </p:cNvCxnSpPr>
            <p:nvPr/>
          </p:nvCxnSpPr>
          <p:spPr>
            <a:xfrm>
              <a:off x="1420768" y="3616760"/>
              <a:ext cx="342568" cy="3947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9D48145-AA68-47C5-875F-F796A47F670D}"/>
                </a:ext>
              </a:extLst>
            </p:cNvPr>
            <p:cNvCxnSpPr>
              <a:stCxn id="29" idx="2"/>
              <a:endCxn id="32" idx="6"/>
            </p:cNvCxnSpPr>
            <p:nvPr/>
          </p:nvCxnSpPr>
          <p:spPr>
            <a:xfrm flipH="1">
              <a:off x="1484040" y="3464008"/>
              <a:ext cx="8352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373159E-87B3-4F61-B32D-D14CACDC793A}"/>
                </a:ext>
              </a:extLst>
            </p:cNvPr>
            <p:cNvSpPr txBox="1"/>
            <p:nvPr/>
          </p:nvSpPr>
          <p:spPr>
            <a:xfrm>
              <a:off x="1763688" y="1297092"/>
              <a:ext cx="338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6B1ABD5-0BAB-416E-92FD-F62E61EAE167}"/>
                </a:ext>
              </a:extLst>
            </p:cNvPr>
            <p:cNvSpPr txBox="1"/>
            <p:nvPr/>
          </p:nvSpPr>
          <p:spPr>
            <a:xfrm>
              <a:off x="2582071" y="1927796"/>
              <a:ext cx="338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BD0026D-0CF8-46CF-8E16-5DFF0435589A}"/>
                </a:ext>
              </a:extLst>
            </p:cNvPr>
            <p:cNvSpPr txBox="1"/>
            <p:nvPr/>
          </p:nvSpPr>
          <p:spPr>
            <a:xfrm>
              <a:off x="1793638" y="1970492"/>
              <a:ext cx="338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C7A155E-0211-454D-8FE4-760996261488}"/>
                </a:ext>
              </a:extLst>
            </p:cNvPr>
            <p:cNvSpPr txBox="1"/>
            <p:nvPr/>
          </p:nvSpPr>
          <p:spPr>
            <a:xfrm>
              <a:off x="921748" y="2309046"/>
              <a:ext cx="338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408F83E-70BF-4F86-9ADC-B340F256FBB1}"/>
                </a:ext>
              </a:extLst>
            </p:cNvPr>
            <p:cNvSpPr txBox="1"/>
            <p:nvPr/>
          </p:nvSpPr>
          <p:spPr>
            <a:xfrm>
              <a:off x="1747744" y="3125454"/>
              <a:ext cx="338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715A4F8-6E50-4A24-90D4-57804976F59C}"/>
                </a:ext>
              </a:extLst>
            </p:cNvPr>
            <p:cNvSpPr txBox="1"/>
            <p:nvPr/>
          </p:nvSpPr>
          <p:spPr>
            <a:xfrm>
              <a:off x="1251531" y="3680032"/>
              <a:ext cx="338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8C2A1DC-5998-48EF-AF77-29EE84915A00}"/>
                </a:ext>
              </a:extLst>
            </p:cNvPr>
            <p:cNvSpPr txBox="1"/>
            <p:nvPr/>
          </p:nvSpPr>
          <p:spPr>
            <a:xfrm>
              <a:off x="2319260" y="3779009"/>
              <a:ext cx="338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9EF213-93D3-4EC5-959C-E99E6426EAD3}"/>
                </a:ext>
              </a:extLst>
            </p:cNvPr>
            <p:cNvSpPr txBox="1"/>
            <p:nvPr/>
          </p:nvSpPr>
          <p:spPr>
            <a:xfrm>
              <a:off x="2632433" y="2868166"/>
              <a:ext cx="338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>
                  <a:solidFill>
                    <a:schemeClr val="bg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10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AU" dirty="0"/>
              <a:t>Why do we need the shortest path?</a:t>
            </a:r>
          </a:p>
          <a:p>
            <a:endParaRPr lang="en-AU" dirty="0"/>
          </a:p>
          <a:p>
            <a:r>
              <a:rPr lang="en-AU" dirty="0"/>
              <a:t>Graphs for Pathfinding</a:t>
            </a:r>
          </a:p>
          <a:p>
            <a:endParaRPr lang="en-AU" dirty="0"/>
          </a:p>
          <a:p>
            <a:r>
              <a:rPr lang="en-AU" dirty="0"/>
              <a:t>Breadth First Search review</a:t>
            </a:r>
          </a:p>
          <a:p>
            <a:endParaRPr lang="en-AU" dirty="0"/>
          </a:p>
          <a:p>
            <a:r>
              <a:rPr lang="en-AU" dirty="0"/>
              <a:t>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1821211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Dijkstra’s</a:t>
            </a:r>
            <a:r>
              <a:rPr lang="en-AU" dirty="0"/>
              <a:t> Algorithm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4294967295"/>
          </p:nvPr>
        </p:nvSpPr>
        <p:spPr>
          <a:xfrm>
            <a:off x="2996001" y="1170930"/>
            <a:ext cx="4896459" cy="305700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2400" dirty="0"/>
              <a:t>First we need to add two new pieces of information to each node.</a:t>
            </a:r>
          </a:p>
          <a:p>
            <a:pPr lvl="1"/>
            <a:r>
              <a:rPr lang="en-AU" sz="2000" dirty="0">
                <a:solidFill>
                  <a:srgbClr val="FFFF00"/>
                </a:solidFill>
              </a:rPr>
              <a:t>The previous node we came from</a:t>
            </a:r>
          </a:p>
          <a:p>
            <a:pPr lvl="1"/>
            <a:r>
              <a:rPr lang="en-AU" sz="2000" dirty="0">
                <a:solidFill>
                  <a:srgbClr val="00B050"/>
                </a:solidFill>
              </a:rPr>
              <a:t>The “G score”, or total traversal cost to get to this node</a:t>
            </a:r>
          </a:p>
          <a:p>
            <a:endParaRPr lang="en-AU" sz="2400" dirty="0"/>
          </a:p>
          <a:p>
            <a:endParaRPr lang="en-AU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E30657-A8BE-445F-9FD8-D8E9CDC937D7}"/>
              </a:ext>
            </a:extLst>
          </p:cNvPr>
          <p:cNvGrpSpPr/>
          <p:nvPr/>
        </p:nvGrpSpPr>
        <p:grpSpPr>
          <a:xfrm>
            <a:off x="882755" y="1203596"/>
            <a:ext cx="2088152" cy="3176738"/>
            <a:chOff x="882755" y="1203596"/>
            <a:chExt cx="2088152" cy="3176738"/>
          </a:xfrm>
        </p:grpSpPr>
        <p:sp>
          <p:nvSpPr>
            <p:cNvPr id="4" name="Oval 3"/>
            <p:cNvSpPr/>
            <p:nvPr/>
          </p:nvSpPr>
          <p:spPr>
            <a:xfrm>
              <a:off x="1051992" y="1411373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A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2319260" y="3247984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319260" y="243611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700064" y="3948286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051992" y="3247984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F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319260" y="1411373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B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9" idx="2"/>
            </p:cNvCxnSpPr>
            <p:nvPr/>
          </p:nvCxnSpPr>
          <p:spPr>
            <a:xfrm>
              <a:off x="1484040" y="1627397"/>
              <a:ext cx="8352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4"/>
              <a:endCxn id="6" idx="0"/>
            </p:cNvCxnSpPr>
            <p:nvPr/>
          </p:nvCxnSpPr>
          <p:spPr>
            <a:xfrm>
              <a:off x="2535284" y="1843421"/>
              <a:ext cx="0" cy="5926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cxnSpLocks/>
              <a:stCxn id="6" idx="2"/>
              <a:endCxn id="4" idx="5"/>
            </p:cNvCxnSpPr>
            <p:nvPr/>
          </p:nvCxnSpPr>
          <p:spPr>
            <a:xfrm flipH="1" flipV="1">
              <a:off x="1420768" y="1780149"/>
              <a:ext cx="898492" cy="8719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4"/>
              <a:endCxn id="8" idx="0"/>
            </p:cNvCxnSpPr>
            <p:nvPr/>
          </p:nvCxnSpPr>
          <p:spPr>
            <a:xfrm>
              <a:off x="1268016" y="1843421"/>
              <a:ext cx="0" cy="14045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4"/>
              <a:endCxn id="5" idx="0"/>
            </p:cNvCxnSpPr>
            <p:nvPr/>
          </p:nvCxnSpPr>
          <p:spPr>
            <a:xfrm>
              <a:off x="2535284" y="2868166"/>
              <a:ext cx="0" cy="379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3"/>
              <a:endCxn id="7" idx="7"/>
            </p:cNvCxnSpPr>
            <p:nvPr/>
          </p:nvCxnSpPr>
          <p:spPr>
            <a:xfrm flipH="1">
              <a:off x="2068840" y="3616760"/>
              <a:ext cx="313692" cy="3947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5"/>
              <a:endCxn id="7" idx="1"/>
            </p:cNvCxnSpPr>
            <p:nvPr/>
          </p:nvCxnSpPr>
          <p:spPr>
            <a:xfrm>
              <a:off x="1420768" y="3616760"/>
              <a:ext cx="342568" cy="3947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2"/>
              <a:endCxn id="8" idx="6"/>
            </p:cNvCxnSpPr>
            <p:nvPr/>
          </p:nvCxnSpPr>
          <p:spPr>
            <a:xfrm flipH="1">
              <a:off x="1484040" y="3464008"/>
              <a:ext cx="8352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763688" y="1297092"/>
              <a:ext cx="338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93638" y="1970492"/>
              <a:ext cx="338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21748" y="2309046"/>
              <a:ext cx="338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47744" y="3125454"/>
              <a:ext cx="338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51531" y="3680032"/>
              <a:ext cx="338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19260" y="3779009"/>
              <a:ext cx="338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32433" y="2868166"/>
              <a:ext cx="338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82755" y="1203598"/>
              <a:ext cx="338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FFFF00"/>
                  </a:solidFill>
                </a:rPr>
                <a:t>P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76545" y="1207046"/>
              <a:ext cx="338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FFFF00"/>
                  </a:solidFill>
                </a:rPr>
                <a:t>P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65177" y="2236511"/>
              <a:ext cx="338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FFFF00"/>
                  </a:solidFill>
                </a:rPr>
                <a:t>P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21748" y="3029863"/>
              <a:ext cx="338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FFFF00"/>
                  </a:solidFill>
                </a:rPr>
                <a:t>P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58430" y="3050195"/>
              <a:ext cx="338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FFFF00"/>
                  </a:solidFill>
                </a:rPr>
                <a:t>P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91680" y="3710809"/>
              <a:ext cx="338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FFFF00"/>
                  </a:solidFill>
                </a:rPr>
                <a:t>P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314803" y="1203597"/>
              <a:ext cx="338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B050"/>
                  </a:solidFill>
                </a:rPr>
                <a:t>G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82071" y="1203596"/>
              <a:ext cx="338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B050"/>
                  </a:solidFill>
                </a:rPr>
                <a:t>G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77041" y="2236510"/>
              <a:ext cx="338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B050"/>
                  </a:solidFill>
                </a:rPr>
                <a:t>G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317085" y="3037443"/>
              <a:ext cx="338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B050"/>
                  </a:solidFill>
                </a:rPr>
                <a:t>G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93779" y="3039638"/>
              <a:ext cx="338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B050"/>
                  </a:solidFill>
                </a:rPr>
                <a:t>G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835696" y="3710808"/>
              <a:ext cx="338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B050"/>
                  </a:solidFill>
                </a:rPr>
                <a:t>G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82071" y="1927796"/>
              <a:ext cx="338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9557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Open &amp; Closed Lists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4294967295"/>
          </p:nvPr>
        </p:nvSpPr>
        <p:spPr>
          <a:xfrm>
            <a:off x="395537" y="1170930"/>
            <a:ext cx="7272807" cy="363306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We call the priority queue the </a:t>
            </a:r>
            <a:r>
              <a:rPr lang="en-AU" dirty="0">
                <a:solidFill>
                  <a:srgbClr val="00B0F0"/>
                </a:solidFill>
              </a:rPr>
              <a:t>open list</a:t>
            </a:r>
            <a:endParaRPr lang="en-AU" dirty="0"/>
          </a:p>
          <a:p>
            <a:pPr lvl="1"/>
            <a:r>
              <a:rPr lang="en-AU" dirty="0"/>
              <a:t>It stores the nodes currently being processed</a:t>
            </a:r>
          </a:p>
          <a:p>
            <a:pPr lvl="1"/>
            <a:r>
              <a:rPr lang="en-AU" dirty="0"/>
              <a:t>Sorted so the node with the lowest </a:t>
            </a:r>
            <a:r>
              <a:rPr lang="en-AU" dirty="0">
                <a:solidFill>
                  <a:srgbClr val="00B050"/>
                </a:solidFill>
              </a:rPr>
              <a:t>G-Score</a:t>
            </a:r>
            <a:r>
              <a:rPr lang="en-AU" dirty="0"/>
              <a:t> is first</a:t>
            </a:r>
          </a:p>
          <a:p>
            <a:pPr lvl="1"/>
            <a:endParaRPr lang="en-AU" dirty="0">
              <a:solidFill>
                <a:srgbClr val="00B0F0"/>
              </a:solidFill>
            </a:endParaRPr>
          </a:p>
          <a:p>
            <a:r>
              <a:rPr lang="en-AU" dirty="0"/>
              <a:t>We also have a </a:t>
            </a:r>
            <a:r>
              <a:rPr lang="en-AU" dirty="0">
                <a:solidFill>
                  <a:srgbClr val="00B0F0"/>
                </a:solidFill>
              </a:rPr>
              <a:t>closed list</a:t>
            </a:r>
            <a:endParaRPr lang="en-AU" dirty="0"/>
          </a:p>
          <a:p>
            <a:pPr lvl="1"/>
            <a:r>
              <a:rPr lang="en-AU" dirty="0"/>
              <a:t>Stores all the nodes already processed</a:t>
            </a:r>
          </a:p>
          <a:p>
            <a:pPr lvl="1"/>
            <a:r>
              <a:rPr lang="en-AU" dirty="0"/>
              <a:t>This is so we don’t process the same node twice</a:t>
            </a:r>
          </a:p>
          <a:p>
            <a:pPr lvl="1"/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15232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Dijkstra’s</a:t>
            </a:r>
            <a:r>
              <a:rPr lang="en-AU" dirty="0"/>
              <a:t>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6" idx="2"/>
            <a:endCxn id="4" idx="5"/>
          </p:cNvCxnSpPr>
          <p:nvPr/>
        </p:nvCxnSpPr>
        <p:spPr>
          <a:xfrm flipH="1" flipV="1">
            <a:off x="1420768" y="1780149"/>
            <a:ext cx="898492" cy="871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3688" y="12970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3638" y="19704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1748" y="230904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47744" y="3125454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51531" y="368003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19260" y="3779009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2755" y="120359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76545" y="120704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65177" y="2236511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748" y="302986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58430" y="3050195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91680" y="3710809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14803" y="1203597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82071" y="120359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88666" y="2236510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17085" y="303744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93779" y="303963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35696" y="371080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2071" y="192779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1BFE4366-67AD-45EF-AC3F-EFCD174AC5DA}"/>
              </a:ext>
            </a:extLst>
          </p:cNvPr>
          <p:cNvSpPr txBox="1">
            <a:spLocks/>
          </p:cNvSpPr>
          <p:nvPr/>
        </p:nvSpPr>
        <p:spPr>
          <a:xfrm>
            <a:off x="3183355" y="1439958"/>
            <a:ext cx="4556996" cy="113179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b="0" i="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Lets look at how the search works</a:t>
            </a:r>
          </a:p>
          <a:p>
            <a:pPr lvl="1"/>
            <a:endParaRPr lang="en-AU" dirty="0"/>
          </a:p>
          <a:p>
            <a:r>
              <a:rPr lang="en-AU" dirty="0"/>
              <a:t>We’re trying to get from </a:t>
            </a:r>
            <a:r>
              <a:rPr lang="en-AU" dirty="0">
                <a:solidFill>
                  <a:srgbClr val="00B0F0"/>
                </a:solidFill>
              </a:rPr>
              <a:t>Node A </a:t>
            </a:r>
            <a:r>
              <a:rPr lang="en-AU" dirty="0"/>
              <a:t>to </a:t>
            </a:r>
            <a:r>
              <a:rPr lang="en-AU" dirty="0">
                <a:solidFill>
                  <a:srgbClr val="00B0F0"/>
                </a:solidFill>
              </a:rPr>
              <a:t>Node E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5021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Dijkstra’s</a:t>
            </a:r>
            <a:r>
              <a:rPr lang="en-AU" dirty="0"/>
              <a:t>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6" idx="2"/>
            <a:endCxn id="4" idx="5"/>
          </p:cNvCxnSpPr>
          <p:nvPr/>
        </p:nvCxnSpPr>
        <p:spPr>
          <a:xfrm flipH="1" flipV="1">
            <a:off x="1420768" y="1780149"/>
            <a:ext cx="898492" cy="871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3688" y="12970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3638" y="19704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1748" y="230904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47744" y="3125454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51531" y="368003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19260" y="3779009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2755" y="120359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76545" y="120704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65177" y="2236511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748" y="302986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58430" y="3050195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91680" y="3710809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14803" y="1203597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82071" y="120359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88666" y="2236510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17085" y="303744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93779" y="303963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35696" y="371080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2071" y="192779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07232" y="3206720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Open List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5B2FED-42E2-4818-AE7D-F48CE53DC8BA}"/>
              </a:ext>
            </a:extLst>
          </p:cNvPr>
          <p:cNvSpPr/>
          <p:nvPr/>
        </p:nvSpPr>
        <p:spPr>
          <a:xfrm>
            <a:off x="3419872" y="3576052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7049A0-BC7B-4C4E-B07D-DA15F2DF0EC2}"/>
              </a:ext>
            </a:extLst>
          </p:cNvPr>
          <p:cNvSpPr txBox="1"/>
          <p:nvPr/>
        </p:nvSpPr>
        <p:spPr>
          <a:xfrm>
            <a:off x="5868147" y="3204083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Closed List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91048452-1F55-4075-83AD-157A74B125F0}"/>
              </a:ext>
            </a:extLst>
          </p:cNvPr>
          <p:cNvSpPr txBox="1">
            <a:spLocks/>
          </p:cNvSpPr>
          <p:nvPr/>
        </p:nvSpPr>
        <p:spPr>
          <a:xfrm>
            <a:off x="3183355" y="1439958"/>
            <a:ext cx="4431251" cy="13579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b="0" i="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AU" dirty="0"/>
              <a:t>We initialise our open list and closed list and add the start node (</a:t>
            </a:r>
            <a:r>
              <a:rPr lang="en-AU" dirty="0">
                <a:solidFill>
                  <a:srgbClr val="00B0F0"/>
                </a:solidFill>
              </a:rPr>
              <a:t>A</a:t>
            </a:r>
            <a:r>
              <a:rPr lang="en-AU" dirty="0"/>
              <a:t>) to the open list</a:t>
            </a:r>
          </a:p>
          <a:p>
            <a:pPr marL="685800" lvl="1"/>
            <a:endParaRPr lang="en-AU" dirty="0"/>
          </a:p>
          <a:p>
            <a:pPr marL="285750" indent="-285750"/>
            <a:r>
              <a:rPr lang="en-AU" dirty="0"/>
              <a:t>Now we’re ready to start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66967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Dijkstra’s</a:t>
            </a:r>
            <a:r>
              <a:rPr lang="en-AU" dirty="0"/>
              <a:t>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6" idx="2"/>
            <a:endCxn id="4" idx="5"/>
          </p:cNvCxnSpPr>
          <p:nvPr/>
        </p:nvCxnSpPr>
        <p:spPr>
          <a:xfrm flipH="1" flipV="1">
            <a:off x="1420768" y="1780149"/>
            <a:ext cx="898492" cy="871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3688" y="12970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3638" y="19704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1748" y="230904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47744" y="3125454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51531" y="368003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19260" y="3779009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2755" y="120359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76545" y="120704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65177" y="2236511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748" y="302986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58430" y="3050195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91680" y="3710809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14803" y="1203597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82071" y="120359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88666" y="2236510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17085" y="303744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93779" y="303963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35696" y="371080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2071" y="192779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07232" y="3206720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Open List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7049A0-BC7B-4C4E-B07D-DA15F2DF0EC2}"/>
              </a:ext>
            </a:extLst>
          </p:cNvPr>
          <p:cNvSpPr txBox="1"/>
          <p:nvPr/>
        </p:nvSpPr>
        <p:spPr>
          <a:xfrm>
            <a:off x="5868147" y="3204083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Closed List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91048452-1F55-4075-83AD-157A74B125F0}"/>
              </a:ext>
            </a:extLst>
          </p:cNvPr>
          <p:cNvSpPr txBox="1">
            <a:spLocks/>
          </p:cNvSpPr>
          <p:nvPr/>
        </p:nvSpPr>
        <p:spPr>
          <a:xfrm>
            <a:off x="3183355" y="1439957"/>
            <a:ext cx="4431251" cy="158990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b="0" i="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AU" dirty="0"/>
              <a:t>While the open list is not empty we repeat this process</a:t>
            </a:r>
          </a:p>
          <a:p>
            <a:pPr marL="685800" lvl="1"/>
            <a:endParaRPr lang="en-AU" dirty="0"/>
          </a:p>
          <a:p>
            <a:pPr marL="285750" indent="-285750"/>
            <a:r>
              <a:rPr lang="en-AU" dirty="0"/>
              <a:t>Remove the first node from open list </a:t>
            </a:r>
          </a:p>
          <a:p>
            <a:pPr marL="685800" lvl="1"/>
            <a:endParaRPr lang="en-AU" dirty="0"/>
          </a:p>
          <a:p>
            <a:pPr marL="285750" indent="-285750"/>
            <a:r>
              <a:rPr lang="en-AU" dirty="0"/>
              <a:t>It becomes the current node (highlighted)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40395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Dijkstra’s</a:t>
            </a:r>
            <a:r>
              <a:rPr lang="en-AU" dirty="0"/>
              <a:t>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6" idx="2"/>
            <a:endCxn id="4" idx="5"/>
          </p:cNvCxnSpPr>
          <p:nvPr/>
        </p:nvCxnSpPr>
        <p:spPr>
          <a:xfrm flipH="1" flipV="1">
            <a:off x="1420768" y="1780149"/>
            <a:ext cx="898492" cy="871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3688" y="12970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3638" y="19704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1748" y="230904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47744" y="3125454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51531" y="368003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19260" y="3779009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2755" y="120359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76545" y="120704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65177" y="2236511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748" y="302986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58430" y="3050195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91680" y="3710809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14803" y="1203597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82071" y="120359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88666" y="2236510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17085" y="303744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93779" y="303963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35696" y="371080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2071" y="192779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07232" y="3206720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Open List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7049A0-BC7B-4C4E-B07D-DA15F2DF0EC2}"/>
              </a:ext>
            </a:extLst>
          </p:cNvPr>
          <p:cNvSpPr txBox="1"/>
          <p:nvPr/>
        </p:nvSpPr>
        <p:spPr>
          <a:xfrm>
            <a:off x="5868147" y="3204083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Closed List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91048452-1F55-4075-83AD-157A74B125F0}"/>
              </a:ext>
            </a:extLst>
          </p:cNvPr>
          <p:cNvSpPr txBox="1">
            <a:spLocks/>
          </p:cNvSpPr>
          <p:nvPr/>
        </p:nvSpPr>
        <p:spPr>
          <a:xfrm>
            <a:off x="3183355" y="1439957"/>
            <a:ext cx="4431251" cy="79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b="0" i="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AU" sz="1800" dirty="0"/>
              <a:t>Add the current node to the closed list so we never process it again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F1E12A-4156-4635-9FE9-FD343D64D1E9}"/>
              </a:ext>
            </a:extLst>
          </p:cNvPr>
          <p:cNvSpPr/>
          <p:nvPr/>
        </p:nvSpPr>
        <p:spPr>
          <a:xfrm>
            <a:off x="5940152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2526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Dijkstra’s</a:t>
            </a:r>
            <a:r>
              <a:rPr lang="en-AU" dirty="0"/>
              <a:t>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6" idx="2"/>
            <a:endCxn id="4" idx="5"/>
          </p:cNvCxnSpPr>
          <p:nvPr/>
        </p:nvCxnSpPr>
        <p:spPr>
          <a:xfrm flipH="1" flipV="1">
            <a:off x="1420768" y="1780149"/>
            <a:ext cx="898492" cy="871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3688" y="12970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3638" y="19704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1748" y="230904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47744" y="3125454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51531" y="368003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19260" y="3779009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2755" y="120359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76545" y="120704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65177" y="2236511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748" y="302986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58430" y="3050195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91680" y="3710809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14803" y="1203597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82071" y="120359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88666" y="2236510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17085" y="303744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93779" y="303963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35696" y="371080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2071" y="192779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07232" y="3206720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Open List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7049A0-BC7B-4C4E-B07D-DA15F2DF0EC2}"/>
              </a:ext>
            </a:extLst>
          </p:cNvPr>
          <p:cNvSpPr txBox="1"/>
          <p:nvPr/>
        </p:nvSpPr>
        <p:spPr>
          <a:xfrm>
            <a:off x="5868147" y="3204083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Closed List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91048452-1F55-4075-83AD-157A74B125F0}"/>
              </a:ext>
            </a:extLst>
          </p:cNvPr>
          <p:cNvSpPr txBox="1">
            <a:spLocks/>
          </p:cNvSpPr>
          <p:nvPr/>
        </p:nvSpPr>
        <p:spPr>
          <a:xfrm>
            <a:off x="3183355" y="1439957"/>
            <a:ext cx="4431251" cy="168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b="0" i="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AU" sz="1800" dirty="0"/>
              <a:t>Calculate the G score of connected nodes</a:t>
            </a:r>
          </a:p>
          <a:p>
            <a:pPr marL="685800" lvl="1"/>
            <a:r>
              <a:rPr lang="en-AU" sz="1400" dirty="0"/>
              <a:t>Current’s G score plus cost of the path</a:t>
            </a:r>
          </a:p>
          <a:p>
            <a:pPr marL="685800" lvl="1"/>
            <a:endParaRPr lang="en-AU" sz="1400" dirty="0"/>
          </a:p>
          <a:p>
            <a:pPr marL="285750" indent="-285750"/>
            <a:r>
              <a:rPr lang="en-AU" sz="1800" dirty="0"/>
              <a:t>Set each node’s Previous to be the current node</a:t>
            </a:r>
          </a:p>
          <a:p>
            <a:pPr marL="685800" lvl="1"/>
            <a:endParaRPr lang="en-AU" sz="1400" dirty="0"/>
          </a:p>
          <a:p>
            <a:endParaRPr lang="en-AU" sz="1800" dirty="0"/>
          </a:p>
          <a:p>
            <a:endParaRPr lang="en-AU" sz="18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712DA1E-06AF-40B8-B1F3-FBFFBFCD4C6A}"/>
              </a:ext>
            </a:extLst>
          </p:cNvPr>
          <p:cNvSpPr/>
          <p:nvPr/>
        </p:nvSpPr>
        <p:spPr>
          <a:xfrm>
            <a:off x="5940152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78052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Dijkstra’s</a:t>
            </a:r>
            <a:r>
              <a:rPr lang="en-AU" dirty="0"/>
              <a:t>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6" idx="2"/>
            <a:endCxn id="4" idx="5"/>
          </p:cNvCxnSpPr>
          <p:nvPr/>
        </p:nvCxnSpPr>
        <p:spPr>
          <a:xfrm flipH="1" flipV="1">
            <a:off x="1420768" y="1780149"/>
            <a:ext cx="898492" cy="871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3688" y="12970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3638" y="19704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1748" y="230904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47744" y="3125454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51531" y="368003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19260" y="3779009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2755" y="120359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76545" y="120704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65177" y="2236511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748" y="302986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58430" y="3050195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91680" y="3710809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14803" y="1203597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82071" y="120359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88666" y="2236510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17085" y="303744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93779" y="303963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35696" y="371080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2071" y="192779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07232" y="3206720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Open List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7049A0-BC7B-4C4E-B07D-DA15F2DF0EC2}"/>
              </a:ext>
            </a:extLst>
          </p:cNvPr>
          <p:cNvSpPr txBox="1"/>
          <p:nvPr/>
        </p:nvSpPr>
        <p:spPr>
          <a:xfrm>
            <a:off x="5868147" y="3204083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Closed List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91048452-1F55-4075-83AD-157A74B125F0}"/>
              </a:ext>
            </a:extLst>
          </p:cNvPr>
          <p:cNvSpPr txBox="1">
            <a:spLocks/>
          </p:cNvSpPr>
          <p:nvPr/>
        </p:nvSpPr>
        <p:spPr>
          <a:xfrm>
            <a:off x="3183355" y="1439957"/>
            <a:ext cx="4431251" cy="168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b="0" i="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AU" sz="1800" dirty="0"/>
              <a:t>Add connected nodes to the open list</a:t>
            </a:r>
          </a:p>
          <a:p>
            <a:pPr marL="685800" lvl="1"/>
            <a:endParaRPr lang="en-AU" sz="1400" dirty="0"/>
          </a:p>
          <a:p>
            <a:pPr marL="285750" indent="-285750"/>
            <a:r>
              <a:rPr lang="en-AU" sz="1800" dirty="0"/>
              <a:t>The open list is always sorted so B which has a lower G score is first</a:t>
            </a:r>
          </a:p>
          <a:p>
            <a:pPr marL="685800" lvl="1"/>
            <a:endParaRPr lang="en-AU" sz="1400" dirty="0"/>
          </a:p>
          <a:p>
            <a:endParaRPr lang="en-AU" sz="1800" dirty="0"/>
          </a:p>
          <a:p>
            <a:endParaRPr lang="en-AU" sz="18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07829BE-2796-4516-82D9-C947174AF294}"/>
              </a:ext>
            </a:extLst>
          </p:cNvPr>
          <p:cNvSpPr/>
          <p:nvPr/>
        </p:nvSpPr>
        <p:spPr>
          <a:xfrm>
            <a:off x="3419872" y="3576052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2F85E00-3CD8-4FF3-B9C9-D0793A9F4E55}"/>
              </a:ext>
            </a:extLst>
          </p:cNvPr>
          <p:cNvSpPr/>
          <p:nvPr/>
        </p:nvSpPr>
        <p:spPr>
          <a:xfrm>
            <a:off x="4130290" y="3576052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7D8D29-EC68-46B4-B678-1DEABD2A1D76}"/>
              </a:ext>
            </a:extLst>
          </p:cNvPr>
          <p:cNvSpPr/>
          <p:nvPr/>
        </p:nvSpPr>
        <p:spPr>
          <a:xfrm>
            <a:off x="5940152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04306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Dijkstra’s</a:t>
            </a:r>
            <a:r>
              <a:rPr lang="en-AU" dirty="0"/>
              <a:t>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  <a:solidFill>
            <a:schemeClr val="accent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6" idx="2"/>
            <a:endCxn id="4" idx="5"/>
          </p:cNvCxnSpPr>
          <p:nvPr/>
        </p:nvCxnSpPr>
        <p:spPr>
          <a:xfrm flipH="1" flipV="1">
            <a:off x="1420768" y="1780149"/>
            <a:ext cx="898492" cy="871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3688" y="12970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3638" y="19704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1748" y="230904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47744" y="3125454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51531" y="368003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19260" y="3779009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2755" y="120359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76545" y="120704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65177" y="2236511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748" y="302986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58430" y="3050195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91680" y="3710809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14803" y="1203597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82071" y="120359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88666" y="2236510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17085" y="303744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93779" y="303963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35696" y="371080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2071" y="192779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07232" y="3206720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Open List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7049A0-BC7B-4C4E-B07D-DA15F2DF0EC2}"/>
              </a:ext>
            </a:extLst>
          </p:cNvPr>
          <p:cNvSpPr txBox="1"/>
          <p:nvPr/>
        </p:nvSpPr>
        <p:spPr>
          <a:xfrm>
            <a:off x="5868147" y="3204083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Closed List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91048452-1F55-4075-83AD-157A74B125F0}"/>
              </a:ext>
            </a:extLst>
          </p:cNvPr>
          <p:cNvSpPr txBox="1">
            <a:spLocks/>
          </p:cNvSpPr>
          <p:nvPr/>
        </p:nvSpPr>
        <p:spPr>
          <a:xfrm>
            <a:off x="3183355" y="1439957"/>
            <a:ext cx="4431251" cy="168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b="0" i="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AU" sz="2400" dirty="0"/>
              <a:t>Now we repeat</a:t>
            </a:r>
          </a:p>
          <a:p>
            <a:pPr marL="685800" lvl="1"/>
            <a:r>
              <a:rPr lang="en-AU" sz="1800" dirty="0"/>
              <a:t>Remove the first node from the open list</a:t>
            </a:r>
          </a:p>
          <a:p>
            <a:pPr marL="685800" lvl="1"/>
            <a:r>
              <a:rPr lang="en-AU" sz="1800" dirty="0"/>
              <a:t>Node B becomes the new current node</a:t>
            </a:r>
          </a:p>
          <a:p>
            <a:pPr marL="685800" lvl="1"/>
            <a:endParaRPr lang="en-AU" sz="1800" dirty="0"/>
          </a:p>
          <a:p>
            <a:endParaRPr lang="en-AU" sz="2400" dirty="0"/>
          </a:p>
          <a:p>
            <a:endParaRPr lang="en-AU" sz="2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2F85E00-3CD8-4FF3-B9C9-D0793A9F4E55}"/>
              </a:ext>
            </a:extLst>
          </p:cNvPr>
          <p:cNvSpPr/>
          <p:nvPr/>
        </p:nvSpPr>
        <p:spPr>
          <a:xfrm>
            <a:off x="3419872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7D8D29-EC68-46B4-B678-1DEABD2A1D76}"/>
              </a:ext>
            </a:extLst>
          </p:cNvPr>
          <p:cNvSpPr/>
          <p:nvPr/>
        </p:nvSpPr>
        <p:spPr>
          <a:xfrm>
            <a:off x="5940152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295337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Dijkstra’s</a:t>
            </a:r>
            <a:r>
              <a:rPr lang="en-AU" dirty="0"/>
              <a:t>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  <a:solidFill>
            <a:schemeClr val="accent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6" idx="2"/>
            <a:endCxn id="4" idx="5"/>
          </p:cNvCxnSpPr>
          <p:nvPr/>
        </p:nvCxnSpPr>
        <p:spPr>
          <a:xfrm flipH="1" flipV="1">
            <a:off x="1420768" y="1780149"/>
            <a:ext cx="898492" cy="871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3688" y="12970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3638" y="19704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1748" y="230904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47744" y="3125454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51531" y="368003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19260" y="3779009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2755" y="120359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76545" y="120704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65177" y="2236511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748" y="302986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58430" y="3050195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91680" y="3710809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14803" y="1203597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82071" y="120359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88666" y="2236510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17085" y="303744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93779" y="303963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35696" y="371080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2071" y="192779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07232" y="3206720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Open List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7049A0-BC7B-4C4E-B07D-DA15F2DF0EC2}"/>
              </a:ext>
            </a:extLst>
          </p:cNvPr>
          <p:cNvSpPr txBox="1"/>
          <p:nvPr/>
        </p:nvSpPr>
        <p:spPr>
          <a:xfrm>
            <a:off x="5868147" y="3204083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Closed List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91048452-1F55-4075-83AD-157A74B125F0}"/>
              </a:ext>
            </a:extLst>
          </p:cNvPr>
          <p:cNvSpPr txBox="1">
            <a:spLocks/>
          </p:cNvSpPr>
          <p:nvPr/>
        </p:nvSpPr>
        <p:spPr>
          <a:xfrm>
            <a:off x="3183355" y="1439957"/>
            <a:ext cx="4431251" cy="168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b="0" i="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AU" sz="2400" dirty="0"/>
              <a:t>Add the current node to the closed list</a:t>
            </a:r>
            <a:endParaRPr lang="en-AU" sz="1800" dirty="0"/>
          </a:p>
          <a:p>
            <a:pPr marL="685800" lvl="1"/>
            <a:endParaRPr lang="en-AU" sz="1800" dirty="0"/>
          </a:p>
          <a:p>
            <a:endParaRPr lang="en-AU" sz="2400" dirty="0"/>
          </a:p>
          <a:p>
            <a:endParaRPr lang="en-AU" sz="2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2F85E00-3CD8-4FF3-B9C9-D0793A9F4E55}"/>
              </a:ext>
            </a:extLst>
          </p:cNvPr>
          <p:cNvSpPr/>
          <p:nvPr/>
        </p:nvSpPr>
        <p:spPr>
          <a:xfrm>
            <a:off x="3419872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7D8D29-EC68-46B4-B678-1DEABD2A1D76}"/>
              </a:ext>
            </a:extLst>
          </p:cNvPr>
          <p:cNvSpPr/>
          <p:nvPr/>
        </p:nvSpPr>
        <p:spPr>
          <a:xfrm>
            <a:off x="5940152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7510EF-50E0-4BFD-BAF5-910B6397C742}"/>
              </a:ext>
            </a:extLst>
          </p:cNvPr>
          <p:cNvSpPr/>
          <p:nvPr/>
        </p:nvSpPr>
        <p:spPr>
          <a:xfrm>
            <a:off x="6660229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71113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Why do we need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7416824" cy="3394472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Many systems need to find the shortest path between two nodes in a graph</a:t>
            </a:r>
          </a:p>
          <a:p>
            <a:pPr lvl="1"/>
            <a:r>
              <a:rPr lang="en-AU" dirty="0"/>
              <a:t>Finding the shortest path between two locations</a:t>
            </a:r>
          </a:p>
          <a:p>
            <a:pPr lvl="1"/>
            <a:r>
              <a:rPr lang="en-AU" dirty="0"/>
              <a:t>Finding the least number of moves needed to win a </a:t>
            </a:r>
            <a:r>
              <a:rPr lang="en-AU" dirty="0" err="1"/>
              <a:t>boardgame</a:t>
            </a:r>
            <a:endParaRPr lang="en-AU" dirty="0"/>
          </a:p>
          <a:p>
            <a:pPr lvl="1"/>
            <a:r>
              <a:rPr lang="en-AU" dirty="0"/>
              <a:t>Finding the most efficient set of steps to complete a task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2119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Dijkstra’s</a:t>
            </a:r>
            <a:r>
              <a:rPr lang="en-AU" dirty="0"/>
              <a:t>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  <a:solidFill>
            <a:schemeClr val="accent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6" idx="2"/>
            <a:endCxn id="4" idx="5"/>
          </p:cNvCxnSpPr>
          <p:nvPr/>
        </p:nvCxnSpPr>
        <p:spPr>
          <a:xfrm flipH="1" flipV="1">
            <a:off x="1420768" y="1780149"/>
            <a:ext cx="898492" cy="871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3688" y="12970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3638" y="19704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1748" y="230904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47744" y="3125454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51531" y="368003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19260" y="3779009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2755" y="120359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76545" y="120704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65177" y="2236511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748" y="302986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58430" y="3050195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91680" y="3710809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14803" y="1203597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82071" y="120359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88666" y="2236510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17085" y="303744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93779" y="303963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35696" y="371080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2071" y="192779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07232" y="3206720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Open List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7049A0-BC7B-4C4E-B07D-DA15F2DF0EC2}"/>
              </a:ext>
            </a:extLst>
          </p:cNvPr>
          <p:cNvSpPr txBox="1"/>
          <p:nvPr/>
        </p:nvSpPr>
        <p:spPr>
          <a:xfrm>
            <a:off x="5868147" y="3204083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Closed List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91048452-1F55-4075-83AD-157A74B125F0}"/>
              </a:ext>
            </a:extLst>
          </p:cNvPr>
          <p:cNvSpPr txBox="1">
            <a:spLocks/>
          </p:cNvSpPr>
          <p:nvPr/>
        </p:nvSpPr>
        <p:spPr>
          <a:xfrm>
            <a:off x="3183355" y="1439957"/>
            <a:ext cx="4431251" cy="168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b="0" i="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AU" sz="1800" dirty="0"/>
              <a:t>Calculate the G score of connected nodes</a:t>
            </a:r>
          </a:p>
          <a:p>
            <a:pPr marL="685800" lvl="1"/>
            <a:r>
              <a:rPr lang="en-AU" sz="1400" dirty="0"/>
              <a:t>Current’s G score plus cost of the path</a:t>
            </a:r>
          </a:p>
          <a:p>
            <a:pPr marL="685800" lvl="1"/>
            <a:endParaRPr lang="en-AU" sz="1400" dirty="0"/>
          </a:p>
          <a:p>
            <a:pPr marL="285750" indent="-285750"/>
            <a:r>
              <a:rPr lang="en-AU" sz="1800" dirty="0"/>
              <a:t>Set each node’s Previous to be the current node</a:t>
            </a:r>
          </a:p>
          <a:p>
            <a:pPr marL="685800" lvl="1"/>
            <a:endParaRPr lang="en-AU" sz="1800" dirty="0"/>
          </a:p>
          <a:p>
            <a:endParaRPr lang="en-AU" sz="2400" dirty="0"/>
          </a:p>
          <a:p>
            <a:endParaRPr lang="en-AU" sz="2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2F85E00-3CD8-4FF3-B9C9-D0793A9F4E55}"/>
              </a:ext>
            </a:extLst>
          </p:cNvPr>
          <p:cNvSpPr/>
          <p:nvPr/>
        </p:nvSpPr>
        <p:spPr>
          <a:xfrm>
            <a:off x="3419872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7D8D29-EC68-46B4-B678-1DEABD2A1D76}"/>
              </a:ext>
            </a:extLst>
          </p:cNvPr>
          <p:cNvSpPr/>
          <p:nvPr/>
        </p:nvSpPr>
        <p:spPr>
          <a:xfrm>
            <a:off x="5940152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7510EF-50E0-4BFD-BAF5-910B6397C742}"/>
              </a:ext>
            </a:extLst>
          </p:cNvPr>
          <p:cNvSpPr/>
          <p:nvPr/>
        </p:nvSpPr>
        <p:spPr>
          <a:xfrm>
            <a:off x="6660229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05549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Dijkstra’s</a:t>
            </a:r>
            <a:r>
              <a:rPr lang="en-AU" dirty="0"/>
              <a:t>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  <a:solidFill>
            <a:schemeClr val="accent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6" idx="2"/>
            <a:endCxn id="4" idx="5"/>
          </p:cNvCxnSpPr>
          <p:nvPr/>
        </p:nvCxnSpPr>
        <p:spPr>
          <a:xfrm flipH="1" flipV="1">
            <a:off x="1420768" y="1780149"/>
            <a:ext cx="898492" cy="871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3688" y="12970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3638" y="19704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1748" y="230904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47744" y="3125454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51531" y="368003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19260" y="3779009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2755" y="120359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76545" y="120704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65177" y="2236511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748" y="302986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58430" y="3050195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91680" y="3710809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14803" y="1203597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82071" y="120359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88666" y="2236510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17085" y="303744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93779" y="303963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35696" y="371080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2071" y="192779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07232" y="3206720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Open List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7049A0-BC7B-4C4E-B07D-DA15F2DF0EC2}"/>
              </a:ext>
            </a:extLst>
          </p:cNvPr>
          <p:cNvSpPr txBox="1"/>
          <p:nvPr/>
        </p:nvSpPr>
        <p:spPr>
          <a:xfrm>
            <a:off x="5868147" y="3204083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Closed List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91048452-1F55-4075-83AD-157A74B125F0}"/>
              </a:ext>
            </a:extLst>
          </p:cNvPr>
          <p:cNvSpPr txBox="1">
            <a:spLocks/>
          </p:cNvSpPr>
          <p:nvPr/>
        </p:nvSpPr>
        <p:spPr>
          <a:xfrm>
            <a:off x="3183355" y="1439957"/>
            <a:ext cx="4431251" cy="168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b="0" i="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AU" sz="1800" dirty="0"/>
              <a:t>Add connected nodes to the open list</a:t>
            </a:r>
          </a:p>
          <a:p>
            <a:pPr marL="685800" lvl="1"/>
            <a:endParaRPr lang="en-AU" sz="1400" dirty="0"/>
          </a:p>
          <a:p>
            <a:pPr marL="285750" indent="-285750"/>
            <a:r>
              <a:rPr lang="en-AU" sz="1800" dirty="0"/>
              <a:t>When two nodes in the open list have the same G score, the order doesn’t change</a:t>
            </a:r>
          </a:p>
          <a:p>
            <a:pPr marL="685800" lvl="1"/>
            <a:endParaRPr lang="en-AU" sz="1800" dirty="0"/>
          </a:p>
          <a:p>
            <a:endParaRPr lang="en-AU" sz="2400" dirty="0"/>
          </a:p>
          <a:p>
            <a:endParaRPr lang="en-AU" sz="2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2F85E00-3CD8-4FF3-B9C9-D0793A9F4E55}"/>
              </a:ext>
            </a:extLst>
          </p:cNvPr>
          <p:cNvSpPr/>
          <p:nvPr/>
        </p:nvSpPr>
        <p:spPr>
          <a:xfrm>
            <a:off x="3419872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7D8D29-EC68-46B4-B678-1DEABD2A1D76}"/>
              </a:ext>
            </a:extLst>
          </p:cNvPr>
          <p:cNvSpPr/>
          <p:nvPr/>
        </p:nvSpPr>
        <p:spPr>
          <a:xfrm>
            <a:off x="5940152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7510EF-50E0-4BFD-BAF5-910B6397C742}"/>
              </a:ext>
            </a:extLst>
          </p:cNvPr>
          <p:cNvSpPr/>
          <p:nvPr/>
        </p:nvSpPr>
        <p:spPr>
          <a:xfrm>
            <a:off x="6660229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A7BCD6B-EE2F-46FB-A713-9864BBC41C62}"/>
              </a:ext>
            </a:extLst>
          </p:cNvPr>
          <p:cNvSpPr/>
          <p:nvPr/>
        </p:nvSpPr>
        <p:spPr>
          <a:xfrm>
            <a:off x="4141067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785879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Dijkstra’s</a:t>
            </a:r>
            <a:r>
              <a:rPr lang="en-AU" dirty="0"/>
              <a:t>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  <a:solidFill>
            <a:schemeClr val="accent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6" idx="2"/>
            <a:endCxn id="4" idx="5"/>
          </p:cNvCxnSpPr>
          <p:nvPr/>
        </p:nvCxnSpPr>
        <p:spPr>
          <a:xfrm flipH="1" flipV="1">
            <a:off x="1420768" y="1780149"/>
            <a:ext cx="898492" cy="871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3688" y="12970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3638" y="19704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1748" y="230904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47744" y="3125454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51531" y="368003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19260" y="3779009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2755" y="120359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76545" y="120704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65177" y="2236511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748" y="302986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58430" y="3050195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91680" y="3710809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14803" y="1203597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82071" y="120359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88666" y="2236510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17085" y="303744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93779" y="303963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35696" y="371080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2071" y="192779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07232" y="3206720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Open List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7049A0-BC7B-4C4E-B07D-DA15F2DF0EC2}"/>
              </a:ext>
            </a:extLst>
          </p:cNvPr>
          <p:cNvSpPr txBox="1"/>
          <p:nvPr/>
        </p:nvSpPr>
        <p:spPr>
          <a:xfrm>
            <a:off x="5868147" y="3204083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Closed List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91048452-1F55-4075-83AD-157A74B125F0}"/>
              </a:ext>
            </a:extLst>
          </p:cNvPr>
          <p:cNvSpPr txBox="1">
            <a:spLocks/>
          </p:cNvSpPr>
          <p:nvPr/>
        </p:nvSpPr>
        <p:spPr>
          <a:xfrm>
            <a:off x="3183355" y="1439957"/>
            <a:ext cx="4431251" cy="168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b="0" i="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AU" sz="2400" dirty="0"/>
              <a:t>And repeat</a:t>
            </a:r>
          </a:p>
          <a:p>
            <a:pPr marL="685800" lvl="1"/>
            <a:r>
              <a:rPr lang="en-AU" sz="1800" dirty="0"/>
              <a:t>Remove the first node from the open list</a:t>
            </a:r>
          </a:p>
          <a:p>
            <a:pPr marL="685800" lvl="1"/>
            <a:r>
              <a:rPr lang="en-AU" sz="1800" dirty="0"/>
              <a:t>F will become the new current node</a:t>
            </a:r>
          </a:p>
          <a:p>
            <a:pPr marL="685800" lvl="1"/>
            <a:endParaRPr lang="en-AU" sz="1800" dirty="0"/>
          </a:p>
          <a:p>
            <a:endParaRPr lang="en-AU" sz="2400" dirty="0"/>
          </a:p>
          <a:p>
            <a:endParaRPr lang="en-AU" sz="2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7D8D29-EC68-46B4-B678-1DEABD2A1D76}"/>
              </a:ext>
            </a:extLst>
          </p:cNvPr>
          <p:cNvSpPr/>
          <p:nvPr/>
        </p:nvSpPr>
        <p:spPr>
          <a:xfrm>
            <a:off x="5940152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7510EF-50E0-4BFD-BAF5-910B6397C742}"/>
              </a:ext>
            </a:extLst>
          </p:cNvPr>
          <p:cNvSpPr/>
          <p:nvPr/>
        </p:nvSpPr>
        <p:spPr>
          <a:xfrm>
            <a:off x="6660229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A7BCD6B-EE2F-46FB-A713-9864BBC41C62}"/>
              </a:ext>
            </a:extLst>
          </p:cNvPr>
          <p:cNvSpPr/>
          <p:nvPr/>
        </p:nvSpPr>
        <p:spPr>
          <a:xfrm>
            <a:off x="3382445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297532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Dijkstra’s</a:t>
            </a:r>
            <a:r>
              <a:rPr lang="en-AU" dirty="0"/>
              <a:t>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  <a:solidFill>
            <a:schemeClr val="accent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6" idx="2"/>
            <a:endCxn id="4" idx="5"/>
          </p:cNvCxnSpPr>
          <p:nvPr/>
        </p:nvCxnSpPr>
        <p:spPr>
          <a:xfrm flipH="1" flipV="1">
            <a:off x="1420768" y="1780149"/>
            <a:ext cx="898492" cy="871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3688" y="12970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3638" y="19704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1748" y="230904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47744" y="3125454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51531" y="368003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19260" y="3779009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2755" y="120359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76545" y="120704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65177" y="2236511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748" y="302986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58430" y="3050195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91680" y="3710809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14803" y="1203597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82071" y="120359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88666" y="2236510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17085" y="303744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93779" y="303963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35696" y="371080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2071" y="192779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07232" y="3206720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Open List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7049A0-BC7B-4C4E-B07D-DA15F2DF0EC2}"/>
              </a:ext>
            </a:extLst>
          </p:cNvPr>
          <p:cNvSpPr txBox="1"/>
          <p:nvPr/>
        </p:nvSpPr>
        <p:spPr>
          <a:xfrm>
            <a:off x="5868147" y="3204083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Closed List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91048452-1F55-4075-83AD-157A74B125F0}"/>
              </a:ext>
            </a:extLst>
          </p:cNvPr>
          <p:cNvSpPr txBox="1">
            <a:spLocks/>
          </p:cNvSpPr>
          <p:nvPr/>
        </p:nvSpPr>
        <p:spPr>
          <a:xfrm>
            <a:off x="3183355" y="1439957"/>
            <a:ext cx="4431251" cy="168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b="0" i="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AU" sz="2400" dirty="0"/>
              <a:t>Add the current node to the closed list</a:t>
            </a:r>
            <a:endParaRPr lang="en-AU" sz="1800" dirty="0"/>
          </a:p>
          <a:p>
            <a:pPr marL="685800" lvl="1"/>
            <a:endParaRPr lang="en-AU" sz="1800" dirty="0"/>
          </a:p>
          <a:p>
            <a:endParaRPr lang="en-AU" sz="2400" dirty="0"/>
          </a:p>
          <a:p>
            <a:endParaRPr lang="en-AU" sz="2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7D8D29-EC68-46B4-B678-1DEABD2A1D76}"/>
              </a:ext>
            </a:extLst>
          </p:cNvPr>
          <p:cNvSpPr/>
          <p:nvPr/>
        </p:nvSpPr>
        <p:spPr>
          <a:xfrm>
            <a:off x="5940152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7510EF-50E0-4BFD-BAF5-910B6397C742}"/>
              </a:ext>
            </a:extLst>
          </p:cNvPr>
          <p:cNvSpPr/>
          <p:nvPr/>
        </p:nvSpPr>
        <p:spPr>
          <a:xfrm>
            <a:off x="6660229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A7BCD6B-EE2F-46FB-A713-9864BBC41C62}"/>
              </a:ext>
            </a:extLst>
          </p:cNvPr>
          <p:cNvSpPr/>
          <p:nvPr/>
        </p:nvSpPr>
        <p:spPr>
          <a:xfrm>
            <a:off x="3382445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BAE72C-3EE6-489E-8069-04B089AF46AE}"/>
              </a:ext>
            </a:extLst>
          </p:cNvPr>
          <p:cNvSpPr/>
          <p:nvPr/>
        </p:nvSpPr>
        <p:spPr>
          <a:xfrm>
            <a:off x="7380306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895668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Dijkstra’s</a:t>
            </a:r>
            <a:r>
              <a:rPr lang="en-AU" dirty="0"/>
              <a:t>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  <a:solidFill>
            <a:schemeClr val="accent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6" idx="2"/>
            <a:endCxn id="4" idx="5"/>
          </p:cNvCxnSpPr>
          <p:nvPr/>
        </p:nvCxnSpPr>
        <p:spPr>
          <a:xfrm flipH="1" flipV="1">
            <a:off x="1420768" y="1780149"/>
            <a:ext cx="898492" cy="871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3688" y="12970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3638" y="19704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1748" y="230904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47744" y="3125454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51531" y="368003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19260" y="3779009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2755" y="120359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76545" y="120704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65177" y="2236511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748" y="302986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58430" y="3050195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91680" y="3710809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14803" y="1203597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82071" y="120359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88666" y="2236510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17085" y="303744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93779" y="303963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87927" y="3710808"/>
            <a:ext cx="368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2071" y="192779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07232" y="3206720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Open List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7049A0-BC7B-4C4E-B07D-DA15F2DF0EC2}"/>
              </a:ext>
            </a:extLst>
          </p:cNvPr>
          <p:cNvSpPr txBox="1"/>
          <p:nvPr/>
        </p:nvSpPr>
        <p:spPr>
          <a:xfrm>
            <a:off x="5868147" y="3204083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Closed List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91048452-1F55-4075-83AD-157A74B125F0}"/>
              </a:ext>
            </a:extLst>
          </p:cNvPr>
          <p:cNvSpPr txBox="1">
            <a:spLocks/>
          </p:cNvSpPr>
          <p:nvPr/>
        </p:nvSpPr>
        <p:spPr>
          <a:xfrm>
            <a:off x="3183355" y="1439957"/>
            <a:ext cx="4431251" cy="168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b="0" i="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AU" sz="1800" dirty="0"/>
              <a:t>Calculate the G score of connected nodes</a:t>
            </a:r>
          </a:p>
          <a:p>
            <a:pPr marL="685800" lvl="1"/>
            <a:r>
              <a:rPr lang="en-AU" sz="1400" dirty="0"/>
              <a:t>Current’s G score plus cost of the path</a:t>
            </a:r>
          </a:p>
          <a:p>
            <a:pPr marL="685800" lvl="1"/>
            <a:endParaRPr lang="en-AU" sz="1400" dirty="0"/>
          </a:p>
          <a:p>
            <a:pPr marL="285750" indent="-285750"/>
            <a:r>
              <a:rPr lang="en-AU" sz="1800" dirty="0"/>
              <a:t>Set each node’s Previous to be the current node</a:t>
            </a:r>
          </a:p>
          <a:p>
            <a:pPr marL="685800" lvl="1"/>
            <a:endParaRPr lang="en-AU" sz="1800" dirty="0"/>
          </a:p>
          <a:p>
            <a:endParaRPr lang="en-AU" sz="2400" dirty="0"/>
          </a:p>
          <a:p>
            <a:endParaRPr lang="en-AU" sz="2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7D8D29-EC68-46B4-B678-1DEABD2A1D76}"/>
              </a:ext>
            </a:extLst>
          </p:cNvPr>
          <p:cNvSpPr/>
          <p:nvPr/>
        </p:nvSpPr>
        <p:spPr>
          <a:xfrm>
            <a:off x="5940152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7510EF-50E0-4BFD-BAF5-910B6397C742}"/>
              </a:ext>
            </a:extLst>
          </p:cNvPr>
          <p:cNvSpPr/>
          <p:nvPr/>
        </p:nvSpPr>
        <p:spPr>
          <a:xfrm>
            <a:off x="6660229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A7BCD6B-EE2F-46FB-A713-9864BBC41C62}"/>
              </a:ext>
            </a:extLst>
          </p:cNvPr>
          <p:cNvSpPr/>
          <p:nvPr/>
        </p:nvSpPr>
        <p:spPr>
          <a:xfrm>
            <a:off x="3382445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BAE72C-3EE6-489E-8069-04B089AF46AE}"/>
              </a:ext>
            </a:extLst>
          </p:cNvPr>
          <p:cNvSpPr/>
          <p:nvPr/>
        </p:nvSpPr>
        <p:spPr>
          <a:xfrm>
            <a:off x="7380306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5215682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Dijkstra’s</a:t>
            </a:r>
            <a:r>
              <a:rPr lang="en-AU" dirty="0"/>
              <a:t>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  <a:solidFill>
            <a:schemeClr val="accent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6" idx="2"/>
            <a:endCxn id="4" idx="5"/>
          </p:cNvCxnSpPr>
          <p:nvPr/>
        </p:nvCxnSpPr>
        <p:spPr>
          <a:xfrm flipH="1" flipV="1">
            <a:off x="1420768" y="1780149"/>
            <a:ext cx="898492" cy="871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3688" y="12970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3638" y="19704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1748" y="230904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47744" y="3125454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51531" y="368003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19260" y="3779009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2755" y="120359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76545" y="120704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65177" y="2236511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748" y="302986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58430" y="3050195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91680" y="3710809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14803" y="1203597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82071" y="120359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88666" y="2236510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17085" y="303744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93779" y="303963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87927" y="3710808"/>
            <a:ext cx="368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2071" y="192779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07232" y="3206720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Open List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7049A0-BC7B-4C4E-B07D-DA15F2DF0EC2}"/>
              </a:ext>
            </a:extLst>
          </p:cNvPr>
          <p:cNvSpPr txBox="1"/>
          <p:nvPr/>
        </p:nvSpPr>
        <p:spPr>
          <a:xfrm>
            <a:off x="5868147" y="3204083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Closed List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91048452-1F55-4075-83AD-157A74B125F0}"/>
              </a:ext>
            </a:extLst>
          </p:cNvPr>
          <p:cNvSpPr txBox="1">
            <a:spLocks/>
          </p:cNvSpPr>
          <p:nvPr/>
        </p:nvSpPr>
        <p:spPr>
          <a:xfrm>
            <a:off x="3183355" y="1439957"/>
            <a:ext cx="4431251" cy="16854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b="0" i="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AU" sz="1800" dirty="0"/>
              <a:t>Add connected nodes to the open list</a:t>
            </a:r>
          </a:p>
          <a:p>
            <a:pPr marL="685800" lvl="1"/>
            <a:endParaRPr lang="en-AU" sz="1400" dirty="0"/>
          </a:p>
          <a:p>
            <a:pPr marL="285750" indent="-285750"/>
            <a:r>
              <a:rPr lang="en-AU" sz="1800" dirty="0"/>
              <a:t>We’ve added node E, our destination to the open list, but we’re not done yet</a:t>
            </a:r>
          </a:p>
          <a:p>
            <a:pPr marL="685800" lvl="1"/>
            <a:r>
              <a:rPr lang="en-AU" sz="1400" dirty="0"/>
              <a:t>If we stopped now, it wouldn’t be the shorted path</a:t>
            </a:r>
          </a:p>
          <a:p>
            <a:pPr marL="685800" lvl="1"/>
            <a:endParaRPr lang="en-AU" sz="1800" dirty="0"/>
          </a:p>
          <a:p>
            <a:endParaRPr lang="en-AU" sz="2400" dirty="0"/>
          </a:p>
          <a:p>
            <a:endParaRPr lang="en-AU" sz="2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7D8D29-EC68-46B4-B678-1DEABD2A1D76}"/>
              </a:ext>
            </a:extLst>
          </p:cNvPr>
          <p:cNvSpPr/>
          <p:nvPr/>
        </p:nvSpPr>
        <p:spPr>
          <a:xfrm>
            <a:off x="5940152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7510EF-50E0-4BFD-BAF5-910B6397C742}"/>
              </a:ext>
            </a:extLst>
          </p:cNvPr>
          <p:cNvSpPr/>
          <p:nvPr/>
        </p:nvSpPr>
        <p:spPr>
          <a:xfrm>
            <a:off x="6660229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A7BCD6B-EE2F-46FB-A713-9864BBC41C62}"/>
              </a:ext>
            </a:extLst>
          </p:cNvPr>
          <p:cNvSpPr/>
          <p:nvPr/>
        </p:nvSpPr>
        <p:spPr>
          <a:xfrm>
            <a:off x="3382445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BAE72C-3EE6-489E-8069-04B089AF46AE}"/>
              </a:ext>
            </a:extLst>
          </p:cNvPr>
          <p:cNvSpPr/>
          <p:nvPr/>
        </p:nvSpPr>
        <p:spPr>
          <a:xfrm>
            <a:off x="7380306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A70A9C-C773-4CA1-824A-19AA75BDCF56}"/>
              </a:ext>
            </a:extLst>
          </p:cNvPr>
          <p:cNvSpPr/>
          <p:nvPr/>
        </p:nvSpPr>
        <p:spPr>
          <a:xfrm>
            <a:off x="4111111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211193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Dijkstra’s</a:t>
            </a:r>
            <a:r>
              <a:rPr lang="en-AU" dirty="0"/>
              <a:t>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  <a:solidFill>
            <a:schemeClr val="accent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6" idx="2"/>
            <a:endCxn id="4" idx="5"/>
          </p:cNvCxnSpPr>
          <p:nvPr/>
        </p:nvCxnSpPr>
        <p:spPr>
          <a:xfrm flipH="1" flipV="1">
            <a:off x="1420768" y="1780149"/>
            <a:ext cx="898492" cy="871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3688" y="12970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3638" y="19704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1748" y="230904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47744" y="3125454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51531" y="368003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19260" y="3779009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2755" y="120359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76545" y="120704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65177" y="2236511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748" y="302986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58430" y="3050195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91680" y="3710809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14803" y="1203597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82071" y="120359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88666" y="2236510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17085" y="303744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93779" y="303963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87927" y="3710808"/>
            <a:ext cx="368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2071" y="192779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07232" y="3206720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Open List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7049A0-BC7B-4C4E-B07D-DA15F2DF0EC2}"/>
              </a:ext>
            </a:extLst>
          </p:cNvPr>
          <p:cNvSpPr txBox="1"/>
          <p:nvPr/>
        </p:nvSpPr>
        <p:spPr>
          <a:xfrm>
            <a:off x="5868147" y="3204083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Closed List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91048452-1F55-4075-83AD-157A74B125F0}"/>
              </a:ext>
            </a:extLst>
          </p:cNvPr>
          <p:cNvSpPr txBox="1">
            <a:spLocks/>
          </p:cNvSpPr>
          <p:nvPr/>
        </p:nvSpPr>
        <p:spPr>
          <a:xfrm>
            <a:off x="3183355" y="1439957"/>
            <a:ext cx="4431251" cy="168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b="0" i="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AU" sz="2400" dirty="0"/>
              <a:t>And repeat</a:t>
            </a:r>
          </a:p>
          <a:p>
            <a:pPr marL="685800" lvl="1"/>
            <a:r>
              <a:rPr lang="en-AU" sz="1800" dirty="0"/>
              <a:t>Remove the first node from the open list</a:t>
            </a:r>
          </a:p>
          <a:p>
            <a:pPr marL="685800" lvl="1"/>
            <a:r>
              <a:rPr lang="en-AU" sz="1800" dirty="0"/>
              <a:t>C will become the new current node</a:t>
            </a:r>
          </a:p>
          <a:p>
            <a:pPr marL="685800" lvl="1"/>
            <a:endParaRPr lang="en-AU" sz="1800" dirty="0"/>
          </a:p>
          <a:p>
            <a:endParaRPr lang="en-AU" sz="2400" dirty="0"/>
          </a:p>
          <a:p>
            <a:endParaRPr lang="en-AU" sz="2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7D8D29-EC68-46B4-B678-1DEABD2A1D76}"/>
              </a:ext>
            </a:extLst>
          </p:cNvPr>
          <p:cNvSpPr/>
          <p:nvPr/>
        </p:nvSpPr>
        <p:spPr>
          <a:xfrm>
            <a:off x="5940152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7510EF-50E0-4BFD-BAF5-910B6397C742}"/>
              </a:ext>
            </a:extLst>
          </p:cNvPr>
          <p:cNvSpPr/>
          <p:nvPr/>
        </p:nvSpPr>
        <p:spPr>
          <a:xfrm>
            <a:off x="6660229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BAE72C-3EE6-489E-8069-04B089AF46AE}"/>
              </a:ext>
            </a:extLst>
          </p:cNvPr>
          <p:cNvSpPr/>
          <p:nvPr/>
        </p:nvSpPr>
        <p:spPr>
          <a:xfrm>
            <a:off x="7380306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A70A9C-C773-4CA1-824A-19AA75BDCF56}"/>
              </a:ext>
            </a:extLst>
          </p:cNvPr>
          <p:cNvSpPr/>
          <p:nvPr/>
        </p:nvSpPr>
        <p:spPr>
          <a:xfrm>
            <a:off x="3382445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64771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Dijkstra’s</a:t>
            </a:r>
            <a:r>
              <a:rPr lang="en-AU" dirty="0"/>
              <a:t>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  <a:solidFill>
            <a:schemeClr val="accent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6" idx="2"/>
            <a:endCxn id="4" idx="5"/>
          </p:cNvCxnSpPr>
          <p:nvPr/>
        </p:nvCxnSpPr>
        <p:spPr>
          <a:xfrm flipH="1" flipV="1">
            <a:off x="1420768" y="1780149"/>
            <a:ext cx="898492" cy="871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3688" y="12970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3638" y="19704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1748" y="230904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47744" y="3125454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51531" y="368003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19260" y="3779009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2755" y="120359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76545" y="120704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65177" y="2236511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748" y="302986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58430" y="3050195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91680" y="3710809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14803" y="1203597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82071" y="120359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88666" y="2236510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17085" y="303744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93779" y="303963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87927" y="3710808"/>
            <a:ext cx="368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2071" y="192779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07232" y="3206720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Open List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7049A0-BC7B-4C4E-B07D-DA15F2DF0EC2}"/>
              </a:ext>
            </a:extLst>
          </p:cNvPr>
          <p:cNvSpPr txBox="1"/>
          <p:nvPr/>
        </p:nvSpPr>
        <p:spPr>
          <a:xfrm>
            <a:off x="5868147" y="3204083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Closed List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91048452-1F55-4075-83AD-157A74B125F0}"/>
              </a:ext>
            </a:extLst>
          </p:cNvPr>
          <p:cNvSpPr txBox="1">
            <a:spLocks/>
          </p:cNvSpPr>
          <p:nvPr/>
        </p:nvSpPr>
        <p:spPr>
          <a:xfrm>
            <a:off x="3183355" y="1439957"/>
            <a:ext cx="4431251" cy="168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b="0" i="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AU" sz="2400" dirty="0"/>
              <a:t>Add the current node to the closed list</a:t>
            </a:r>
            <a:endParaRPr lang="en-AU" sz="1800" dirty="0"/>
          </a:p>
          <a:p>
            <a:pPr marL="685800" lvl="1"/>
            <a:endParaRPr lang="en-AU" sz="1800" dirty="0"/>
          </a:p>
          <a:p>
            <a:endParaRPr lang="en-AU" sz="2400" dirty="0"/>
          </a:p>
          <a:p>
            <a:endParaRPr lang="en-AU" sz="2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7D8D29-EC68-46B4-B678-1DEABD2A1D76}"/>
              </a:ext>
            </a:extLst>
          </p:cNvPr>
          <p:cNvSpPr/>
          <p:nvPr/>
        </p:nvSpPr>
        <p:spPr>
          <a:xfrm>
            <a:off x="5940152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7510EF-50E0-4BFD-BAF5-910B6397C742}"/>
              </a:ext>
            </a:extLst>
          </p:cNvPr>
          <p:cNvSpPr/>
          <p:nvPr/>
        </p:nvSpPr>
        <p:spPr>
          <a:xfrm>
            <a:off x="6660229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BAE72C-3EE6-489E-8069-04B089AF46AE}"/>
              </a:ext>
            </a:extLst>
          </p:cNvPr>
          <p:cNvSpPr/>
          <p:nvPr/>
        </p:nvSpPr>
        <p:spPr>
          <a:xfrm>
            <a:off x="7380306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A70A9C-C773-4CA1-824A-19AA75BDCF56}"/>
              </a:ext>
            </a:extLst>
          </p:cNvPr>
          <p:cNvSpPr/>
          <p:nvPr/>
        </p:nvSpPr>
        <p:spPr>
          <a:xfrm>
            <a:off x="3382445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A104D02-D76E-48F7-9FCC-228577DF2C69}"/>
              </a:ext>
            </a:extLst>
          </p:cNvPr>
          <p:cNvSpPr/>
          <p:nvPr/>
        </p:nvSpPr>
        <p:spPr>
          <a:xfrm>
            <a:off x="5940152" y="4041820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5819109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Dijkstra’s</a:t>
            </a:r>
            <a:r>
              <a:rPr lang="en-AU" dirty="0"/>
              <a:t>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  <a:solidFill>
            <a:schemeClr val="accent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6" idx="2"/>
            <a:endCxn id="4" idx="5"/>
          </p:cNvCxnSpPr>
          <p:nvPr/>
        </p:nvCxnSpPr>
        <p:spPr>
          <a:xfrm flipH="1" flipV="1">
            <a:off x="1420768" y="1780149"/>
            <a:ext cx="898492" cy="871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3688" y="12970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3638" y="19704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1748" y="230904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47744" y="3125454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51531" y="368003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19260" y="3779009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2755" y="120359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76545" y="120704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65177" y="2236511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748" y="302986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58430" y="3050195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91680" y="3710809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14803" y="1203597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82071" y="120359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88666" y="2236510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17085" y="303744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93779" y="303963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87927" y="3710808"/>
            <a:ext cx="368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2071" y="192779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07232" y="3206720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Open List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7049A0-BC7B-4C4E-B07D-DA15F2DF0EC2}"/>
              </a:ext>
            </a:extLst>
          </p:cNvPr>
          <p:cNvSpPr txBox="1"/>
          <p:nvPr/>
        </p:nvSpPr>
        <p:spPr>
          <a:xfrm>
            <a:off x="5868147" y="3204083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Closed List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91048452-1F55-4075-83AD-157A74B125F0}"/>
              </a:ext>
            </a:extLst>
          </p:cNvPr>
          <p:cNvSpPr txBox="1">
            <a:spLocks/>
          </p:cNvSpPr>
          <p:nvPr/>
        </p:nvSpPr>
        <p:spPr>
          <a:xfrm>
            <a:off x="3183355" y="1439957"/>
            <a:ext cx="4431251" cy="168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b="0" i="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AU" sz="1800" dirty="0"/>
              <a:t>Calculate the G score of connected nodes</a:t>
            </a:r>
          </a:p>
          <a:p>
            <a:pPr marL="685800" lvl="1"/>
            <a:r>
              <a:rPr lang="en-AU" sz="1400" dirty="0"/>
              <a:t>Current’s G score plus cost of the path</a:t>
            </a:r>
          </a:p>
          <a:p>
            <a:pPr marL="685800" lvl="1"/>
            <a:endParaRPr lang="en-AU" sz="1400" dirty="0"/>
          </a:p>
          <a:p>
            <a:pPr marL="285750" indent="-285750"/>
            <a:r>
              <a:rPr lang="en-AU" sz="1800" dirty="0"/>
              <a:t>Set each node’s Previous to be the current node</a:t>
            </a:r>
          </a:p>
          <a:p>
            <a:pPr marL="685800" lvl="1"/>
            <a:endParaRPr lang="en-AU" sz="1800" dirty="0"/>
          </a:p>
          <a:p>
            <a:endParaRPr lang="en-AU" sz="2400" dirty="0"/>
          </a:p>
          <a:p>
            <a:endParaRPr lang="en-AU" sz="2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7D8D29-EC68-46B4-B678-1DEABD2A1D76}"/>
              </a:ext>
            </a:extLst>
          </p:cNvPr>
          <p:cNvSpPr/>
          <p:nvPr/>
        </p:nvSpPr>
        <p:spPr>
          <a:xfrm>
            <a:off x="5940152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7510EF-50E0-4BFD-BAF5-910B6397C742}"/>
              </a:ext>
            </a:extLst>
          </p:cNvPr>
          <p:cNvSpPr/>
          <p:nvPr/>
        </p:nvSpPr>
        <p:spPr>
          <a:xfrm>
            <a:off x="6660229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BAE72C-3EE6-489E-8069-04B089AF46AE}"/>
              </a:ext>
            </a:extLst>
          </p:cNvPr>
          <p:cNvSpPr/>
          <p:nvPr/>
        </p:nvSpPr>
        <p:spPr>
          <a:xfrm>
            <a:off x="7380306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A70A9C-C773-4CA1-824A-19AA75BDCF56}"/>
              </a:ext>
            </a:extLst>
          </p:cNvPr>
          <p:cNvSpPr/>
          <p:nvPr/>
        </p:nvSpPr>
        <p:spPr>
          <a:xfrm>
            <a:off x="3382445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A104D02-D76E-48F7-9FCC-228577DF2C69}"/>
              </a:ext>
            </a:extLst>
          </p:cNvPr>
          <p:cNvSpPr/>
          <p:nvPr/>
        </p:nvSpPr>
        <p:spPr>
          <a:xfrm>
            <a:off x="5940152" y="4041820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148295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Dijkstra’s</a:t>
            </a:r>
            <a:r>
              <a:rPr lang="en-AU" dirty="0"/>
              <a:t>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  <a:solidFill>
            <a:schemeClr val="accent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6" idx="2"/>
            <a:endCxn id="4" idx="5"/>
          </p:cNvCxnSpPr>
          <p:nvPr/>
        </p:nvCxnSpPr>
        <p:spPr>
          <a:xfrm flipH="1" flipV="1">
            <a:off x="1420768" y="1780149"/>
            <a:ext cx="898492" cy="871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3688" y="12970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3638" y="19704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1748" y="230904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47744" y="3125454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51531" y="368003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19260" y="3779009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2755" y="120359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76545" y="120704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65177" y="2236511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748" y="302986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58430" y="3050195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91680" y="3710809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14803" y="1203597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82071" y="120359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88666" y="2236510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17085" y="303744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93779" y="303963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87927" y="3710808"/>
            <a:ext cx="368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2071" y="192779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07232" y="3206720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Open List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7049A0-BC7B-4C4E-B07D-DA15F2DF0EC2}"/>
              </a:ext>
            </a:extLst>
          </p:cNvPr>
          <p:cNvSpPr txBox="1"/>
          <p:nvPr/>
        </p:nvSpPr>
        <p:spPr>
          <a:xfrm>
            <a:off x="5868147" y="3204083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Closed List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91048452-1F55-4075-83AD-157A74B125F0}"/>
              </a:ext>
            </a:extLst>
          </p:cNvPr>
          <p:cNvSpPr txBox="1">
            <a:spLocks/>
          </p:cNvSpPr>
          <p:nvPr/>
        </p:nvSpPr>
        <p:spPr>
          <a:xfrm>
            <a:off x="3183355" y="1439957"/>
            <a:ext cx="4431251" cy="1685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b="0" i="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AU" sz="1300" dirty="0"/>
              <a:t>Add connected nodes to the open list</a:t>
            </a:r>
          </a:p>
          <a:p>
            <a:pPr marL="685800" lvl="1"/>
            <a:endParaRPr lang="en-AU" sz="1300" dirty="0"/>
          </a:p>
          <a:p>
            <a:pPr marL="285750" indent="-285750"/>
            <a:r>
              <a:rPr lang="en-AU" sz="1300" dirty="0"/>
              <a:t>Node D has a lower score than E so it gets sorted to the start of the open list</a:t>
            </a:r>
          </a:p>
          <a:p>
            <a:pPr lvl="1"/>
            <a:endParaRPr lang="en-AU" sz="1300" dirty="0"/>
          </a:p>
          <a:p>
            <a:pPr marL="269875" indent="-269875"/>
            <a:r>
              <a:rPr lang="en-AU" sz="1300" dirty="0"/>
              <a:t>There is also a connection to Node A, but it’s already in the closed list so we ignore it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7D8D29-EC68-46B4-B678-1DEABD2A1D76}"/>
              </a:ext>
            </a:extLst>
          </p:cNvPr>
          <p:cNvSpPr/>
          <p:nvPr/>
        </p:nvSpPr>
        <p:spPr>
          <a:xfrm>
            <a:off x="5940152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7510EF-50E0-4BFD-BAF5-910B6397C742}"/>
              </a:ext>
            </a:extLst>
          </p:cNvPr>
          <p:cNvSpPr/>
          <p:nvPr/>
        </p:nvSpPr>
        <p:spPr>
          <a:xfrm>
            <a:off x="6660229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BAE72C-3EE6-489E-8069-04B089AF46AE}"/>
              </a:ext>
            </a:extLst>
          </p:cNvPr>
          <p:cNvSpPr/>
          <p:nvPr/>
        </p:nvSpPr>
        <p:spPr>
          <a:xfrm>
            <a:off x="7380306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A70A9C-C773-4CA1-824A-19AA75BDCF56}"/>
              </a:ext>
            </a:extLst>
          </p:cNvPr>
          <p:cNvSpPr/>
          <p:nvPr/>
        </p:nvSpPr>
        <p:spPr>
          <a:xfrm>
            <a:off x="3382445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A104D02-D76E-48F7-9FCC-228577DF2C69}"/>
              </a:ext>
            </a:extLst>
          </p:cNvPr>
          <p:cNvSpPr/>
          <p:nvPr/>
        </p:nvSpPr>
        <p:spPr>
          <a:xfrm>
            <a:off x="5940152" y="4041820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59ED48E-9A43-4810-8749-62F8EA2AE911}"/>
              </a:ext>
            </a:extLst>
          </p:cNvPr>
          <p:cNvSpPr/>
          <p:nvPr/>
        </p:nvSpPr>
        <p:spPr>
          <a:xfrm>
            <a:off x="4115589" y="3576178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10318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Graphs For </a:t>
            </a:r>
            <a:r>
              <a:rPr lang="en-AU" dirty="0" err="1"/>
              <a:t>Pathfinding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7344816" cy="339447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AU" dirty="0"/>
              <a:t>One of the most common uses for graphs in games is </a:t>
            </a:r>
            <a:r>
              <a:rPr lang="en-AU" dirty="0" err="1"/>
              <a:t>pathfinding</a:t>
            </a:r>
            <a:r>
              <a:rPr lang="en-AU" dirty="0"/>
              <a:t>.</a:t>
            </a:r>
          </a:p>
          <a:p>
            <a:pPr lvl="1"/>
            <a:r>
              <a:rPr lang="en-AU" dirty="0"/>
              <a:t>Being able to calculate how to get from point A to B in a game level.</a:t>
            </a:r>
          </a:p>
          <a:p>
            <a:pPr lvl="1"/>
            <a:endParaRPr lang="en-AU" dirty="0"/>
          </a:p>
          <a:p>
            <a:r>
              <a:rPr lang="en-AU" dirty="0"/>
              <a:t>Why not just move from A to B?</a:t>
            </a:r>
          </a:p>
          <a:p>
            <a:pPr lvl="1"/>
            <a:r>
              <a:rPr lang="en-AU" dirty="0"/>
              <a:t>There could be obstacles or complex geometry blocking a straight line path between the two.</a:t>
            </a:r>
          </a:p>
        </p:txBody>
      </p:sp>
    </p:spTree>
    <p:extLst>
      <p:ext uri="{BB962C8B-B14F-4D97-AF65-F5344CB8AC3E}">
        <p14:creationId xmlns:p14="http://schemas.microsoft.com/office/powerpoint/2010/main" val="21004188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Dijkstra’s</a:t>
            </a:r>
            <a:r>
              <a:rPr lang="en-AU" dirty="0"/>
              <a:t>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  <a:solidFill>
            <a:schemeClr val="accent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6" idx="2"/>
            <a:endCxn id="4" idx="5"/>
          </p:cNvCxnSpPr>
          <p:nvPr/>
        </p:nvCxnSpPr>
        <p:spPr>
          <a:xfrm flipH="1" flipV="1">
            <a:off x="1420768" y="1780149"/>
            <a:ext cx="898492" cy="871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3688" y="12970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3638" y="19704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1748" y="230904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47744" y="3125454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51531" y="368003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19260" y="3779009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2755" y="120359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76545" y="120704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65177" y="2236511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748" y="302986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58430" y="3050195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91680" y="3710809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14803" y="1203597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82071" y="120359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88666" y="2236510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17085" y="303744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93779" y="303963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87927" y="3710808"/>
            <a:ext cx="368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2071" y="192779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07232" y="3206720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Open List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7049A0-BC7B-4C4E-B07D-DA15F2DF0EC2}"/>
              </a:ext>
            </a:extLst>
          </p:cNvPr>
          <p:cNvSpPr txBox="1"/>
          <p:nvPr/>
        </p:nvSpPr>
        <p:spPr>
          <a:xfrm>
            <a:off x="5868147" y="3204083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Closed List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91048452-1F55-4075-83AD-157A74B125F0}"/>
              </a:ext>
            </a:extLst>
          </p:cNvPr>
          <p:cNvSpPr txBox="1">
            <a:spLocks/>
          </p:cNvSpPr>
          <p:nvPr/>
        </p:nvSpPr>
        <p:spPr>
          <a:xfrm>
            <a:off x="3183355" y="1439957"/>
            <a:ext cx="4431251" cy="168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b="0" i="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AU" sz="2400" dirty="0"/>
              <a:t>And repeat</a:t>
            </a:r>
          </a:p>
          <a:p>
            <a:pPr marL="685800" lvl="1"/>
            <a:r>
              <a:rPr lang="en-AU" sz="1800" dirty="0"/>
              <a:t>Remove the first node from the open list</a:t>
            </a:r>
          </a:p>
          <a:p>
            <a:pPr marL="685800" lvl="1"/>
            <a:r>
              <a:rPr lang="en-AU" sz="1800" dirty="0"/>
              <a:t>D will become the new current node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7D8D29-EC68-46B4-B678-1DEABD2A1D76}"/>
              </a:ext>
            </a:extLst>
          </p:cNvPr>
          <p:cNvSpPr/>
          <p:nvPr/>
        </p:nvSpPr>
        <p:spPr>
          <a:xfrm>
            <a:off x="5940152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7510EF-50E0-4BFD-BAF5-910B6397C742}"/>
              </a:ext>
            </a:extLst>
          </p:cNvPr>
          <p:cNvSpPr/>
          <p:nvPr/>
        </p:nvSpPr>
        <p:spPr>
          <a:xfrm>
            <a:off x="6660229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BAE72C-3EE6-489E-8069-04B089AF46AE}"/>
              </a:ext>
            </a:extLst>
          </p:cNvPr>
          <p:cNvSpPr/>
          <p:nvPr/>
        </p:nvSpPr>
        <p:spPr>
          <a:xfrm>
            <a:off x="7380306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A70A9C-C773-4CA1-824A-19AA75BDCF56}"/>
              </a:ext>
            </a:extLst>
          </p:cNvPr>
          <p:cNvSpPr/>
          <p:nvPr/>
        </p:nvSpPr>
        <p:spPr>
          <a:xfrm>
            <a:off x="3382445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A104D02-D76E-48F7-9FCC-228577DF2C69}"/>
              </a:ext>
            </a:extLst>
          </p:cNvPr>
          <p:cNvSpPr/>
          <p:nvPr/>
        </p:nvSpPr>
        <p:spPr>
          <a:xfrm>
            <a:off x="5940152" y="4041820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676526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Dijkstra’s</a:t>
            </a:r>
            <a:r>
              <a:rPr lang="en-AU" dirty="0"/>
              <a:t>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  <a:solidFill>
            <a:schemeClr val="accent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6" idx="2"/>
            <a:endCxn id="4" idx="5"/>
          </p:cNvCxnSpPr>
          <p:nvPr/>
        </p:nvCxnSpPr>
        <p:spPr>
          <a:xfrm flipH="1" flipV="1">
            <a:off x="1420768" y="1780149"/>
            <a:ext cx="898492" cy="871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3688" y="12970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3638" y="19704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1748" y="230904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47744" y="3125454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51531" y="368003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19260" y="3779009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2755" y="120359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76545" y="120704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65177" y="2236511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748" y="302986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58430" y="3050195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91680" y="3710809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14803" y="1203597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82071" y="120359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88666" y="2236510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17085" y="303744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93779" y="303963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87927" y="3710808"/>
            <a:ext cx="368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2071" y="192779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07232" y="3206720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Open List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7049A0-BC7B-4C4E-B07D-DA15F2DF0EC2}"/>
              </a:ext>
            </a:extLst>
          </p:cNvPr>
          <p:cNvSpPr txBox="1"/>
          <p:nvPr/>
        </p:nvSpPr>
        <p:spPr>
          <a:xfrm>
            <a:off x="5868147" y="3204083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Closed List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91048452-1F55-4075-83AD-157A74B125F0}"/>
              </a:ext>
            </a:extLst>
          </p:cNvPr>
          <p:cNvSpPr txBox="1">
            <a:spLocks/>
          </p:cNvSpPr>
          <p:nvPr/>
        </p:nvSpPr>
        <p:spPr>
          <a:xfrm>
            <a:off x="3183355" y="1439957"/>
            <a:ext cx="4431251" cy="168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b="0" i="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AU" sz="2400" dirty="0"/>
              <a:t>Add the current node to the closed list</a:t>
            </a:r>
            <a:endParaRPr lang="en-AU" sz="18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7D8D29-EC68-46B4-B678-1DEABD2A1D76}"/>
              </a:ext>
            </a:extLst>
          </p:cNvPr>
          <p:cNvSpPr/>
          <p:nvPr/>
        </p:nvSpPr>
        <p:spPr>
          <a:xfrm>
            <a:off x="5940152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7510EF-50E0-4BFD-BAF5-910B6397C742}"/>
              </a:ext>
            </a:extLst>
          </p:cNvPr>
          <p:cNvSpPr/>
          <p:nvPr/>
        </p:nvSpPr>
        <p:spPr>
          <a:xfrm>
            <a:off x="6660229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BAE72C-3EE6-489E-8069-04B089AF46AE}"/>
              </a:ext>
            </a:extLst>
          </p:cNvPr>
          <p:cNvSpPr/>
          <p:nvPr/>
        </p:nvSpPr>
        <p:spPr>
          <a:xfrm>
            <a:off x="7380306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A70A9C-C773-4CA1-824A-19AA75BDCF56}"/>
              </a:ext>
            </a:extLst>
          </p:cNvPr>
          <p:cNvSpPr/>
          <p:nvPr/>
        </p:nvSpPr>
        <p:spPr>
          <a:xfrm>
            <a:off x="3382445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A104D02-D76E-48F7-9FCC-228577DF2C69}"/>
              </a:ext>
            </a:extLst>
          </p:cNvPr>
          <p:cNvSpPr/>
          <p:nvPr/>
        </p:nvSpPr>
        <p:spPr>
          <a:xfrm>
            <a:off x="5940152" y="4041820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44B3E1-85DF-4CD2-B7D0-B3607272A1C1}"/>
              </a:ext>
            </a:extLst>
          </p:cNvPr>
          <p:cNvSpPr/>
          <p:nvPr/>
        </p:nvSpPr>
        <p:spPr>
          <a:xfrm>
            <a:off x="6660229" y="4041820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7560205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Dijkstra’s</a:t>
            </a:r>
            <a:r>
              <a:rPr lang="en-AU" dirty="0"/>
              <a:t>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  <a:solidFill>
            <a:schemeClr val="accent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6" idx="2"/>
            <a:endCxn id="4" idx="5"/>
          </p:cNvCxnSpPr>
          <p:nvPr/>
        </p:nvCxnSpPr>
        <p:spPr>
          <a:xfrm flipH="1" flipV="1">
            <a:off x="1420768" y="1780149"/>
            <a:ext cx="898492" cy="871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3688" y="12970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3638" y="19704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1748" y="230904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47744" y="3125454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51531" y="368003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19260" y="3779009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2755" y="120359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76545" y="120704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65177" y="2236511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748" y="302986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58430" y="3050195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91680" y="3710809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14803" y="1203597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82071" y="120359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88666" y="2236510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17085" y="303744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93779" y="303963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87927" y="3710808"/>
            <a:ext cx="368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2071" y="192779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07232" y="3206720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Open List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7049A0-BC7B-4C4E-B07D-DA15F2DF0EC2}"/>
              </a:ext>
            </a:extLst>
          </p:cNvPr>
          <p:cNvSpPr txBox="1"/>
          <p:nvPr/>
        </p:nvSpPr>
        <p:spPr>
          <a:xfrm>
            <a:off x="5868147" y="3204083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Closed List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91048452-1F55-4075-83AD-157A74B125F0}"/>
              </a:ext>
            </a:extLst>
          </p:cNvPr>
          <p:cNvSpPr txBox="1">
            <a:spLocks/>
          </p:cNvSpPr>
          <p:nvPr/>
        </p:nvSpPr>
        <p:spPr>
          <a:xfrm>
            <a:off x="3183355" y="1439957"/>
            <a:ext cx="4431251" cy="168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b="0" i="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AU" sz="1800" dirty="0"/>
              <a:t>Calculate the G score and Previous of connected nodes</a:t>
            </a:r>
          </a:p>
          <a:p>
            <a:pPr marL="685800" lvl="1"/>
            <a:r>
              <a:rPr lang="en-AU" sz="1400" dirty="0"/>
              <a:t>Node F is already in the closed list so ignore it.</a:t>
            </a:r>
          </a:p>
          <a:p>
            <a:pPr marL="685800" lvl="1"/>
            <a:r>
              <a:rPr lang="en-AU" sz="1400" dirty="0"/>
              <a:t>Node E is in the open list… what happens?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7D8D29-EC68-46B4-B678-1DEABD2A1D76}"/>
              </a:ext>
            </a:extLst>
          </p:cNvPr>
          <p:cNvSpPr/>
          <p:nvPr/>
        </p:nvSpPr>
        <p:spPr>
          <a:xfrm>
            <a:off x="5940152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7510EF-50E0-4BFD-BAF5-910B6397C742}"/>
              </a:ext>
            </a:extLst>
          </p:cNvPr>
          <p:cNvSpPr/>
          <p:nvPr/>
        </p:nvSpPr>
        <p:spPr>
          <a:xfrm>
            <a:off x="6660229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BAE72C-3EE6-489E-8069-04B089AF46AE}"/>
              </a:ext>
            </a:extLst>
          </p:cNvPr>
          <p:cNvSpPr/>
          <p:nvPr/>
        </p:nvSpPr>
        <p:spPr>
          <a:xfrm>
            <a:off x="7380306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A70A9C-C773-4CA1-824A-19AA75BDCF56}"/>
              </a:ext>
            </a:extLst>
          </p:cNvPr>
          <p:cNvSpPr/>
          <p:nvPr/>
        </p:nvSpPr>
        <p:spPr>
          <a:xfrm>
            <a:off x="3382445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A104D02-D76E-48F7-9FCC-228577DF2C69}"/>
              </a:ext>
            </a:extLst>
          </p:cNvPr>
          <p:cNvSpPr/>
          <p:nvPr/>
        </p:nvSpPr>
        <p:spPr>
          <a:xfrm>
            <a:off x="5940152" y="4041820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44B3E1-85DF-4CD2-B7D0-B3607272A1C1}"/>
              </a:ext>
            </a:extLst>
          </p:cNvPr>
          <p:cNvSpPr/>
          <p:nvPr/>
        </p:nvSpPr>
        <p:spPr>
          <a:xfrm>
            <a:off x="6660229" y="4041820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1994240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Dijkstra’s</a:t>
            </a:r>
            <a:r>
              <a:rPr lang="en-AU" dirty="0"/>
              <a:t>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  <a:solidFill>
            <a:schemeClr val="accent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6" idx="2"/>
            <a:endCxn id="4" idx="5"/>
          </p:cNvCxnSpPr>
          <p:nvPr/>
        </p:nvCxnSpPr>
        <p:spPr>
          <a:xfrm flipH="1" flipV="1">
            <a:off x="1420768" y="1780149"/>
            <a:ext cx="898492" cy="871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3688" y="12970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3638" y="19704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1748" y="230904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47744" y="3125454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51531" y="368003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19260" y="3779009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2755" y="120359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76545" y="120704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65177" y="2236511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748" y="302986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58430" y="3050195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91680" y="3710809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14803" y="1203597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82071" y="120359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88666" y="2236510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17085" y="303744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93779" y="303963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87927" y="3710808"/>
            <a:ext cx="368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2071" y="192779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07232" y="3206720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Open List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7049A0-BC7B-4C4E-B07D-DA15F2DF0EC2}"/>
              </a:ext>
            </a:extLst>
          </p:cNvPr>
          <p:cNvSpPr txBox="1"/>
          <p:nvPr/>
        </p:nvSpPr>
        <p:spPr>
          <a:xfrm>
            <a:off x="5868147" y="3204083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Closed List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91048452-1F55-4075-83AD-157A74B125F0}"/>
              </a:ext>
            </a:extLst>
          </p:cNvPr>
          <p:cNvSpPr txBox="1">
            <a:spLocks/>
          </p:cNvSpPr>
          <p:nvPr/>
        </p:nvSpPr>
        <p:spPr>
          <a:xfrm>
            <a:off x="3183355" y="1439957"/>
            <a:ext cx="4431251" cy="168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b="0" i="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AU" sz="1800" dirty="0"/>
              <a:t>If this new path is better, we update the node’s G score and Previous </a:t>
            </a:r>
          </a:p>
          <a:p>
            <a:pPr marL="685800" lvl="1"/>
            <a:r>
              <a:rPr lang="en-AU" sz="1400" dirty="0"/>
              <a:t>Node E currently has a score of 11 </a:t>
            </a:r>
          </a:p>
          <a:p>
            <a:pPr marL="685800" lvl="1"/>
            <a:r>
              <a:rPr lang="en-AU" sz="1400" dirty="0"/>
              <a:t>Node D’s 6 plus the path cost of 4 equals 10</a:t>
            </a:r>
          </a:p>
          <a:p>
            <a:pPr marL="685800" lvl="1"/>
            <a:r>
              <a:rPr lang="en-AU" sz="1400" dirty="0"/>
              <a:t>This new path is cheaper!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7D8D29-EC68-46B4-B678-1DEABD2A1D76}"/>
              </a:ext>
            </a:extLst>
          </p:cNvPr>
          <p:cNvSpPr/>
          <p:nvPr/>
        </p:nvSpPr>
        <p:spPr>
          <a:xfrm>
            <a:off x="5940152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7510EF-50E0-4BFD-BAF5-910B6397C742}"/>
              </a:ext>
            </a:extLst>
          </p:cNvPr>
          <p:cNvSpPr/>
          <p:nvPr/>
        </p:nvSpPr>
        <p:spPr>
          <a:xfrm>
            <a:off x="6660229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BAE72C-3EE6-489E-8069-04B089AF46AE}"/>
              </a:ext>
            </a:extLst>
          </p:cNvPr>
          <p:cNvSpPr/>
          <p:nvPr/>
        </p:nvSpPr>
        <p:spPr>
          <a:xfrm>
            <a:off x="7380306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A70A9C-C773-4CA1-824A-19AA75BDCF56}"/>
              </a:ext>
            </a:extLst>
          </p:cNvPr>
          <p:cNvSpPr/>
          <p:nvPr/>
        </p:nvSpPr>
        <p:spPr>
          <a:xfrm>
            <a:off x="3382445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A104D02-D76E-48F7-9FCC-228577DF2C69}"/>
              </a:ext>
            </a:extLst>
          </p:cNvPr>
          <p:cNvSpPr/>
          <p:nvPr/>
        </p:nvSpPr>
        <p:spPr>
          <a:xfrm>
            <a:off x="5940152" y="4041820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44B3E1-85DF-4CD2-B7D0-B3607272A1C1}"/>
              </a:ext>
            </a:extLst>
          </p:cNvPr>
          <p:cNvSpPr/>
          <p:nvPr/>
        </p:nvSpPr>
        <p:spPr>
          <a:xfrm>
            <a:off x="6660229" y="4041820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2608446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Dijkstra’s</a:t>
            </a:r>
            <a:r>
              <a:rPr lang="en-AU" dirty="0"/>
              <a:t>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  <a:solidFill>
            <a:schemeClr val="accent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6" idx="2"/>
            <a:endCxn id="4" idx="5"/>
          </p:cNvCxnSpPr>
          <p:nvPr/>
        </p:nvCxnSpPr>
        <p:spPr>
          <a:xfrm flipH="1" flipV="1">
            <a:off x="1420768" y="1780149"/>
            <a:ext cx="898492" cy="871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3688" y="12970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3638" y="19704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1748" y="230904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47744" y="3125454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51531" y="368003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19260" y="3779009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2755" y="120359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76545" y="120704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65177" y="2236511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748" y="302986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58430" y="3050195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74976" y="3710809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14803" y="1203597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82071" y="120359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88666" y="2236510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17085" y="303744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93779" y="303963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94751" y="3710808"/>
            <a:ext cx="368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2071" y="192779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07232" y="3206720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Open List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7049A0-BC7B-4C4E-B07D-DA15F2DF0EC2}"/>
              </a:ext>
            </a:extLst>
          </p:cNvPr>
          <p:cNvSpPr txBox="1"/>
          <p:nvPr/>
        </p:nvSpPr>
        <p:spPr>
          <a:xfrm>
            <a:off x="5868147" y="3204083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Closed List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91048452-1F55-4075-83AD-157A74B125F0}"/>
              </a:ext>
            </a:extLst>
          </p:cNvPr>
          <p:cNvSpPr txBox="1">
            <a:spLocks/>
          </p:cNvSpPr>
          <p:nvPr/>
        </p:nvSpPr>
        <p:spPr>
          <a:xfrm>
            <a:off x="3183355" y="1439957"/>
            <a:ext cx="4431251" cy="168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b="0" i="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AU" sz="1800" dirty="0"/>
              <a:t>Replace Node E’s score and Previous with the new, cheaper values</a:t>
            </a:r>
          </a:p>
          <a:p>
            <a:pPr marL="685800" lvl="1"/>
            <a:r>
              <a:rPr lang="en-AU" sz="1400" dirty="0"/>
              <a:t>If the path were more expensive, we’d do nothing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7D8D29-EC68-46B4-B678-1DEABD2A1D76}"/>
              </a:ext>
            </a:extLst>
          </p:cNvPr>
          <p:cNvSpPr/>
          <p:nvPr/>
        </p:nvSpPr>
        <p:spPr>
          <a:xfrm>
            <a:off x="5940152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7510EF-50E0-4BFD-BAF5-910B6397C742}"/>
              </a:ext>
            </a:extLst>
          </p:cNvPr>
          <p:cNvSpPr/>
          <p:nvPr/>
        </p:nvSpPr>
        <p:spPr>
          <a:xfrm>
            <a:off x="6660229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BAE72C-3EE6-489E-8069-04B089AF46AE}"/>
              </a:ext>
            </a:extLst>
          </p:cNvPr>
          <p:cNvSpPr/>
          <p:nvPr/>
        </p:nvSpPr>
        <p:spPr>
          <a:xfrm>
            <a:off x="7380306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A70A9C-C773-4CA1-824A-19AA75BDCF56}"/>
              </a:ext>
            </a:extLst>
          </p:cNvPr>
          <p:cNvSpPr/>
          <p:nvPr/>
        </p:nvSpPr>
        <p:spPr>
          <a:xfrm>
            <a:off x="3382445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A104D02-D76E-48F7-9FCC-228577DF2C69}"/>
              </a:ext>
            </a:extLst>
          </p:cNvPr>
          <p:cNvSpPr/>
          <p:nvPr/>
        </p:nvSpPr>
        <p:spPr>
          <a:xfrm>
            <a:off x="5940152" y="4041820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44B3E1-85DF-4CD2-B7D0-B3607272A1C1}"/>
              </a:ext>
            </a:extLst>
          </p:cNvPr>
          <p:cNvSpPr/>
          <p:nvPr/>
        </p:nvSpPr>
        <p:spPr>
          <a:xfrm>
            <a:off x="6660229" y="4041820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612061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Dijkstra’s</a:t>
            </a:r>
            <a:r>
              <a:rPr lang="en-AU" dirty="0"/>
              <a:t>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  <a:solidFill>
            <a:schemeClr val="accent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6" idx="2"/>
            <a:endCxn id="4" idx="5"/>
          </p:cNvCxnSpPr>
          <p:nvPr/>
        </p:nvCxnSpPr>
        <p:spPr>
          <a:xfrm flipH="1" flipV="1">
            <a:off x="1420768" y="1780149"/>
            <a:ext cx="898492" cy="871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3688" y="12970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3638" y="19704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1748" y="230904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47744" y="3125454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51531" y="368003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19260" y="3779009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2755" y="120359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76545" y="120704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65177" y="2236511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748" y="302986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58430" y="3050195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74976" y="3710809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14803" y="1203597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82071" y="120359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88666" y="2236510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17085" y="303744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93779" y="303963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94751" y="3710808"/>
            <a:ext cx="368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2071" y="192779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07232" y="3206720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Open List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7049A0-BC7B-4C4E-B07D-DA15F2DF0EC2}"/>
              </a:ext>
            </a:extLst>
          </p:cNvPr>
          <p:cNvSpPr txBox="1"/>
          <p:nvPr/>
        </p:nvSpPr>
        <p:spPr>
          <a:xfrm>
            <a:off x="5868147" y="3204083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Closed List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91048452-1F55-4075-83AD-157A74B125F0}"/>
              </a:ext>
            </a:extLst>
          </p:cNvPr>
          <p:cNvSpPr txBox="1">
            <a:spLocks/>
          </p:cNvSpPr>
          <p:nvPr/>
        </p:nvSpPr>
        <p:spPr>
          <a:xfrm>
            <a:off x="3183355" y="1439957"/>
            <a:ext cx="4431251" cy="16854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b="0" i="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AU" sz="1800" dirty="0"/>
              <a:t>Add the connected nodes to the open list…</a:t>
            </a:r>
          </a:p>
          <a:p>
            <a:pPr marL="685800" lvl="1"/>
            <a:r>
              <a:rPr lang="en-AU" sz="1400" dirty="0"/>
              <a:t>Node F is already in the closed list so we ignore it</a:t>
            </a:r>
          </a:p>
          <a:p>
            <a:pPr marL="685800" lvl="1"/>
            <a:r>
              <a:rPr lang="en-AU" sz="1400" dirty="0"/>
              <a:t>Node E is already in the open list, we don’t add it again</a:t>
            </a:r>
          </a:p>
          <a:p>
            <a:pPr marL="685800" lvl="1"/>
            <a:endParaRPr lang="en-AU" sz="1400" dirty="0"/>
          </a:p>
          <a:p>
            <a:pPr marL="285750"/>
            <a:r>
              <a:rPr lang="en-AU" sz="1800" dirty="0"/>
              <a:t>So nothing happens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7D8D29-EC68-46B4-B678-1DEABD2A1D76}"/>
              </a:ext>
            </a:extLst>
          </p:cNvPr>
          <p:cNvSpPr/>
          <p:nvPr/>
        </p:nvSpPr>
        <p:spPr>
          <a:xfrm>
            <a:off x="5940152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7510EF-50E0-4BFD-BAF5-910B6397C742}"/>
              </a:ext>
            </a:extLst>
          </p:cNvPr>
          <p:cNvSpPr/>
          <p:nvPr/>
        </p:nvSpPr>
        <p:spPr>
          <a:xfrm>
            <a:off x="6660229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BAE72C-3EE6-489E-8069-04B089AF46AE}"/>
              </a:ext>
            </a:extLst>
          </p:cNvPr>
          <p:cNvSpPr/>
          <p:nvPr/>
        </p:nvSpPr>
        <p:spPr>
          <a:xfrm>
            <a:off x="7380306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A70A9C-C773-4CA1-824A-19AA75BDCF56}"/>
              </a:ext>
            </a:extLst>
          </p:cNvPr>
          <p:cNvSpPr/>
          <p:nvPr/>
        </p:nvSpPr>
        <p:spPr>
          <a:xfrm>
            <a:off x="3382445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A104D02-D76E-48F7-9FCC-228577DF2C69}"/>
              </a:ext>
            </a:extLst>
          </p:cNvPr>
          <p:cNvSpPr/>
          <p:nvPr/>
        </p:nvSpPr>
        <p:spPr>
          <a:xfrm>
            <a:off x="5940152" y="4041820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44B3E1-85DF-4CD2-B7D0-B3607272A1C1}"/>
              </a:ext>
            </a:extLst>
          </p:cNvPr>
          <p:cNvSpPr/>
          <p:nvPr/>
        </p:nvSpPr>
        <p:spPr>
          <a:xfrm>
            <a:off x="6660229" y="4041820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567610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Dijkstra’s</a:t>
            </a:r>
            <a:r>
              <a:rPr lang="en-AU" dirty="0"/>
              <a:t>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  <a:solidFill>
            <a:schemeClr val="accent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6" idx="2"/>
            <a:endCxn id="4" idx="5"/>
          </p:cNvCxnSpPr>
          <p:nvPr/>
        </p:nvCxnSpPr>
        <p:spPr>
          <a:xfrm flipH="1" flipV="1">
            <a:off x="1420768" y="1780149"/>
            <a:ext cx="898492" cy="871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3688" y="12970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3638" y="19704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1748" y="230904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47744" y="3125454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51531" y="368003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19260" y="3779009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2755" y="120359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76545" y="120704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65177" y="2236511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748" y="302986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58430" y="3050195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74976" y="3710809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14803" y="1203597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82071" y="120359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88666" y="2236510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17085" y="303744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93779" y="303963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94751" y="3710808"/>
            <a:ext cx="368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2071" y="192779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07232" y="3206720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Open List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7049A0-BC7B-4C4E-B07D-DA15F2DF0EC2}"/>
              </a:ext>
            </a:extLst>
          </p:cNvPr>
          <p:cNvSpPr txBox="1"/>
          <p:nvPr/>
        </p:nvSpPr>
        <p:spPr>
          <a:xfrm>
            <a:off x="5868147" y="3204083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Closed List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91048452-1F55-4075-83AD-157A74B125F0}"/>
              </a:ext>
            </a:extLst>
          </p:cNvPr>
          <p:cNvSpPr txBox="1">
            <a:spLocks/>
          </p:cNvSpPr>
          <p:nvPr/>
        </p:nvSpPr>
        <p:spPr>
          <a:xfrm>
            <a:off x="3183355" y="1439957"/>
            <a:ext cx="4431251" cy="168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b="0" i="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AU" sz="2400" dirty="0"/>
              <a:t>And repeat… one last time</a:t>
            </a:r>
          </a:p>
          <a:p>
            <a:pPr marL="685800" lvl="1"/>
            <a:r>
              <a:rPr lang="en-AU" sz="1800" dirty="0"/>
              <a:t>Remove the first node from the open list</a:t>
            </a:r>
          </a:p>
          <a:p>
            <a:pPr marL="685800" lvl="1"/>
            <a:r>
              <a:rPr lang="en-AU" sz="1800" dirty="0"/>
              <a:t>E will become the new current node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7D8D29-EC68-46B4-B678-1DEABD2A1D76}"/>
              </a:ext>
            </a:extLst>
          </p:cNvPr>
          <p:cNvSpPr/>
          <p:nvPr/>
        </p:nvSpPr>
        <p:spPr>
          <a:xfrm>
            <a:off x="5940152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7510EF-50E0-4BFD-BAF5-910B6397C742}"/>
              </a:ext>
            </a:extLst>
          </p:cNvPr>
          <p:cNvSpPr/>
          <p:nvPr/>
        </p:nvSpPr>
        <p:spPr>
          <a:xfrm>
            <a:off x="6660229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BAE72C-3EE6-489E-8069-04B089AF46AE}"/>
              </a:ext>
            </a:extLst>
          </p:cNvPr>
          <p:cNvSpPr/>
          <p:nvPr/>
        </p:nvSpPr>
        <p:spPr>
          <a:xfrm>
            <a:off x="7380306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A104D02-D76E-48F7-9FCC-228577DF2C69}"/>
              </a:ext>
            </a:extLst>
          </p:cNvPr>
          <p:cNvSpPr/>
          <p:nvPr/>
        </p:nvSpPr>
        <p:spPr>
          <a:xfrm>
            <a:off x="5940152" y="4041820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44B3E1-85DF-4CD2-B7D0-B3607272A1C1}"/>
              </a:ext>
            </a:extLst>
          </p:cNvPr>
          <p:cNvSpPr/>
          <p:nvPr/>
        </p:nvSpPr>
        <p:spPr>
          <a:xfrm>
            <a:off x="6660229" y="4041820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1079284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Dijkstra’s</a:t>
            </a:r>
            <a:r>
              <a:rPr lang="en-AU" dirty="0"/>
              <a:t>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  <a:solidFill>
            <a:schemeClr val="accent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6" idx="2"/>
            <a:endCxn id="4" idx="5"/>
          </p:cNvCxnSpPr>
          <p:nvPr/>
        </p:nvCxnSpPr>
        <p:spPr>
          <a:xfrm flipH="1" flipV="1">
            <a:off x="1420768" y="1780149"/>
            <a:ext cx="898492" cy="871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3688" y="12970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3638" y="19704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1748" y="230904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47744" y="3125454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51531" y="368003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19260" y="3779009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2755" y="120359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76545" y="120704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65177" y="2236511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748" y="302986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58430" y="3050195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74976" y="3710809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14803" y="1203597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82071" y="120359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88666" y="2236510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17085" y="303744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93779" y="303963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94751" y="3710808"/>
            <a:ext cx="368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2071" y="192779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07232" y="3206720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Open List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7049A0-BC7B-4C4E-B07D-DA15F2DF0EC2}"/>
              </a:ext>
            </a:extLst>
          </p:cNvPr>
          <p:cNvSpPr txBox="1"/>
          <p:nvPr/>
        </p:nvSpPr>
        <p:spPr>
          <a:xfrm>
            <a:off x="5868147" y="3204083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Closed List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91048452-1F55-4075-83AD-157A74B125F0}"/>
              </a:ext>
            </a:extLst>
          </p:cNvPr>
          <p:cNvSpPr txBox="1">
            <a:spLocks/>
          </p:cNvSpPr>
          <p:nvPr/>
        </p:nvSpPr>
        <p:spPr>
          <a:xfrm>
            <a:off x="3183355" y="1439957"/>
            <a:ext cx="4431251" cy="168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b="0" i="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AU" sz="2400" dirty="0"/>
              <a:t>Add the current node to the closed list</a:t>
            </a:r>
            <a:endParaRPr lang="en-AU" sz="18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7D8D29-EC68-46B4-B678-1DEABD2A1D76}"/>
              </a:ext>
            </a:extLst>
          </p:cNvPr>
          <p:cNvSpPr/>
          <p:nvPr/>
        </p:nvSpPr>
        <p:spPr>
          <a:xfrm>
            <a:off x="5940152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7510EF-50E0-4BFD-BAF5-910B6397C742}"/>
              </a:ext>
            </a:extLst>
          </p:cNvPr>
          <p:cNvSpPr/>
          <p:nvPr/>
        </p:nvSpPr>
        <p:spPr>
          <a:xfrm>
            <a:off x="6660229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BAE72C-3EE6-489E-8069-04B089AF46AE}"/>
              </a:ext>
            </a:extLst>
          </p:cNvPr>
          <p:cNvSpPr/>
          <p:nvPr/>
        </p:nvSpPr>
        <p:spPr>
          <a:xfrm>
            <a:off x="7380306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A104D02-D76E-48F7-9FCC-228577DF2C69}"/>
              </a:ext>
            </a:extLst>
          </p:cNvPr>
          <p:cNvSpPr/>
          <p:nvPr/>
        </p:nvSpPr>
        <p:spPr>
          <a:xfrm>
            <a:off x="5940152" y="4041820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44B3E1-85DF-4CD2-B7D0-B3607272A1C1}"/>
              </a:ext>
            </a:extLst>
          </p:cNvPr>
          <p:cNvSpPr/>
          <p:nvPr/>
        </p:nvSpPr>
        <p:spPr>
          <a:xfrm>
            <a:off x="6660229" y="4041820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FF3BC4C-4547-4F7D-BB3B-F4528941357B}"/>
              </a:ext>
            </a:extLst>
          </p:cNvPr>
          <p:cNvSpPr/>
          <p:nvPr/>
        </p:nvSpPr>
        <p:spPr>
          <a:xfrm>
            <a:off x="7380306" y="4041820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1114020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Dijkstra’s</a:t>
            </a:r>
            <a:r>
              <a:rPr lang="en-AU" dirty="0"/>
              <a:t>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  <a:solidFill>
            <a:schemeClr val="accent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6" idx="2"/>
            <a:endCxn id="4" idx="5"/>
          </p:cNvCxnSpPr>
          <p:nvPr/>
        </p:nvCxnSpPr>
        <p:spPr>
          <a:xfrm flipH="1" flipV="1">
            <a:off x="1420768" y="1780149"/>
            <a:ext cx="898492" cy="871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3688" y="12970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3638" y="19704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1748" y="230904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47744" y="3125454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51531" y="368003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19260" y="3779009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2755" y="120359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76545" y="120704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65177" y="2236511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748" y="302986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58430" y="3050195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74976" y="3710809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14803" y="1203597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82071" y="120359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88666" y="2236510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17085" y="303744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93779" y="303963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94751" y="3710808"/>
            <a:ext cx="368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2071" y="192779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07232" y="3206720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Open List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7049A0-BC7B-4C4E-B07D-DA15F2DF0EC2}"/>
              </a:ext>
            </a:extLst>
          </p:cNvPr>
          <p:cNvSpPr txBox="1"/>
          <p:nvPr/>
        </p:nvSpPr>
        <p:spPr>
          <a:xfrm>
            <a:off x="5868147" y="3204083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Closed List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91048452-1F55-4075-83AD-157A74B125F0}"/>
              </a:ext>
            </a:extLst>
          </p:cNvPr>
          <p:cNvSpPr txBox="1">
            <a:spLocks/>
          </p:cNvSpPr>
          <p:nvPr/>
        </p:nvSpPr>
        <p:spPr>
          <a:xfrm>
            <a:off x="3183355" y="1439957"/>
            <a:ext cx="4431251" cy="168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b="0" i="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AU" sz="2400" dirty="0"/>
              <a:t>And Stop!</a:t>
            </a:r>
          </a:p>
          <a:p>
            <a:pPr marL="685800" lvl="1"/>
            <a:r>
              <a:rPr lang="en-AU" sz="2000" dirty="0"/>
              <a:t>The moment the destination is added to the closed list, we have found our shortest path</a:t>
            </a:r>
          </a:p>
          <a:p>
            <a:pPr marL="285750" indent="-285750"/>
            <a:endParaRPr lang="en-AU" sz="18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7D8D29-EC68-46B4-B678-1DEABD2A1D76}"/>
              </a:ext>
            </a:extLst>
          </p:cNvPr>
          <p:cNvSpPr/>
          <p:nvPr/>
        </p:nvSpPr>
        <p:spPr>
          <a:xfrm>
            <a:off x="5940152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7510EF-50E0-4BFD-BAF5-910B6397C742}"/>
              </a:ext>
            </a:extLst>
          </p:cNvPr>
          <p:cNvSpPr/>
          <p:nvPr/>
        </p:nvSpPr>
        <p:spPr>
          <a:xfrm>
            <a:off x="6660229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BAE72C-3EE6-489E-8069-04B089AF46AE}"/>
              </a:ext>
            </a:extLst>
          </p:cNvPr>
          <p:cNvSpPr/>
          <p:nvPr/>
        </p:nvSpPr>
        <p:spPr>
          <a:xfrm>
            <a:off x="7380306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A104D02-D76E-48F7-9FCC-228577DF2C69}"/>
              </a:ext>
            </a:extLst>
          </p:cNvPr>
          <p:cNvSpPr/>
          <p:nvPr/>
        </p:nvSpPr>
        <p:spPr>
          <a:xfrm>
            <a:off x="5940152" y="4041820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44B3E1-85DF-4CD2-B7D0-B3607272A1C1}"/>
              </a:ext>
            </a:extLst>
          </p:cNvPr>
          <p:cNvSpPr/>
          <p:nvPr/>
        </p:nvSpPr>
        <p:spPr>
          <a:xfrm>
            <a:off x="6660229" y="4041820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FF3BC4C-4547-4F7D-BB3B-F4528941357B}"/>
              </a:ext>
            </a:extLst>
          </p:cNvPr>
          <p:cNvSpPr/>
          <p:nvPr/>
        </p:nvSpPr>
        <p:spPr>
          <a:xfrm>
            <a:off x="7380306" y="4041820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701117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Dijkstra’s</a:t>
            </a:r>
            <a:r>
              <a:rPr lang="en-AU" dirty="0"/>
              <a:t>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  <a:solidFill>
            <a:schemeClr val="accent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6" idx="2"/>
            <a:endCxn id="4" idx="5"/>
          </p:cNvCxnSpPr>
          <p:nvPr/>
        </p:nvCxnSpPr>
        <p:spPr>
          <a:xfrm flipH="1" flipV="1">
            <a:off x="1420768" y="1780149"/>
            <a:ext cx="898492" cy="871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3688" y="12970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3638" y="19704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1748" y="230904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47744" y="3125454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51531" y="368003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19260" y="3779009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2755" y="120359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76545" y="120704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65177" y="2236511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748" y="302986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58430" y="3050195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74976" y="3710809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14803" y="1203597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82071" y="120359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88666" y="2236510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17085" y="303744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93779" y="303963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94751" y="3710808"/>
            <a:ext cx="368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2071" y="192779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07232" y="3206720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Open List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7049A0-BC7B-4C4E-B07D-DA15F2DF0EC2}"/>
              </a:ext>
            </a:extLst>
          </p:cNvPr>
          <p:cNvSpPr txBox="1"/>
          <p:nvPr/>
        </p:nvSpPr>
        <p:spPr>
          <a:xfrm>
            <a:off x="5868147" y="3204083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Closed List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91048452-1F55-4075-83AD-157A74B125F0}"/>
              </a:ext>
            </a:extLst>
          </p:cNvPr>
          <p:cNvSpPr txBox="1">
            <a:spLocks/>
          </p:cNvSpPr>
          <p:nvPr/>
        </p:nvSpPr>
        <p:spPr>
          <a:xfrm>
            <a:off x="3183355" y="1439957"/>
            <a:ext cx="4431251" cy="168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b="0" i="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AU" sz="1800" dirty="0"/>
              <a:t>Starting with the destination (E), we follow the Previous Node variable back to find the path</a:t>
            </a:r>
            <a:endParaRPr lang="en-AU" sz="1600" dirty="0"/>
          </a:p>
          <a:p>
            <a:pPr marL="285750" indent="-285750"/>
            <a:endParaRPr lang="en-AU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7D8D29-EC68-46B4-B678-1DEABD2A1D76}"/>
              </a:ext>
            </a:extLst>
          </p:cNvPr>
          <p:cNvSpPr/>
          <p:nvPr/>
        </p:nvSpPr>
        <p:spPr>
          <a:xfrm>
            <a:off x="5940152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7510EF-50E0-4BFD-BAF5-910B6397C742}"/>
              </a:ext>
            </a:extLst>
          </p:cNvPr>
          <p:cNvSpPr/>
          <p:nvPr/>
        </p:nvSpPr>
        <p:spPr>
          <a:xfrm>
            <a:off x="6660229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BAE72C-3EE6-489E-8069-04B089AF46AE}"/>
              </a:ext>
            </a:extLst>
          </p:cNvPr>
          <p:cNvSpPr/>
          <p:nvPr/>
        </p:nvSpPr>
        <p:spPr>
          <a:xfrm>
            <a:off x="7380306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A104D02-D76E-48F7-9FCC-228577DF2C69}"/>
              </a:ext>
            </a:extLst>
          </p:cNvPr>
          <p:cNvSpPr/>
          <p:nvPr/>
        </p:nvSpPr>
        <p:spPr>
          <a:xfrm>
            <a:off x="5940152" y="4041820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44B3E1-85DF-4CD2-B7D0-B3607272A1C1}"/>
              </a:ext>
            </a:extLst>
          </p:cNvPr>
          <p:cNvSpPr/>
          <p:nvPr/>
        </p:nvSpPr>
        <p:spPr>
          <a:xfrm>
            <a:off x="6660229" y="4041820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FF3BC4C-4547-4F7D-BB3B-F4528941357B}"/>
              </a:ext>
            </a:extLst>
          </p:cNvPr>
          <p:cNvSpPr/>
          <p:nvPr/>
        </p:nvSpPr>
        <p:spPr>
          <a:xfrm>
            <a:off x="7380306" y="4041820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68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 Example</a:t>
            </a:r>
          </a:p>
        </p:txBody>
      </p:sp>
      <p:pic>
        <p:nvPicPr>
          <p:cNvPr id="2050" name="Picture 2" descr="C:\Users\Aidan\Dropbox\TAE\Steppes_of_Wa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03598"/>
            <a:ext cx="338437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4139952" y="1200151"/>
            <a:ext cx="3528392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2400" dirty="0"/>
              <a:t>This is Steppes of War</a:t>
            </a:r>
          </a:p>
          <a:p>
            <a:pPr lvl="1"/>
            <a:r>
              <a:rPr lang="en-AU" sz="2000" dirty="0"/>
              <a:t>A map in </a:t>
            </a:r>
            <a:r>
              <a:rPr lang="en-AU" sz="2000" dirty="0" err="1"/>
              <a:t>Starcraft</a:t>
            </a:r>
            <a:r>
              <a:rPr lang="en-AU" sz="2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5766076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Dijkstra’s</a:t>
            </a:r>
            <a:r>
              <a:rPr lang="en-AU" dirty="0"/>
              <a:t>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  <a:solidFill>
            <a:schemeClr val="accent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6" idx="2"/>
            <a:endCxn id="4" idx="5"/>
          </p:cNvCxnSpPr>
          <p:nvPr/>
        </p:nvCxnSpPr>
        <p:spPr>
          <a:xfrm flipH="1" flipV="1">
            <a:off x="1420768" y="1780149"/>
            <a:ext cx="898492" cy="871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3688" y="12970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3638" y="19704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1748" y="230904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47744" y="3125454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51531" y="368003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19260" y="3779009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2755" y="120359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76545" y="120704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65177" y="2236511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748" y="302986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58430" y="3050195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74976" y="3710809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14803" y="1203597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82071" y="120359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88666" y="2236510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17085" y="303744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93779" y="303963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94751" y="3710808"/>
            <a:ext cx="368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2071" y="192779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07232" y="3206720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Open List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7049A0-BC7B-4C4E-B07D-DA15F2DF0EC2}"/>
              </a:ext>
            </a:extLst>
          </p:cNvPr>
          <p:cNvSpPr txBox="1"/>
          <p:nvPr/>
        </p:nvSpPr>
        <p:spPr>
          <a:xfrm>
            <a:off x="5868147" y="3204083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Closed List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91048452-1F55-4075-83AD-157A74B125F0}"/>
              </a:ext>
            </a:extLst>
          </p:cNvPr>
          <p:cNvSpPr txBox="1">
            <a:spLocks/>
          </p:cNvSpPr>
          <p:nvPr/>
        </p:nvSpPr>
        <p:spPr>
          <a:xfrm>
            <a:off x="3183355" y="1439957"/>
            <a:ext cx="4431251" cy="168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b="0" i="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AU" sz="1800" dirty="0"/>
              <a:t>Starting with the destination (E), we follow the Previous Node variable back to find the path</a:t>
            </a:r>
            <a:endParaRPr lang="en-AU" sz="1600" dirty="0"/>
          </a:p>
          <a:p>
            <a:pPr marL="285750" indent="-285750"/>
            <a:endParaRPr lang="en-AU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7D8D29-EC68-46B4-B678-1DEABD2A1D76}"/>
              </a:ext>
            </a:extLst>
          </p:cNvPr>
          <p:cNvSpPr/>
          <p:nvPr/>
        </p:nvSpPr>
        <p:spPr>
          <a:xfrm>
            <a:off x="5940152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7510EF-50E0-4BFD-BAF5-910B6397C742}"/>
              </a:ext>
            </a:extLst>
          </p:cNvPr>
          <p:cNvSpPr/>
          <p:nvPr/>
        </p:nvSpPr>
        <p:spPr>
          <a:xfrm>
            <a:off x="6660229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BAE72C-3EE6-489E-8069-04B089AF46AE}"/>
              </a:ext>
            </a:extLst>
          </p:cNvPr>
          <p:cNvSpPr/>
          <p:nvPr/>
        </p:nvSpPr>
        <p:spPr>
          <a:xfrm>
            <a:off x="7380306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A104D02-D76E-48F7-9FCC-228577DF2C69}"/>
              </a:ext>
            </a:extLst>
          </p:cNvPr>
          <p:cNvSpPr/>
          <p:nvPr/>
        </p:nvSpPr>
        <p:spPr>
          <a:xfrm>
            <a:off x="5940152" y="4041820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44B3E1-85DF-4CD2-B7D0-B3607272A1C1}"/>
              </a:ext>
            </a:extLst>
          </p:cNvPr>
          <p:cNvSpPr/>
          <p:nvPr/>
        </p:nvSpPr>
        <p:spPr>
          <a:xfrm>
            <a:off x="6660229" y="4041820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FF3BC4C-4547-4F7D-BB3B-F4528941357B}"/>
              </a:ext>
            </a:extLst>
          </p:cNvPr>
          <p:cNvSpPr/>
          <p:nvPr/>
        </p:nvSpPr>
        <p:spPr>
          <a:xfrm>
            <a:off x="7380306" y="4041820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5549938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Dijkstra’s</a:t>
            </a:r>
            <a:r>
              <a:rPr lang="en-AU" dirty="0"/>
              <a:t>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  <a:solidFill>
            <a:schemeClr val="accent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6" idx="2"/>
            <a:endCxn id="4" idx="5"/>
          </p:cNvCxnSpPr>
          <p:nvPr/>
        </p:nvCxnSpPr>
        <p:spPr>
          <a:xfrm flipH="1" flipV="1">
            <a:off x="1420768" y="1780149"/>
            <a:ext cx="898492" cy="871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3688" y="12970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3638" y="19704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1748" y="230904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47744" y="3125454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51531" y="368003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19260" y="3779009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2755" y="120359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76545" y="120704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65177" y="2236511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748" y="302986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58430" y="3050195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74976" y="3710809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14803" y="1203597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82071" y="120359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88666" y="2236510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17085" y="303744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93779" y="303963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94751" y="3710808"/>
            <a:ext cx="368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2071" y="192779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07232" y="3206720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Open List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7049A0-BC7B-4C4E-B07D-DA15F2DF0EC2}"/>
              </a:ext>
            </a:extLst>
          </p:cNvPr>
          <p:cNvSpPr txBox="1"/>
          <p:nvPr/>
        </p:nvSpPr>
        <p:spPr>
          <a:xfrm>
            <a:off x="5868147" y="3204083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Closed List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91048452-1F55-4075-83AD-157A74B125F0}"/>
              </a:ext>
            </a:extLst>
          </p:cNvPr>
          <p:cNvSpPr txBox="1">
            <a:spLocks/>
          </p:cNvSpPr>
          <p:nvPr/>
        </p:nvSpPr>
        <p:spPr>
          <a:xfrm>
            <a:off x="3183355" y="1439957"/>
            <a:ext cx="4431251" cy="168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b="0" i="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AU" sz="1800" dirty="0"/>
              <a:t>Starting with the destination (E), we follow the Previous Node variable back to find the path</a:t>
            </a:r>
            <a:endParaRPr lang="en-AU" sz="1600" dirty="0"/>
          </a:p>
          <a:p>
            <a:pPr marL="285750" indent="-285750"/>
            <a:endParaRPr lang="en-AU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7D8D29-EC68-46B4-B678-1DEABD2A1D76}"/>
              </a:ext>
            </a:extLst>
          </p:cNvPr>
          <p:cNvSpPr/>
          <p:nvPr/>
        </p:nvSpPr>
        <p:spPr>
          <a:xfrm>
            <a:off x="5940152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7510EF-50E0-4BFD-BAF5-910B6397C742}"/>
              </a:ext>
            </a:extLst>
          </p:cNvPr>
          <p:cNvSpPr/>
          <p:nvPr/>
        </p:nvSpPr>
        <p:spPr>
          <a:xfrm>
            <a:off x="6660229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BAE72C-3EE6-489E-8069-04B089AF46AE}"/>
              </a:ext>
            </a:extLst>
          </p:cNvPr>
          <p:cNvSpPr/>
          <p:nvPr/>
        </p:nvSpPr>
        <p:spPr>
          <a:xfrm>
            <a:off x="7380306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A104D02-D76E-48F7-9FCC-228577DF2C69}"/>
              </a:ext>
            </a:extLst>
          </p:cNvPr>
          <p:cNvSpPr/>
          <p:nvPr/>
        </p:nvSpPr>
        <p:spPr>
          <a:xfrm>
            <a:off x="5940152" y="4041820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44B3E1-85DF-4CD2-B7D0-B3607272A1C1}"/>
              </a:ext>
            </a:extLst>
          </p:cNvPr>
          <p:cNvSpPr/>
          <p:nvPr/>
        </p:nvSpPr>
        <p:spPr>
          <a:xfrm>
            <a:off x="6660229" y="4041820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FF3BC4C-4547-4F7D-BB3B-F4528941357B}"/>
              </a:ext>
            </a:extLst>
          </p:cNvPr>
          <p:cNvSpPr/>
          <p:nvPr/>
        </p:nvSpPr>
        <p:spPr>
          <a:xfrm>
            <a:off x="7380306" y="4041820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9756430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Dijkstra’s</a:t>
            </a:r>
            <a:r>
              <a:rPr lang="en-AU" dirty="0"/>
              <a:t>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  <a:solidFill>
            <a:schemeClr val="accent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6" idx="2"/>
            <a:endCxn id="4" idx="5"/>
          </p:cNvCxnSpPr>
          <p:nvPr/>
        </p:nvCxnSpPr>
        <p:spPr>
          <a:xfrm flipH="1" flipV="1">
            <a:off x="1420768" y="1780149"/>
            <a:ext cx="898492" cy="871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3688" y="12970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3638" y="19704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1748" y="230904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47744" y="3125454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51531" y="368003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19260" y="3779009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2755" y="120359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76545" y="120704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65177" y="2236511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748" y="302986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58430" y="3050195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74976" y="3710809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14803" y="1203597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82071" y="120359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88666" y="2236510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17085" y="303744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93779" y="303963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94751" y="3710808"/>
            <a:ext cx="368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2071" y="192779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07232" y="3206720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Open List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7049A0-BC7B-4C4E-B07D-DA15F2DF0EC2}"/>
              </a:ext>
            </a:extLst>
          </p:cNvPr>
          <p:cNvSpPr txBox="1"/>
          <p:nvPr/>
        </p:nvSpPr>
        <p:spPr>
          <a:xfrm>
            <a:off x="5868147" y="3204083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Closed List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91048452-1F55-4075-83AD-157A74B125F0}"/>
              </a:ext>
            </a:extLst>
          </p:cNvPr>
          <p:cNvSpPr txBox="1">
            <a:spLocks/>
          </p:cNvSpPr>
          <p:nvPr/>
        </p:nvSpPr>
        <p:spPr>
          <a:xfrm>
            <a:off x="3183355" y="1439957"/>
            <a:ext cx="4431251" cy="168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b="0" i="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AU" sz="1800" dirty="0"/>
              <a:t>Starting with the destination (E), we follow the Previous Node variable back to find the path</a:t>
            </a:r>
            <a:endParaRPr lang="en-AU" sz="1600" dirty="0"/>
          </a:p>
          <a:p>
            <a:pPr marL="285750" indent="-285750"/>
            <a:endParaRPr lang="en-AU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7D8D29-EC68-46B4-B678-1DEABD2A1D76}"/>
              </a:ext>
            </a:extLst>
          </p:cNvPr>
          <p:cNvSpPr/>
          <p:nvPr/>
        </p:nvSpPr>
        <p:spPr>
          <a:xfrm>
            <a:off x="5940152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7510EF-50E0-4BFD-BAF5-910B6397C742}"/>
              </a:ext>
            </a:extLst>
          </p:cNvPr>
          <p:cNvSpPr/>
          <p:nvPr/>
        </p:nvSpPr>
        <p:spPr>
          <a:xfrm>
            <a:off x="6660229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BAE72C-3EE6-489E-8069-04B089AF46AE}"/>
              </a:ext>
            </a:extLst>
          </p:cNvPr>
          <p:cNvSpPr/>
          <p:nvPr/>
        </p:nvSpPr>
        <p:spPr>
          <a:xfrm>
            <a:off x="7380306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A104D02-D76E-48F7-9FCC-228577DF2C69}"/>
              </a:ext>
            </a:extLst>
          </p:cNvPr>
          <p:cNvSpPr/>
          <p:nvPr/>
        </p:nvSpPr>
        <p:spPr>
          <a:xfrm>
            <a:off x="5940152" y="4041820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44B3E1-85DF-4CD2-B7D0-B3607272A1C1}"/>
              </a:ext>
            </a:extLst>
          </p:cNvPr>
          <p:cNvSpPr/>
          <p:nvPr/>
        </p:nvSpPr>
        <p:spPr>
          <a:xfrm>
            <a:off x="6660229" y="4041820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FF3BC4C-4547-4F7D-BB3B-F4528941357B}"/>
              </a:ext>
            </a:extLst>
          </p:cNvPr>
          <p:cNvSpPr/>
          <p:nvPr/>
        </p:nvSpPr>
        <p:spPr>
          <a:xfrm>
            <a:off x="7380306" y="4041820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2607969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Dijkstra’s</a:t>
            </a:r>
            <a:r>
              <a:rPr lang="en-AU" dirty="0"/>
              <a:t>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  <a:solidFill>
            <a:schemeClr val="accent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6" idx="2"/>
            <a:endCxn id="4" idx="5"/>
          </p:cNvCxnSpPr>
          <p:nvPr/>
        </p:nvCxnSpPr>
        <p:spPr>
          <a:xfrm flipH="1" flipV="1">
            <a:off x="1420768" y="1780149"/>
            <a:ext cx="898492" cy="871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3688" y="12970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3638" y="19704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1748" y="230904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47744" y="3125454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51531" y="368003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19260" y="3779009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2755" y="120359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76545" y="120704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65177" y="2236511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748" y="302986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58430" y="3050195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74976" y="3710809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14803" y="1203597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82071" y="120359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88666" y="2236510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17085" y="303744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93779" y="303963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94751" y="3710808"/>
            <a:ext cx="368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2071" y="192779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07232" y="3206720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Open List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7049A0-BC7B-4C4E-B07D-DA15F2DF0EC2}"/>
              </a:ext>
            </a:extLst>
          </p:cNvPr>
          <p:cNvSpPr txBox="1"/>
          <p:nvPr/>
        </p:nvSpPr>
        <p:spPr>
          <a:xfrm>
            <a:off x="5868147" y="3204083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Closed List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91048452-1F55-4075-83AD-157A74B125F0}"/>
              </a:ext>
            </a:extLst>
          </p:cNvPr>
          <p:cNvSpPr txBox="1">
            <a:spLocks/>
          </p:cNvSpPr>
          <p:nvPr/>
        </p:nvSpPr>
        <p:spPr>
          <a:xfrm>
            <a:off x="3183355" y="1439957"/>
            <a:ext cx="4431251" cy="168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b="0" i="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AU" sz="1800" dirty="0"/>
              <a:t>Starting with the destination (E), we follow the Previous Node variable back to find the path</a:t>
            </a:r>
            <a:endParaRPr lang="en-AU" sz="1600" dirty="0"/>
          </a:p>
          <a:p>
            <a:pPr marL="285750" indent="-285750"/>
            <a:endParaRPr lang="en-AU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7D8D29-EC68-46B4-B678-1DEABD2A1D76}"/>
              </a:ext>
            </a:extLst>
          </p:cNvPr>
          <p:cNvSpPr/>
          <p:nvPr/>
        </p:nvSpPr>
        <p:spPr>
          <a:xfrm>
            <a:off x="5940152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7510EF-50E0-4BFD-BAF5-910B6397C742}"/>
              </a:ext>
            </a:extLst>
          </p:cNvPr>
          <p:cNvSpPr/>
          <p:nvPr/>
        </p:nvSpPr>
        <p:spPr>
          <a:xfrm>
            <a:off x="6660229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BAE72C-3EE6-489E-8069-04B089AF46AE}"/>
              </a:ext>
            </a:extLst>
          </p:cNvPr>
          <p:cNvSpPr/>
          <p:nvPr/>
        </p:nvSpPr>
        <p:spPr>
          <a:xfrm>
            <a:off x="7380306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A104D02-D76E-48F7-9FCC-228577DF2C69}"/>
              </a:ext>
            </a:extLst>
          </p:cNvPr>
          <p:cNvSpPr/>
          <p:nvPr/>
        </p:nvSpPr>
        <p:spPr>
          <a:xfrm>
            <a:off x="5940152" y="4041820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44B3E1-85DF-4CD2-B7D0-B3607272A1C1}"/>
              </a:ext>
            </a:extLst>
          </p:cNvPr>
          <p:cNvSpPr/>
          <p:nvPr/>
        </p:nvSpPr>
        <p:spPr>
          <a:xfrm>
            <a:off x="6660229" y="4041820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FF3BC4C-4547-4F7D-BB3B-F4528941357B}"/>
              </a:ext>
            </a:extLst>
          </p:cNvPr>
          <p:cNvSpPr/>
          <p:nvPr/>
        </p:nvSpPr>
        <p:spPr>
          <a:xfrm>
            <a:off x="7380306" y="4041820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9939888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Dijkstra’s</a:t>
            </a:r>
            <a:r>
              <a:rPr lang="en-AU" dirty="0"/>
              <a:t>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  <a:solidFill>
            <a:schemeClr val="accent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6" idx="2"/>
            <a:endCxn id="4" idx="5"/>
          </p:cNvCxnSpPr>
          <p:nvPr/>
        </p:nvCxnSpPr>
        <p:spPr>
          <a:xfrm flipH="1" flipV="1">
            <a:off x="1420768" y="1780149"/>
            <a:ext cx="898492" cy="871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3688" y="12970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3638" y="197049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1748" y="230904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47744" y="3125454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51531" y="3680032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19260" y="3779009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2755" y="120359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76545" y="120704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65177" y="2236511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748" y="302986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58430" y="3050195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74976" y="3710809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FF00"/>
                </a:solidFill>
              </a:rPr>
              <a:t>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14803" y="1203597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82071" y="120359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88666" y="2236510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17085" y="303744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93779" y="303963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94751" y="3710808"/>
            <a:ext cx="368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2071" y="192779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07232" y="3206720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Open List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7049A0-BC7B-4C4E-B07D-DA15F2DF0EC2}"/>
              </a:ext>
            </a:extLst>
          </p:cNvPr>
          <p:cNvSpPr txBox="1"/>
          <p:nvPr/>
        </p:nvSpPr>
        <p:spPr>
          <a:xfrm>
            <a:off x="5868147" y="3204083"/>
            <a:ext cx="1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Closed List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91048452-1F55-4075-83AD-157A74B125F0}"/>
              </a:ext>
            </a:extLst>
          </p:cNvPr>
          <p:cNvSpPr txBox="1">
            <a:spLocks/>
          </p:cNvSpPr>
          <p:nvPr/>
        </p:nvSpPr>
        <p:spPr>
          <a:xfrm>
            <a:off x="3183355" y="1439957"/>
            <a:ext cx="4431251" cy="168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b="0" i="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/>
              <a:t>That gives us E-&gt;D-&gt;C-&gt;B-&gt;A</a:t>
            </a:r>
          </a:p>
          <a:p>
            <a:r>
              <a:rPr lang="en-AU" sz="2000" dirty="0"/>
              <a:t>If we reverse this list we get </a:t>
            </a:r>
          </a:p>
          <a:p>
            <a:pPr lvl="1"/>
            <a:r>
              <a:rPr lang="en-AU" sz="1800" dirty="0"/>
              <a:t>A-&gt;B-&gt;C-&gt;D-&gt;E</a:t>
            </a:r>
          </a:p>
          <a:p>
            <a:pPr lvl="1"/>
            <a:r>
              <a:rPr lang="en-AU" sz="1800" dirty="0"/>
              <a:t>The shortest path!</a:t>
            </a:r>
          </a:p>
          <a:p>
            <a:pPr marL="285750" indent="-285750"/>
            <a:endParaRPr lang="en-AU" sz="11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7D8D29-EC68-46B4-B678-1DEABD2A1D76}"/>
              </a:ext>
            </a:extLst>
          </p:cNvPr>
          <p:cNvSpPr/>
          <p:nvPr/>
        </p:nvSpPr>
        <p:spPr>
          <a:xfrm>
            <a:off x="5940152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7510EF-50E0-4BFD-BAF5-910B6397C742}"/>
              </a:ext>
            </a:extLst>
          </p:cNvPr>
          <p:cNvSpPr/>
          <p:nvPr/>
        </p:nvSpPr>
        <p:spPr>
          <a:xfrm>
            <a:off x="6660229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BAE72C-3EE6-489E-8069-04B089AF46AE}"/>
              </a:ext>
            </a:extLst>
          </p:cNvPr>
          <p:cNvSpPr/>
          <p:nvPr/>
        </p:nvSpPr>
        <p:spPr>
          <a:xfrm>
            <a:off x="7380306" y="3573415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A104D02-D76E-48F7-9FCC-228577DF2C69}"/>
              </a:ext>
            </a:extLst>
          </p:cNvPr>
          <p:cNvSpPr/>
          <p:nvPr/>
        </p:nvSpPr>
        <p:spPr>
          <a:xfrm>
            <a:off x="5940152" y="4041820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44B3E1-85DF-4CD2-B7D0-B3607272A1C1}"/>
              </a:ext>
            </a:extLst>
          </p:cNvPr>
          <p:cNvSpPr/>
          <p:nvPr/>
        </p:nvSpPr>
        <p:spPr>
          <a:xfrm>
            <a:off x="6660229" y="4041820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FF3BC4C-4547-4F7D-BB3B-F4528941357B}"/>
              </a:ext>
            </a:extLst>
          </p:cNvPr>
          <p:cNvSpPr/>
          <p:nvPr/>
        </p:nvSpPr>
        <p:spPr>
          <a:xfrm>
            <a:off x="7380306" y="4041820"/>
            <a:ext cx="648072" cy="39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663716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Dijkstra’s Algorithm - Optimisations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0"/>
            <a:ext cx="7211144" cy="3603847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AU" dirty="0"/>
              <a:t>Dijkstra’s calculates the </a:t>
            </a:r>
            <a:r>
              <a:rPr lang="en-AU" dirty="0">
                <a:solidFill>
                  <a:srgbClr val="00B0F0"/>
                </a:solidFill>
              </a:rPr>
              <a:t>shortest path </a:t>
            </a:r>
            <a:r>
              <a:rPr lang="en-AU" dirty="0"/>
              <a:t>from the start node to </a:t>
            </a:r>
            <a:r>
              <a:rPr lang="en-AU" i="1" dirty="0"/>
              <a:t>every other node in the graph.</a:t>
            </a:r>
          </a:p>
          <a:p>
            <a:pPr lvl="1"/>
            <a:endParaRPr lang="en-AU" dirty="0"/>
          </a:p>
          <a:p>
            <a:r>
              <a:rPr lang="en-AU" dirty="0"/>
              <a:t>This means for small graphs, we could just pre-calculate </a:t>
            </a:r>
            <a:r>
              <a:rPr lang="en-AU" dirty="0" err="1"/>
              <a:t>Dijkstra’s</a:t>
            </a:r>
            <a:r>
              <a:rPr lang="en-AU" dirty="0"/>
              <a:t> for every node and we would know the shortest path from every node to every other node.</a:t>
            </a:r>
          </a:p>
          <a:p>
            <a:pPr lvl="1"/>
            <a:r>
              <a:rPr lang="en-AU" dirty="0"/>
              <a:t>For anything other than small graphs, this takes a prohibitively large amount of memory to store all the results.</a:t>
            </a:r>
          </a:p>
          <a:p>
            <a:pPr lvl="1"/>
            <a:r>
              <a:rPr lang="en-AU" dirty="0"/>
              <a:t>It also means you can’t dynamically change the map, or the weights without recalculating every node again.</a:t>
            </a:r>
          </a:p>
          <a:p>
            <a:pPr lvl="1"/>
            <a:endParaRPr lang="en-AU" dirty="0"/>
          </a:p>
          <a:p>
            <a:r>
              <a:rPr lang="en-AU" dirty="0" err="1"/>
              <a:t>Dijkstra’s</a:t>
            </a:r>
            <a:r>
              <a:rPr lang="en-AU" dirty="0"/>
              <a:t> is also quite expensive to run for larger graphs.</a:t>
            </a:r>
          </a:p>
          <a:p>
            <a:pPr lvl="1"/>
            <a:r>
              <a:rPr lang="en-AU" dirty="0"/>
              <a:t>To solve all of these problems we turn to a new algorithm, called </a:t>
            </a:r>
            <a:r>
              <a:rPr lang="en-AU" dirty="0">
                <a:solidFill>
                  <a:srgbClr val="00B0F0"/>
                </a:solidFill>
              </a:rPr>
              <a:t>A*</a:t>
            </a:r>
          </a:p>
        </p:txBody>
      </p:sp>
    </p:spTree>
    <p:extLst>
      <p:ext uri="{BB962C8B-B14F-4D97-AF65-F5344CB8AC3E}">
        <p14:creationId xmlns:p14="http://schemas.microsoft.com/office/powerpoint/2010/main" val="30673301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 dirty="0"/>
              <a:t>Pathfinding is one of the most common applications for shortest path algorithms</a:t>
            </a:r>
          </a:p>
          <a:p>
            <a:pPr lvl="1"/>
            <a:r>
              <a:rPr lang="en-US" dirty="0"/>
              <a:t>Needed to navigate obstacles or complex geometry</a:t>
            </a:r>
          </a:p>
          <a:p>
            <a:pPr lvl="1"/>
            <a:endParaRPr lang="en-US" dirty="0"/>
          </a:p>
          <a:p>
            <a:r>
              <a:rPr lang="en-US" dirty="0"/>
              <a:t>For pathfinding to work, we first build a graph of nodes</a:t>
            </a:r>
          </a:p>
          <a:p>
            <a:pPr lvl="1"/>
            <a:endParaRPr lang="en-US" dirty="0"/>
          </a:p>
          <a:p>
            <a:r>
              <a:rPr lang="en-US" dirty="0"/>
              <a:t>Dijkstra’s algorithm uses a modified BFS</a:t>
            </a:r>
          </a:p>
          <a:p>
            <a:pPr lvl="1"/>
            <a:endParaRPr lang="en-US" dirty="0"/>
          </a:p>
          <a:p>
            <a:r>
              <a:rPr lang="en-US" dirty="0"/>
              <a:t>Dijkstra’s will find the shortest path to every other node in the graph</a:t>
            </a:r>
          </a:p>
          <a:p>
            <a:pPr lvl="1"/>
            <a:r>
              <a:rPr lang="en-US" dirty="0"/>
              <a:t>Is expensive to run for larger graphs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65053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References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/>
          </a:bodyPr>
          <a:lstStyle/>
          <a:p>
            <a:r>
              <a:rPr lang="en-AU" dirty="0"/>
              <a:t>Ian Millington, 2009. Artificial Intelligence for Games. 2 Edition. CRC Press.</a:t>
            </a:r>
          </a:p>
        </p:txBody>
      </p:sp>
    </p:spTree>
    <p:extLst>
      <p:ext uri="{BB962C8B-B14F-4D97-AF65-F5344CB8AC3E}">
        <p14:creationId xmlns:p14="http://schemas.microsoft.com/office/powerpoint/2010/main" val="1034623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 Example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4139952" y="1200151"/>
            <a:ext cx="3672408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2000" dirty="0"/>
              <a:t>The walls are hard to see so we’ve highlighted them in red.</a:t>
            </a:r>
          </a:p>
          <a:p>
            <a:endParaRPr lang="en-AU" sz="2000" dirty="0"/>
          </a:p>
          <a:p>
            <a:endParaRPr lang="en-AU" sz="2000" dirty="0"/>
          </a:p>
        </p:txBody>
      </p:sp>
      <p:pic>
        <p:nvPicPr>
          <p:cNvPr id="3074" name="Picture 2" descr="C:\Users\Aidan\Dropbox\TAE\Steppes_of_War annotat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03598"/>
            <a:ext cx="338437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416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 Example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4139952" y="1200151"/>
            <a:ext cx="3672408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2000" dirty="0"/>
              <a:t>Lets say the player selected a unit here.</a:t>
            </a:r>
          </a:p>
        </p:txBody>
      </p:sp>
      <p:pic>
        <p:nvPicPr>
          <p:cNvPr id="3074" name="Picture 2" descr="C:\Users\Aidan\Dropbox\TAE\Steppes_of_War annotat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03598"/>
            <a:ext cx="338437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755576" y="393073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4310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 Example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4139952" y="1200151"/>
            <a:ext cx="3672408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2000" dirty="0"/>
              <a:t>And told them to move over here.</a:t>
            </a:r>
          </a:p>
        </p:txBody>
      </p:sp>
      <p:pic>
        <p:nvPicPr>
          <p:cNvPr id="3074" name="Picture 2" descr="C:\Users\Aidan\Dropbox\TAE\Steppes_of_War annotat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03598"/>
            <a:ext cx="338437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755576" y="393073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/>
          <p:cNvSpPr/>
          <p:nvPr/>
        </p:nvSpPr>
        <p:spPr>
          <a:xfrm>
            <a:off x="2555776" y="3885534"/>
            <a:ext cx="225190" cy="2251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4627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 Example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4139952" y="1200151"/>
            <a:ext cx="374441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2000" dirty="0"/>
              <a:t>If we just told the unit to move towards the goal. </a:t>
            </a:r>
          </a:p>
          <a:p>
            <a:endParaRPr lang="en-AU" sz="2000" dirty="0"/>
          </a:p>
        </p:txBody>
      </p:sp>
      <p:pic>
        <p:nvPicPr>
          <p:cNvPr id="3074" name="Picture 2" descr="C:\Users\Aidan\Dropbox\TAE\Steppes_of_War annotat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03598"/>
            <a:ext cx="338437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755576" y="393073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/>
          <p:cNvSpPr/>
          <p:nvPr/>
        </p:nvSpPr>
        <p:spPr>
          <a:xfrm>
            <a:off x="2555776" y="3885534"/>
            <a:ext cx="225190" cy="2251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Arrow Connector 6"/>
          <p:cNvCxnSpPr>
            <a:stCxn id="3" idx="6"/>
            <a:endCxn id="4" idx="2"/>
          </p:cNvCxnSpPr>
          <p:nvPr/>
        </p:nvCxnSpPr>
        <p:spPr>
          <a:xfrm flipV="1">
            <a:off x="1115616" y="3998129"/>
            <a:ext cx="1440160" cy="112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809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Dijkstra's Shortest Path&amp;quot;&quot;/&gt;&lt;property id=&quot;20307&quot; value=&quot;263&quot;/&gt;&lt;/object&gt;&lt;object type=&quot;3&quot; unique_id=&quot;10004&quot;&gt;&lt;property id=&quot;20148&quot; value=&quot;5&quot;/&gt;&lt;property id=&quot;20300&quot; value=&quot;Slide 2 - &amp;quot;Contents&amp;quot;&quot;/&gt;&lt;property id=&quot;20307&quot; value=&quot;265&quot;/&gt;&lt;/object&gt;&lt;object type=&quot;3&quot; unique_id=&quot;10009&quot;&gt;&lt;property id=&quot;20148&quot; value=&quot;5&quot;/&gt;&lt;property id=&quot;20300&quot; value=&quot;Slide 46 - &amp;quot;Summary&amp;quot;&quot;/&gt;&lt;property id=&quot;20307&quot; value=&quot;270&quot;/&gt;&lt;/object&gt;&lt;object type=&quot;3&quot; unique_id=&quot;10010&quot;&gt;&lt;property id=&quot;20148&quot; value=&quot;5&quot;/&gt;&lt;property id=&quot;20300&quot; value=&quot;Slide 47 - &amp;quot;References&amp;quot;&quot;/&gt;&lt;property id=&quot;20307&quot; value=&quot;271&quot;/&gt;&lt;/object&gt;&lt;object type=&quot;3&quot; unique_id=&quot;11139&quot;&gt;&lt;property id=&quot;20148&quot; value=&quot;5&quot;/&gt;&lt;property id=&quot;20300&quot; value=&quot;Slide 3 - &amp;quot;Why do we need the shortest path?&amp;quot;&quot;/&gt;&lt;property id=&quot;20307&quot; value=&quot;273&quot;/&gt;&lt;/object&gt;&lt;object type=&quot;3&quot; unique_id=&quot;11140&quot;&gt;&lt;property id=&quot;20148&quot; value=&quot;5&quot;/&gt;&lt;property id=&quot;20300&quot; value=&quot;Slide 4 - &amp;quot;Graphs For Pathfinding&amp;quot;&quot;/&gt;&lt;property id=&quot;20307&quot; value=&quot;274&quot;/&gt;&lt;/object&gt;&lt;object type=&quot;3&quot; unique_id=&quot;11141&quot;&gt;&lt;property id=&quot;20148&quot; value=&quot;5&quot;/&gt;&lt;property id=&quot;20300&quot; value=&quot;Slide 5 - &amp;quot;An Example&amp;quot;&quot;/&gt;&lt;property id=&quot;20307&quot; value=&quot;275&quot;/&gt;&lt;/object&gt;&lt;object type=&quot;3&quot; unique_id=&quot;11142&quot;&gt;&lt;property id=&quot;20148&quot; value=&quot;5&quot;/&gt;&lt;property id=&quot;20300&quot; value=&quot;Slide 6 - &amp;quot;An Example&amp;quot;&quot;/&gt;&lt;property id=&quot;20307&quot; value=&quot;276&quot;/&gt;&lt;/object&gt;&lt;object type=&quot;3&quot; unique_id=&quot;11143&quot;&gt;&lt;property id=&quot;20148&quot; value=&quot;5&quot;/&gt;&lt;property id=&quot;20300&quot; value=&quot;Slide 7 - &amp;quot;An Example&amp;quot;&quot;/&gt;&lt;property id=&quot;20307&quot; value=&quot;277&quot;/&gt;&lt;/object&gt;&lt;object type=&quot;3&quot; unique_id=&quot;11144&quot;&gt;&lt;property id=&quot;20148&quot; value=&quot;5&quot;/&gt;&lt;property id=&quot;20300&quot; value=&quot;Slide 8 - &amp;quot;An Example&amp;quot;&quot;/&gt;&lt;property id=&quot;20307&quot; value=&quot;278&quot;/&gt;&lt;/object&gt;&lt;object type=&quot;3&quot; unique_id=&quot;11145&quot;&gt;&lt;property id=&quot;20148&quot; value=&quot;5&quot;/&gt;&lt;property id=&quot;20300&quot; value=&quot;Slide 9 - &amp;quot;An Example&amp;quot;&quot;/&gt;&lt;property id=&quot;20307&quot; value=&quot;279&quot;/&gt;&lt;/object&gt;&lt;object type=&quot;3&quot; unique_id=&quot;11146&quot;&gt;&lt;property id=&quot;20148&quot; value=&quot;5&quot;/&gt;&lt;property id=&quot;20300&quot; value=&quot;Slide 10 - &amp;quot;An Example&amp;quot;&quot;/&gt;&lt;property id=&quot;20307&quot; value=&quot;280&quot;/&gt;&lt;/object&gt;&lt;object type=&quot;3&quot; unique_id=&quot;11147&quot;&gt;&lt;property id=&quot;20148&quot; value=&quot;5&quot;/&gt;&lt;property id=&quot;20300&quot; value=&quot;Slide 11 - &amp;quot;An Example&amp;quot;&quot;/&gt;&lt;property id=&quot;20307&quot; value=&quot;281&quot;/&gt;&lt;/object&gt;&lt;object type=&quot;3&quot; unique_id=&quot;11148&quot;&gt;&lt;property id=&quot;20148&quot; value=&quot;5&quot;/&gt;&lt;property id=&quot;20300&quot; value=&quot;Slide 12 - &amp;quot;Graphs For Pathfinding&amp;quot;&quot;/&gt;&lt;property id=&quot;20307&quot; value=&quot;282&quot;/&gt;&lt;/object&gt;&lt;object type=&quot;3&quot; unique_id=&quot;11149&quot;&gt;&lt;property id=&quot;20148&quot; value=&quot;5&quot;/&gt;&lt;property id=&quot;20300&quot; value=&quot;Slide 13 - &amp;quot;Breadth First Search Review&amp;quot;&quot;/&gt;&lt;property id=&quot;20307&quot; value=&quot;283&quot;/&gt;&lt;/object&gt;&lt;object type=&quot;3&quot; unique_id=&quot;11150&quot;&gt;&lt;property id=&quot;20148&quot; value=&quot;5&quot;/&gt;&lt;property id=&quot;20300&quot; value=&quot;Slide 14 - &amp;quot;Dijkstra’s Algorithm&amp;quot;&quot;/&gt;&lt;property id=&quot;20307&quot; value=&quot;284&quot;/&gt;&lt;/object&gt;&lt;object type=&quot;3&quot; unique_id=&quot;11151&quot;&gt;&lt;property id=&quot;20148&quot; value=&quot;5&quot;/&gt;&lt;property id=&quot;20300&quot; value=&quot;Slide 15 - &amp;quot;Dijkstra’s Algorithm&amp;quot;&quot;/&gt;&lt;property id=&quot;20307&quot; value=&quot;285&quot;/&gt;&lt;/object&gt;&lt;object type=&quot;3&quot; unique_id=&quot;11152&quot;&gt;&lt;property id=&quot;20148&quot; value=&quot;5&quot;/&gt;&lt;property id=&quot;20300&quot; value=&quot;Slide 16 - &amp;quot;Dijkstra’s Algorithm&amp;quot;&quot;/&gt;&lt;property id=&quot;20307&quot; value=&quot;286&quot;/&gt;&lt;/object&gt;&lt;object type=&quot;3&quot; unique_id=&quot;11153&quot;&gt;&lt;property id=&quot;20148&quot; value=&quot;5&quot;/&gt;&lt;property id=&quot;20300&quot; value=&quot;Slide 17 - &amp;quot;Dijkstra’s Algorithm&amp;quot;&quot;/&gt;&lt;property id=&quot;20307&quot; value=&quot;287&quot;/&gt;&lt;/object&gt;&lt;object type=&quot;3&quot; unique_id=&quot;11154&quot;&gt;&lt;property id=&quot;20148&quot; value=&quot;5&quot;/&gt;&lt;property id=&quot;20300&quot; value=&quot;Slide 18 - &amp;quot;Dijkstra’s Algorithm&amp;quot;&quot;/&gt;&lt;property id=&quot;20307&quot; value=&quot;288&quot;/&gt;&lt;/object&gt;&lt;object type=&quot;3&quot; unique_id=&quot;11155&quot;&gt;&lt;property id=&quot;20148&quot; value=&quot;5&quot;/&gt;&lt;property id=&quot;20300&quot; value=&quot;Slide 19 - &amp;quot;Dijkstra’s Algorithm&amp;quot;&quot;/&gt;&lt;property id=&quot;20307&quot; value=&quot;289&quot;/&gt;&lt;/object&gt;&lt;object type=&quot;3&quot; unique_id=&quot;11156&quot;&gt;&lt;property id=&quot;20148&quot; value=&quot;5&quot;/&gt;&lt;property id=&quot;20300&quot; value=&quot;Slide 20 - &amp;quot;Dijkstra’s Algorithm&amp;quot;&quot;/&gt;&lt;property id=&quot;20307&quot; value=&quot;290&quot;/&gt;&lt;/object&gt;&lt;object type=&quot;3&quot; unique_id=&quot;11157&quot;&gt;&lt;property id=&quot;20148&quot; value=&quot;5&quot;/&gt;&lt;property id=&quot;20300&quot; value=&quot;Slide 21 - &amp;quot;Dijkstra’s Algorithm&amp;quot;&quot;/&gt;&lt;property id=&quot;20307&quot; value=&quot;291&quot;/&gt;&lt;/object&gt;&lt;object type=&quot;3&quot; unique_id=&quot;11158&quot;&gt;&lt;property id=&quot;20148&quot; value=&quot;5&quot;/&gt;&lt;property id=&quot;20300&quot; value=&quot;Slide 22 - &amp;quot;Dijkstra’s Algorithm&amp;quot;&quot;/&gt;&lt;property id=&quot;20307&quot; value=&quot;292&quot;/&gt;&lt;/object&gt;&lt;object type=&quot;3&quot; unique_id=&quot;11159&quot;&gt;&lt;property id=&quot;20148&quot; value=&quot;5&quot;/&gt;&lt;property id=&quot;20300&quot; value=&quot;Slide 23 - &amp;quot;Dijkstra’s Algorithm&amp;quot;&quot;/&gt;&lt;property id=&quot;20307&quot; value=&quot;293&quot;/&gt;&lt;/object&gt;&lt;object type=&quot;3&quot; unique_id=&quot;11160&quot;&gt;&lt;property id=&quot;20148&quot; value=&quot;5&quot;/&gt;&lt;property id=&quot;20300&quot; value=&quot;Slide 24 - &amp;quot;Dijkstra’s Algorithm&amp;quot;&quot;/&gt;&lt;property id=&quot;20307&quot; value=&quot;294&quot;/&gt;&lt;/object&gt;&lt;object type=&quot;3&quot; unique_id=&quot;11161&quot;&gt;&lt;property id=&quot;20148&quot; value=&quot;5&quot;/&gt;&lt;property id=&quot;20300&quot; value=&quot;Slide 25 - &amp;quot;Dijkstra’s Algorithm&amp;quot;&quot;/&gt;&lt;property id=&quot;20307&quot; value=&quot;295&quot;/&gt;&lt;/object&gt;&lt;object type=&quot;3&quot; unique_id=&quot;11162&quot;&gt;&lt;property id=&quot;20148&quot; value=&quot;5&quot;/&gt;&lt;property id=&quot;20300&quot; value=&quot;Slide 26 - &amp;quot;Dijkstra’s Algorithm&amp;quot;&quot;/&gt;&lt;property id=&quot;20307&quot; value=&quot;296&quot;/&gt;&lt;/object&gt;&lt;object type=&quot;3&quot; unique_id=&quot;11163&quot;&gt;&lt;property id=&quot;20148&quot; value=&quot;5&quot;/&gt;&lt;property id=&quot;20300&quot; value=&quot;Slide 27 - &amp;quot;Dijkstra’s Algorithm&amp;quot;&quot;/&gt;&lt;property id=&quot;20307&quot; value=&quot;297&quot;/&gt;&lt;/object&gt;&lt;object type=&quot;3&quot; unique_id=&quot;11164&quot;&gt;&lt;property id=&quot;20148&quot; value=&quot;5&quot;/&gt;&lt;property id=&quot;20300&quot; value=&quot;Slide 28 - &amp;quot;Dijkstra’s Algorithm&amp;quot;&quot;/&gt;&lt;property id=&quot;20307&quot; value=&quot;298&quot;/&gt;&lt;/object&gt;&lt;object type=&quot;3&quot; unique_id=&quot;11165&quot;&gt;&lt;property id=&quot;20148&quot; value=&quot;5&quot;/&gt;&lt;property id=&quot;20300&quot; value=&quot;Slide 29 - &amp;quot;Dijkstra’s Algorithm&amp;quot;&quot;/&gt;&lt;property id=&quot;20307&quot; value=&quot;299&quot;/&gt;&lt;/object&gt;&lt;object type=&quot;3&quot; unique_id=&quot;11166&quot;&gt;&lt;property id=&quot;20148&quot; value=&quot;5&quot;/&gt;&lt;property id=&quot;20300&quot; value=&quot;Slide 30 - &amp;quot;Dijkstra’s Algorithm&amp;quot;&quot;/&gt;&lt;property id=&quot;20307&quot; value=&quot;300&quot;/&gt;&lt;/object&gt;&lt;object type=&quot;3&quot; unique_id=&quot;11167&quot;&gt;&lt;property id=&quot;20148&quot; value=&quot;5&quot;/&gt;&lt;property id=&quot;20300&quot; value=&quot;Slide 31 - &amp;quot;Dijkstra’s Algorithm&amp;quot;&quot;/&gt;&lt;property id=&quot;20307&quot; value=&quot;301&quot;/&gt;&lt;/object&gt;&lt;object type=&quot;3&quot; unique_id=&quot;11168&quot;&gt;&lt;property id=&quot;20148&quot; value=&quot;5&quot;/&gt;&lt;property id=&quot;20300&quot; value=&quot;Slide 32 - &amp;quot;Dijkstra’s Algorithm&amp;quot;&quot;/&gt;&lt;property id=&quot;20307&quot; value=&quot;302&quot;/&gt;&lt;/object&gt;&lt;object type=&quot;3&quot; unique_id=&quot;11169&quot;&gt;&lt;property id=&quot;20148&quot; value=&quot;5&quot;/&gt;&lt;property id=&quot;20300&quot; value=&quot;Slide 33 - &amp;quot;Dijkstra’s Algorithm&amp;quot;&quot;/&gt;&lt;property id=&quot;20307&quot; value=&quot;303&quot;/&gt;&lt;/object&gt;&lt;object type=&quot;3&quot; unique_id=&quot;11170&quot;&gt;&lt;property id=&quot;20148&quot; value=&quot;5&quot;/&gt;&lt;property id=&quot;20300&quot; value=&quot;Slide 34 - &amp;quot;Dijkstra’s Algorithm&amp;quot;&quot;/&gt;&lt;property id=&quot;20307&quot; value=&quot;304&quot;/&gt;&lt;/object&gt;&lt;object type=&quot;3&quot; unique_id=&quot;11171&quot;&gt;&lt;property id=&quot;20148&quot; value=&quot;5&quot;/&gt;&lt;property id=&quot;20300&quot; value=&quot;Slide 35 - &amp;quot;Dijkstra’s Algorithm&amp;quot;&quot;/&gt;&lt;property id=&quot;20307&quot; value=&quot;305&quot;/&gt;&lt;/object&gt;&lt;object type=&quot;3&quot; unique_id=&quot;11172&quot;&gt;&lt;property id=&quot;20148&quot; value=&quot;5&quot;/&gt;&lt;property id=&quot;20300&quot; value=&quot;Slide 36 - &amp;quot;Dijkstra’s Algorithm&amp;quot;&quot;/&gt;&lt;property id=&quot;20307&quot; value=&quot;306&quot;/&gt;&lt;/object&gt;&lt;object type=&quot;3&quot; unique_id=&quot;11173&quot;&gt;&lt;property id=&quot;20148&quot; value=&quot;5&quot;/&gt;&lt;property id=&quot;20300&quot; value=&quot;Slide 37 - &amp;quot;Dijkstra’s Algorithm&amp;quot;&quot;/&gt;&lt;property id=&quot;20307&quot; value=&quot;307&quot;/&gt;&lt;/object&gt;&lt;object type=&quot;3&quot; unique_id=&quot;11174&quot;&gt;&lt;property id=&quot;20148&quot; value=&quot;5&quot;/&gt;&lt;property id=&quot;20300&quot; value=&quot;Slide 38 - &amp;quot;Dijkstra’s Algorithm&amp;quot;&quot;/&gt;&lt;property id=&quot;20307&quot; value=&quot;308&quot;/&gt;&lt;/object&gt;&lt;object type=&quot;3&quot; unique_id=&quot;11175&quot;&gt;&lt;property id=&quot;20148&quot; value=&quot;5&quot;/&gt;&lt;property id=&quot;20300&quot; value=&quot;Slide 39 - &amp;quot;Dijkstra’s Algorithm&amp;quot;&quot;/&gt;&lt;property id=&quot;20307&quot; value=&quot;309&quot;/&gt;&lt;/object&gt;&lt;object type=&quot;3&quot; unique_id=&quot;11176&quot;&gt;&lt;property id=&quot;20148&quot; value=&quot;5&quot;/&gt;&lt;property id=&quot;20300&quot; value=&quot;Slide 40 - &amp;quot;Dijkstra’s Algorithm&amp;quot;&quot;/&gt;&lt;property id=&quot;20307&quot; value=&quot;310&quot;/&gt;&lt;/object&gt;&lt;object type=&quot;3&quot; unique_id=&quot;11177&quot;&gt;&lt;property id=&quot;20148&quot; value=&quot;5&quot;/&gt;&lt;property id=&quot;20300&quot; value=&quot;Slide 41 - &amp;quot;Dijkstra’s Algorithm&amp;quot;&quot;/&gt;&lt;property id=&quot;20307&quot; value=&quot;311&quot;/&gt;&lt;/object&gt;&lt;object type=&quot;3&quot; unique_id=&quot;11178&quot;&gt;&lt;property id=&quot;20148&quot; value=&quot;5&quot;/&gt;&lt;property id=&quot;20300&quot; value=&quot;Slide 42 - &amp;quot;Dijkstra’s Algorithm&amp;quot;&quot;/&gt;&lt;property id=&quot;20307&quot; value=&quot;312&quot;/&gt;&lt;/object&gt;&lt;object type=&quot;3&quot; unique_id=&quot;11179&quot;&gt;&lt;property id=&quot;20148&quot; value=&quot;5&quot;/&gt;&lt;property id=&quot;20300&quot; value=&quot;Slide 43 - &amp;quot;Dijkstra’s Algorithm&amp;quot;&quot;/&gt;&lt;property id=&quot;20307&quot; value=&quot;313&quot;/&gt;&lt;/object&gt;&lt;object type=&quot;3&quot; unique_id=&quot;11180&quot;&gt;&lt;property id=&quot;20148&quot; value=&quot;5&quot;/&gt;&lt;property id=&quot;20300&quot; value=&quot;Slide 44 - &amp;quot;Dijkstra’s Algorithm&amp;quot;&quot;/&gt;&lt;property id=&quot;20307&quot; value=&quot;314&quot;/&gt;&lt;/object&gt;&lt;object type=&quot;3&quot; unique_id=&quot;11181&quot;&gt;&lt;property id=&quot;20148&quot; value=&quot;5&quot;/&gt;&lt;property id=&quot;20300&quot; value=&quot;Slide 45 - &amp;quot;Dijkstra’s Algorithm&amp;quot;&quot;/&gt;&lt;property id=&quot;20307&quot; value=&quot;315&quot;/&gt;&lt;/object&gt;&lt;/object&gt;&lt;object type=&quot;8&quot; unique_id=&quot;1002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1875</TotalTime>
  <Words>2870</Words>
  <Application>Microsoft Office PowerPoint</Application>
  <PresentationFormat>On-screen Show (16:9)</PresentationFormat>
  <Paragraphs>1442</Paragraphs>
  <Slides>57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0" baseType="lpstr">
      <vt:lpstr>Arial</vt:lpstr>
      <vt:lpstr>Calibri</vt:lpstr>
      <vt:lpstr>Office Theme</vt:lpstr>
      <vt:lpstr>Dijkstra's Shortest Path</vt:lpstr>
      <vt:lpstr>Contents</vt:lpstr>
      <vt:lpstr>Why do we need the shortest path?</vt:lpstr>
      <vt:lpstr>Graphs For Pathfinding</vt:lpstr>
      <vt:lpstr>An Example</vt:lpstr>
      <vt:lpstr>An Example</vt:lpstr>
      <vt:lpstr>An Example</vt:lpstr>
      <vt:lpstr>An Example</vt:lpstr>
      <vt:lpstr>An Example</vt:lpstr>
      <vt:lpstr>An Example</vt:lpstr>
      <vt:lpstr>An Example</vt:lpstr>
      <vt:lpstr>Graphs For Pathfinding</vt:lpstr>
      <vt:lpstr>Breadth First Search Review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Open &amp; Closed Lists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 - Optimisations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Richard Stern</cp:lastModifiedBy>
  <cp:revision>60</cp:revision>
  <dcterms:created xsi:type="dcterms:W3CDTF">2014-07-14T04:04:52Z</dcterms:created>
  <dcterms:modified xsi:type="dcterms:W3CDTF">2018-12-20T22:37:57Z</dcterms:modified>
</cp:coreProperties>
</file>