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3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4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8" r:id="rId3"/>
    <p:sldId id="258" r:id="rId4"/>
    <p:sldId id="259" r:id="rId5"/>
    <p:sldId id="260" r:id="rId6"/>
    <p:sldId id="261" r:id="rId7"/>
    <p:sldId id="264" r:id="rId8"/>
    <p:sldId id="262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90" autoAdjust="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chemeClr val="bg2"/>
                </a:solidFill>
              </a:rPr>
              <a:t>Top</a:t>
            </a:r>
            <a:r>
              <a:rPr lang="en-US" sz="1400" baseline="0" dirty="0">
                <a:solidFill>
                  <a:schemeClr val="bg2"/>
                </a:solidFill>
              </a:rPr>
              <a:t> 10 runs</a:t>
            </a:r>
            <a:endParaRPr lang="en-US" sz="1400" dirty="0">
              <a:solidFill>
                <a:schemeClr val="bg2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PK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Sum of runs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PK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Shubman Gill</c:v>
                </c:pt>
                <c:pt idx="1">
                  <c:v>Fafdu Plessis</c:v>
                </c:pt>
                <c:pt idx="2">
                  <c:v>Ruturaj Gaikwad</c:v>
                </c:pt>
                <c:pt idx="3">
                  <c:v>K L Rahul</c:v>
                </c:pt>
                <c:pt idx="4">
                  <c:v>Jos Buttler</c:v>
                </c:pt>
                <c:pt idx="5">
                  <c:v>Shikhar Dhawan</c:v>
                </c:pt>
                <c:pt idx="6">
                  <c:v>Virat Kohli</c:v>
                </c:pt>
                <c:pt idx="7">
                  <c:v>Sanju Samson</c:v>
                </c:pt>
                <c:pt idx="8">
                  <c:v>Suryakumar Yadav</c:v>
                </c:pt>
                <c:pt idx="9">
                  <c:v>Glenn Maxwell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1851</c:v>
                </c:pt>
                <c:pt idx="1">
                  <c:v>1831</c:v>
                </c:pt>
                <c:pt idx="2">
                  <c:v>1593</c:v>
                </c:pt>
                <c:pt idx="3">
                  <c:v>1516</c:v>
                </c:pt>
                <c:pt idx="4">
                  <c:v>1509</c:v>
                </c:pt>
                <c:pt idx="5">
                  <c:v>1392</c:v>
                </c:pt>
                <c:pt idx="6">
                  <c:v>1385</c:v>
                </c:pt>
                <c:pt idx="7">
                  <c:v>1304</c:v>
                </c:pt>
                <c:pt idx="8">
                  <c:v>1225</c:v>
                </c:pt>
                <c:pt idx="9">
                  <c:v>1214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1D-45E0-8E76-F61C6619050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112942415"/>
        <c:axId val="1112944335"/>
      </c:barChart>
      <c:catAx>
        <c:axId val="1112942415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PK"/>
          </a:p>
        </c:txPr>
        <c:crossAx val="1112944335"/>
        <c:crosses val="autoZero"/>
        <c:auto val="1"/>
        <c:lblAlgn val="ctr"/>
        <c:lblOffset val="100"/>
        <c:noMultiLvlLbl val="0"/>
      </c:catAx>
      <c:valAx>
        <c:axId val="1112944335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11129424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PK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chemeClr val="bg2"/>
                </a:solidFill>
              </a:rPr>
              <a:t>Top</a:t>
            </a:r>
            <a:r>
              <a:rPr lang="en-US" sz="1400" baseline="0" dirty="0">
                <a:solidFill>
                  <a:schemeClr val="bg2"/>
                </a:solidFill>
              </a:rPr>
              <a:t> 10</a:t>
            </a:r>
            <a:r>
              <a:rPr lang="en-US" sz="1400" dirty="0">
                <a:solidFill>
                  <a:schemeClr val="bg2"/>
                </a:solidFill>
              </a:rPr>
              <a:t> Batting Avg (min 60 balls)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PK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Sum of Avg_batting (min 60 balls)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PK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K L Rahul</c:v>
                </c:pt>
                <c:pt idx="1">
                  <c:v>Fafdu Plessis</c:v>
                </c:pt>
                <c:pt idx="2">
                  <c:v>David Miller</c:v>
                </c:pt>
                <c:pt idx="3">
                  <c:v>Jos Buttler</c:v>
                </c:pt>
                <c:pt idx="4">
                  <c:v>Shimron Hetmyer</c:v>
                </c:pt>
                <c:pt idx="5">
                  <c:v>Shubman Gill</c:v>
                </c:pt>
                <c:pt idx="6">
                  <c:v>Shikhar Dhawan</c:v>
                </c:pt>
                <c:pt idx="7">
                  <c:v>Ruturaj Gaikwad</c:v>
                </c:pt>
                <c:pt idx="8">
                  <c:v>David Warner</c:v>
                </c:pt>
                <c:pt idx="9">
                  <c:v>Suryakumar Yadav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50.5</c:v>
                </c:pt>
                <c:pt idx="1">
                  <c:v>43.6</c:v>
                </c:pt>
                <c:pt idx="2">
                  <c:v>43.2</c:v>
                </c:pt>
                <c:pt idx="3">
                  <c:v>41.9</c:v>
                </c:pt>
                <c:pt idx="4">
                  <c:v>40.6</c:v>
                </c:pt>
                <c:pt idx="5">
                  <c:v>40.200000000000003</c:v>
                </c:pt>
                <c:pt idx="6">
                  <c:v>39.700000000000003</c:v>
                </c:pt>
                <c:pt idx="7">
                  <c:v>37.9</c:v>
                </c:pt>
                <c:pt idx="8">
                  <c:v>37.9</c:v>
                </c:pt>
                <c:pt idx="9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E6-44D2-ADCC-A0AB96014CF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112942415"/>
        <c:axId val="1112944335"/>
      </c:barChart>
      <c:catAx>
        <c:axId val="1112942415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PK"/>
          </a:p>
        </c:txPr>
        <c:crossAx val="1112944335"/>
        <c:crosses val="autoZero"/>
        <c:auto val="1"/>
        <c:lblAlgn val="ctr"/>
        <c:lblOffset val="100"/>
        <c:noMultiLvlLbl val="0"/>
      </c:catAx>
      <c:valAx>
        <c:axId val="111294433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12942415"/>
        <c:crosses val="max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PK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chemeClr val="bg2"/>
                </a:solidFill>
              </a:rPr>
              <a:t>Top</a:t>
            </a:r>
            <a:r>
              <a:rPr lang="en-US" sz="1400" baseline="0" dirty="0">
                <a:solidFill>
                  <a:schemeClr val="bg2"/>
                </a:solidFill>
              </a:rPr>
              <a:t> 10 Strike rate</a:t>
            </a:r>
            <a:r>
              <a:rPr lang="en-US" sz="1400" dirty="0">
                <a:solidFill>
                  <a:schemeClr val="bg2"/>
                </a:solidFill>
              </a:rPr>
              <a:t> (min 60 balls)</a:t>
            </a:r>
          </a:p>
        </c:rich>
      </c:tx>
      <c:layout>
        <c:manualLayout>
          <c:xMode val="edge"/>
          <c:yMode val="edge"/>
          <c:x val="0.35446968596137879"/>
          <c:y val="7.138211849828421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PK"/>
        </a:p>
      </c:txPr>
    </c:title>
    <c:autoTitleDeleted val="0"/>
    <c:plotArea>
      <c:layout>
        <c:manualLayout>
          <c:layoutTarget val="inner"/>
          <c:xMode val="edge"/>
          <c:yMode val="edge"/>
          <c:x val="0.11883882323955078"/>
          <c:y val="0.17942105431951086"/>
          <c:w val="0.84053711540702269"/>
          <c:h val="0.421321795814078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Sum of Avg_batting (min 60 balls)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t" anchorCtr="0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PK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53F5-46FF-BD77-88264D04E5A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endParaRPr lang="en-PK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noFill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Glenn Maxwell</c:v>
                </c:pt>
                <c:pt idx="1">
                  <c:v>Suryakumar Yadav</c:v>
                </c:pt>
                <c:pt idx="2">
                  <c:v>Andre Russell</c:v>
                </c:pt>
                <c:pt idx="3">
                  <c:v>Shimron Hetmyer</c:v>
                </c:pt>
                <c:pt idx="4">
                  <c:v>Nicholas Pooran</c:v>
                </c:pt>
                <c:pt idx="5">
                  <c:v>Prithvi Shaw</c:v>
                </c:pt>
                <c:pt idx="6">
                  <c:v>Dinesh Karthik</c:v>
                </c:pt>
                <c:pt idx="7">
                  <c:v>Yashasvi Jaiswal</c:v>
                </c:pt>
                <c:pt idx="8">
                  <c:v>Jos Buttler</c:v>
                </c:pt>
                <c:pt idx="9">
                  <c:v>Shivam Dube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161.4</c:v>
                </c:pt>
                <c:pt idx="1">
                  <c:v>160.5</c:v>
                </c:pt>
                <c:pt idx="2">
                  <c:v>159.19999999999999</c:v>
                </c:pt>
                <c:pt idx="3">
                  <c:v>157.30000000000001</c:v>
                </c:pt>
                <c:pt idx="4">
                  <c:v>157.1</c:v>
                </c:pt>
                <c:pt idx="5">
                  <c:v>153.19999999999999</c:v>
                </c:pt>
                <c:pt idx="6">
                  <c:v>152.6</c:v>
                </c:pt>
                <c:pt idx="7">
                  <c:v>152.19999999999999</c:v>
                </c:pt>
                <c:pt idx="8">
                  <c:v>146.9</c:v>
                </c:pt>
                <c:pt idx="9">
                  <c:v>145.9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F5-46FF-BD77-88264D04E5A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112942415"/>
        <c:axId val="1112944335"/>
      </c:barChart>
      <c:catAx>
        <c:axId val="11129424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PK"/>
          </a:p>
        </c:txPr>
        <c:crossAx val="1112944335"/>
        <c:crosses val="autoZero"/>
        <c:auto val="1"/>
        <c:lblAlgn val="ctr"/>
        <c:lblOffset val="100"/>
        <c:noMultiLvlLbl val="0"/>
      </c:catAx>
      <c:valAx>
        <c:axId val="1112944335"/>
        <c:scaling>
          <c:orientation val="minMax"/>
        </c:scaling>
        <c:delete val="1"/>
        <c:axPos val="r"/>
        <c:numFmt formatCode="General" sourceLinked="1"/>
        <c:majorTickMark val="none"/>
        <c:minorTickMark val="none"/>
        <c:tickLblPos val="nextTo"/>
        <c:crossAx val="1112942415"/>
        <c:crosses val="max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PK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chemeClr val="bg2"/>
                </a:solidFill>
              </a:rPr>
              <a:t>Top</a:t>
            </a:r>
            <a:r>
              <a:rPr lang="en-US" sz="1400" baseline="0" dirty="0">
                <a:solidFill>
                  <a:schemeClr val="bg2"/>
                </a:solidFill>
              </a:rPr>
              <a:t> 10 Wickets</a:t>
            </a:r>
            <a:endParaRPr lang="en-US" sz="1400" dirty="0">
              <a:solidFill>
                <a:schemeClr val="bg2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PK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Wickets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PK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Mohammed Shami</c:v>
                </c:pt>
                <c:pt idx="1">
                  <c:v>Yuzvendra Chahal</c:v>
                </c:pt>
                <c:pt idx="2">
                  <c:v>Harshal Patel</c:v>
                </c:pt>
                <c:pt idx="3">
                  <c:v>Rashid Khan</c:v>
                </c:pt>
                <c:pt idx="4">
                  <c:v>Avesh Khan</c:v>
                </c:pt>
                <c:pt idx="5">
                  <c:v>Kagiso Rabada</c:v>
                </c:pt>
                <c:pt idx="6">
                  <c:v>Arshdeep Singh</c:v>
                </c:pt>
                <c:pt idx="7">
                  <c:v>Varun Chakravarthy</c:v>
                </c:pt>
                <c:pt idx="8">
                  <c:v>Shardul Thakur</c:v>
                </c:pt>
                <c:pt idx="9">
                  <c:v>Trent Boult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67</c:v>
                </c:pt>
                <c:pt idx="1">
                  <c:v>66</c:v>
                </c:pt>
                <c:pt idx="2">
                  <c:v>65</c:v>
                </c:pt>
                <c:pt idx="3">
                  <c:v>63</c:v>
                </c:pt>
                <c:pt idx="4">
                  <c:v>47</c:v>
                </c:pt>
                <c:pt idx="5">
                  <c:v>45</c:v>
                </c:pt>
                <c:pt idx="6">
                  <c:v>45</c:v>
                </c:pt>
                <c:pt idx="7">
                  <c:v>44</c:v>
                </c:pt>
                <c:pt idx="8">
                  <c:v>43</c:v>
                </c:pt>
                <c:pt idx="9">
                  <c:v>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1D-45E0-8E76-F61C6619050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112942415"/>
        <c:axId val="1112944335"/>
      </c:barChart>
      <c:catAx>
        <c:axId val="1112942415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PK"/>
          </a:p>
        </c:txPr>
        <c:crossAx val="1112944335"/>
        <c:crosses val="autoZero"/>
        <c:auto val="1"/>
        <c:lblAlgn val="ctr"/>
        <c:lblOffset val="100"/>
        <c:noMultiLvlLbl val="0"/>
      </c:catAx>
      <c:valAx>
        <c:axId val="1112944335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11129424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PK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chemeClr val="bg2"/>
                </a:solidFill>
              </a:rPr>
              <a:t>Top</a:t>
            </a:r>
            <a:r>
              <a:rPr lang="en-US" sz="1400" baseline="0" dirty="0">
                <a:solidFill>
                  <a:schemeClr val="bg2"/>
                </a:solidFill>
              </a:rPr>
              <a:t> 10</a:t>
            </a:r>
            <a:r>
              <a:rPr lang="en-US" sz="1400" dirty="0">
                <a:solidFill>
                  <a:schemeClr val="bg2"/>
                </a:solidFill>
              </a:rPr>
              <a:t> Bowling</a:t>
            </a:r>
            <a:r>
              <a:rPr lang="en-US" sz="1400" baseline="0" dirty="0">
                <a:solidFill>
                  <a:schemeClr val="bg2"/>
                </a:solidFill>
              </a:rPr>
              <a:t> Avg </a:t>
            </a:r>
            <a:r>
              <a:rPr lang="en-US" sz="1400" dirty="0">
                <a:solidFill>
                  <a:schemeClr val="bg2"/>
                </a:solidFill>
              </a:rPr>
              <a:t>(min 60 balls)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PK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Bowling Avg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PK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Andre Russell</c:v>
                </c:pt>
                <c:pt idx="1">
                  <c:v>Yuzvendra Chahal</c:v>
                </c:pt>
                <c:pt idx="2">
                  <c:v>Harshal Patel</c:v>
                </c:pt>
                <c:pt idx="3">
                  <c:v>Rashid Khan</c:v>
                </c:pt>
                <c:pt idx="4">
                  <c:v>Mohammed Shami</c:v>
                </c:pt>
                <c:pt idx="5">
                  <c:v>Avesh Khan</c:v>
                </c:pt>
                <c:pt idx="6">
                  <c:v>Kagiso Rabada</c:v>
                </c:pt>
                <c:pt idx="7">
                  <c:v>Moeen Ali</c:v>
                </c:pt>
                <c:pt idx="8">
                  <c:v>Anrich Nortje</c:v>
                </c:pt>
                <c:pt idx="9">
                  <c:v>Umran Malik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18.2</c:v>
                </c:pt>
                <c:pt idx="1">
                  <c:v>20.2</c:v>
                </c:pt>
                <c:pt idx="2">
                  <c:v>20.399999999999999</c:v>
                </c:pt>
                <c:pt idx="3">
                  <c:v>20.9</c:v>
                </c:pt>
                <c:pt idx="4">
                  <c:v>20.9</c:v>
                </c:pt>
                <c:pt idx="5">
                  <c:v>23.7</c:v>
                </c:pt>
                <c:pt idx="6">
                  <c:v>23.7</c:v>
                </c:pt>
                <c:pt idx="7">
                  <c:v>23.8</c:v>
                </c:pt>
                <c:pt idx="8">
                  <c:v>24.7</c:v>
                </c:pt>
                <c:pt idx="9">
                  <c:v>26.1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E6-44D2-ADCC-A0AB96014CF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112942415"/>
        <c:axId val="1112944335"/>
      </c:barChart>
      <c:catAx>
        <c:axId val="1112942415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PK"/>
          </a:p>
        </c:txPr>
        <c:crossAx val="1112944335"/>
        <c:crosses val="autoZero"/>
        <c:auto val="1"/>
        <c:lblAlgn val="ctr"/>
        <c:lblOffset val="100"/>
        <c:noMultiLvlLbl val="0"/>
      </c:catAx>
      <c:valAx>
        <c:axId val="111294433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12942415"/>
        <c:crosses val="max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PK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chemeClr val="bg2"/>
                </a:solidFill>
              </a:rPr>
              <a:t>Top</a:t>
            </a:r>
            <a:r>
              <a:rPr lang="en-US" sz="1400" baseline="0" dirty="0">
                <a:solidFill>
                  <a:schemeClr val="bg2"/>
                </a:solidFill>
              </a:rPr>
              <a:t> 10 Strike rate</a:t>
            </a:r>
            <a:r>
              <a:rPr lang="en-US" sz="1400" dirty="0">
                <a:solidFill>
                  <a:schemeClr val="bg2"/>
                </a:solidFill>
              </a:rPr>
              <a:t> (min 60 balls)</a:t>
            </a:r>
          </a:p>
        </c:rich>
      </c:tx>
      <c:layout>
        <c:manualLayout>
          <c:xMode val="edge"/>
          <c:yMode val="edge"/>
          <c:x val="0.35446968596137879"/>
          <c:y val="7.138211849828421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PK"/>
        </a:p>
      </c:txPr>
    </c:title>
    <c:autoTitleDeleted val="0"/>
    <c:plotArea>
      <c:layout>
        <c:manualLayout>
          <c:layoutTarget val="inner"/>
          <c:xMode val="edge"/>
          <c:yMode val="edge"/>
          <c:x val="0.11883882323955078"/>
          <c:y val="0.17942105431951086"/>
          <c:w val="0.84053711540702269"/>
          <c:h val="0.421321795814078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t" anchorCtr="0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PK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53F5-46FF-BD77-88264D04E5A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endParaRPr lang="en-PK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noFill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Axar Patel</c:v>
                </c:pt>
                <c:pt idx="1">
                  <c:v>Harpreet Brar</c:v>
                </c:pt>
                <c:pt idx="2">
                  <c:v>Bhuvneshwar Kumar</c:v>
                </c:pt>
                <c:pt idx="3">
                  <c:v>Anrich Nortje</c:v>
                </c:pt>
                <c:pt idx="4">
                  <c:v>Avesh Khan</c:v>
                </c:pt>
                <c:pt idx="5">
                  <c:v>Harshal Patel</c:v>
                </c:pt>
                <c:pt idx="6">
                  <c:v>Arshdeep Singh</c:v>
                </c:pt>
                <c:pt idx="7">
                  <c:v>Jason Holder</c:v>
                </c:pt>
                <c:pt idx="8">
                  <c:v>Chris Jordan</c:v>
                </c:pt>
                <c:pt idx="9">
                  <c:v>Andre Russell</c:v>
                </c:pt>
              </c:strCache>
            </c:strRef>
          </c:cat>
          <c:val>
            <c:numRef>
              <c:f>Sheet1!$B$2:$B$11</c:f>
              <c:numCache>
                <c:formatCode>0.0</c:formatCode>
                <c:ptCount val="10"/>
                <c:pt idx="0">
                  <c:v>7.1136359999999996</c:v>
                </c:pt>
                <c:pt idx="1">
                  <c:v>7.6096820000000003</c:v>
                </c:pt>
                <c:pt idx="2">
                  <c:v>7.8773260000000001</c:v>
                </c:pt>
                <c:pt idx="3">
                  <c:v>8.3116880000000002</c:v>
                </c:pt>
                <c:pt idx="4">
                  <c:v>8.3583210000000001</c:v>
                </c:pt>
                <c:pt idx="5">
                  <c:v>8.4971099999999993</c:v>
                </c:pt>
                <c:pt idx="6">
                  <c:v>8.634112</c:v>
                </c:pt>
                <c:pt idx="7">
                  <c:v>9.1196830000000002</c:v>
                </c:pt>
                <c:pt idx="8">
                  <c:v>10.064515999999999</c:v>
                </c:pt>
                <c:pt idx="9">
                  <c:v>10.323625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F5-46FF-BD77-88264D04E5A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112942415"/>
        <c:axId val="1112944335"/>
      </c:barChart>
      <c:catAx>
        <c:axId val="11129424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PK"/>
          </a:p>
        </c:txPr>
        <c:crossAx val="1112944335"/>
        <c:crosses val="autoZero"/>
        <c:auto val="1"/>
        <c:lblAlgn val="ctr"/>
        <c:lblOffset val="100"/>
        <c:noMultiLvlLbl val="0"/>
      </c:catAx>
      <c:valAx>
        <c:axId val="1112944335"/>
        <c:scaling>
          <c:orientation val="minMax"/>
        </c:scaling>
        <c:delete val="1"/>
        <c:axPos val="r"/>
        <c:numFmt formatCode="0.0" sourceLinked="1"/>
        <c:majorTickMark val="none"/>
        <c:minorTickMark val="none"/>
        <c:tickLblPos val="nextTo"/>
        <c:crossAx val="1112942415"/>
        <c:crosses val="max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PK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chemeClr val="bg2"/>
                </a:solidFill>
              </a:rPr>
              <a:t>Top</a:t>
            </a:r>
            <a:r>
              <a:rPr lang="en-US" sz="1400" baseline="0" dirty="0">
                <a:solidFill>
                  <a:schemeClr val="bg2"/>
                </a:solidFill>
              </a:rPr>
              <a:t> Teams Win %</a:t>
            </a:r>
            <a:endParaRPr lang="en-US" sz="1400" dirty="0">
              <a:solidFill>
                <a:schemeClr val="bg2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PK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Sum of wining%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PK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6"/>
                <c:pt idx="0">
                  <c:v>Titans</c:v>
                </c:pt>
                <c:pt idx="1">
                  <c:v>Super Giants</c:v>
                </c:pt>
                <c:pt idx="2">
                  <c:v>RCB</c:v>
                </c:pt>
                <c:pt idx="3">
                  <c:v>Super Kings</c:v>
                </c:pt>
                <c:pt idx="4">
                  <c:v>Royals</c:v>
                </c:pt>
                <c:pt idx="5">
                  <c:v>Capitals</c:v>
                </c:pt>
              </c:strCache>
            </c:strRef>
          </c:cat>
          <c:val>
            <c:numRef>
              <c:f>Sheet1!$B$2:$B$11</c:f>
              <c:numCache>
                <c:formatCode>0.0</c:formatCode>
                <c:ptCount val="10"/>
                <c:pt idx="0">
                  <c:v>69.696969696969703</c:v>
                </c:pt>
                <c:pt idx="1">
                  <c:v>58.620689655172399</c:v>
                </c:pt>
                <c:pt idx="2">
                  <c:v>55.5555555555555</c:v>
                </c:pt>
                <c:pt idx="3">
                  <c:v>55.5555555555555</c:v>
                </c:pt>
                <c:pt idx="4">
                  <c:v>48.8888888888888</c:v>
                </c:pt>
                <c:pt idx="5">
                  <c:v>48.837209302325498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1D-45E0-8E76-F61C6619050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112942415"/>
        <c:axId val="1112944335"/>
      </c:barChart>
      <c:catAx>
        <c:axId val="1112942415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PK"/>
          </a:p>
        </c:txPr>
        <c:crossAx val="1112944335"/>
        <c:crosses val="autoZero"/>
        <c:auto val="1"/>
        <c:lblAlgn val="ctr"/>
        <c:lblOffset val="100"/>
        <c:noMultiLvlLbl val="0"/>
      </c:catAx>
      <c:valAx>
        <c:axId val="1112944335"/>
        <c:scaling>
          <c:orientation val="minMax"/>
        </c:scaling>
        <c:delete val="1"/>
        <c:axPos val="t"/>
        <c:numFmt formatCode="0.0" sourceLinked="1"/>
        <c:majorTickMark val="none"/>
        <c:minorTickMark val="none"/>
        <c:tickLblPos val="nextTo"/>
        <c:crossAx val="11129424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PK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chemeClr val="bg2"/>
                </a:solidFill>
              </a:rPr>
              <a:t>Top</a:t>
            </a:r>
            <a:r>
              <a:rPr lang="en-US" sz="1400" baseline="0" dirty="0">
                <a:solidFill>
                  <a:schemeClr val="bg2"/>
                </a:solidFill>
              </a:rPr>
              <a:t> 2 Teams wins by chasing Target</a:t>
            </a:r>
            <a:endParaRPr lang="en-US" sz="1400" dirty="0">
              <a:solidFill>
                <a:schemeClr val="bg2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PK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Sum of wining%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PK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2"/>
                <c:pt idx="0">
                  <c:v>KKR</c:v>
                </c:pt>
                <c:pt idx="1">
                  <c:v>Capital</c:v>
                </c:pt>
              </c:strCache>
            </c:strRef>
          </c:cat>
          <c:val>
            <c:numRef>
              <c:f>Sheet1!$B$2:$B$11</c:f>
              <c:numCache>
                <c:formatCode>0.0</c:formatCode>
                <c:ptCount val="10"/>
                <c:pt idx="0">
                  <c:v>14</c:v>
                </c:pt>
                <c:pt idx="1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ED-4A0A-AEE2-8709B1FC8BA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112942415"/>
        <c:axId val="1112944335"/>
      </c:barChart>
      <c:catAx>
        <c:axId val="1112942415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PK"/>
          </a:p>
        </c:txPr>
        <c:crossAx val="1112944335"/>
        <c:crosses val="autoZero"/>
        <c:auto val="1"/>
        <c:lblAlgn val="ctr"/>
        <c:lblOffset val="100"/>
        <c:noMultiLvlLbl val="0"/>
      </c:catAx>
      <c:valAx>
        <c:axId val="1112944335"/>
        <c:scaling>
          <c:orientation val="minMax"/>
        </c:scaling>
        <c:delete val="1"/>
        <c:axPos val="t"/>
        <c:numFmt formatCode="0.0" sourceLinked="1"/>
        <c:majorTickMark val="none"/>
        <c:minorTickMark val="none"/>
        <c:tickLblPos val="nextTo"/>
        <c:crossAx val="11129424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PK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0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0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0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20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0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20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0C8FFBE-ADCE-BE14-57BA-4F60CBF70B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4850E8-5803-1E79-F117-3C603A09D2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40CD0-4FD6-4FF7-9659-6EF57759920D}" type="datetimeFigureOut">
              <a:rPr lang="en-PK" smtClean="0"/>
              <a:t>29/04/2024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9B7D53-A72F-4179-2BA2-A3CA81EC370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BFBF94-49CD-1AC4-B636-817DE5E1F1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9DE056-6735-499E-9A85-208A7BACDA7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85215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9E8F8B-A9E7-46F9-8CC3-DBDC5ECDB403}" type="datetimeFigureOut">
              <a:rPr lang="en-PK" smtClean="0"/>
              <a:t>29/04/2024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1C6239-FC4A-4B3C-9741-420652AEFC7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98389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1C6239-FC4A-4B3C-9741-420652AEFC71}" type="slidenum">
              <a:rPr lang="en-PK" smtClean="0"/>
              <a:t>1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27007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1C6239-FC4A-4B3C-9741-420652AEFC71}" type="slidenum">
              <a:rPr lang="en-PK" smtClean="0"/>
              <a:t>3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39957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1C6239-FC4A-4B3C-9741-420652AEFC71}" type="slidenum">
              <a:rPr lang="en-PK" smtClean="0"/>
              <a:t>4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84589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1C6239-FC4A-4B3C-9741-420652AEFC71}" type="slidenum">
              <a:rPr lang="en-PK" smtClean="0"/>
              <a:t>5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71171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1C6239-FC4A-4B3C-9741-420652AEFC71}" type="slidenum">
              <a:rPr lang="en-PK" smtClean="0"/>
              <a:t>6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89617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1C6239-FC4A-4B3C-9741-420652AEFC71}" type="slidenum">
              <a:rPr lang="en-PK" smtClean="0"/>
              <a:t>7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49949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1C6239-FC4A-4B3C-9741-420652AEFC71}" type="slidenum">
              <a:rPr lang="en-PK" smtClean="0"/>
              <a:t>8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49949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1C6239-FC4A-4B3C-9741-420652AEFC71}" type="slidenum">
              <a:rPr lang="en-PK" smtClean="0"/>
              <a:t>9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12541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1C6239-FC4A-4B3C-9741-420652AEFC71}" type="slidenum">
              <a:rPr lang="en-PK" smtClean="0"/>
              <a:t>10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37354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85E39-48B8-86F4-F405-87AED3DD7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F227FD-C902-870C-ED49-41F7C2FAA2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F7025-6FB4-D1A6-BBD5-2D919FEB0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7BF8-1B1D-4093-93E8-C2B580D6BAFE}" type="datetimeFigureOut">
              <a:rPr lang="en-PK" smtClean="0"/>
              <a:t>29/04/2024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AFEA6-CBDB-C1E5-28C2-B5B88F0F3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24C56-A568-027F-5ADA-8FB1D19FA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6D42-5EA5-48E4-A2AB-59854B7AA66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71284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74CEA-2256-0744-CAAB-0B5CDABD1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BE03E4-FA0F-A933-341C-A44A5AA41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4E322-D8CC-789E-F73F-48CE05472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7BF8-1B1D-4093-93E8-C2B580D6BAFE}" type="datetimeFigureOut">
              <a:rPr lang="en-PK" smtClean="0"/>
              <a:t>29/04/2024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37154-5E70-EE1F-B478-BD2C4134E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219AF-8BA0-4246-CF6D-CD22B8BB7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6D42-5EA5-48E4-A2AB-59854B7AA66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37726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209C40-778A-D03B-F494-9F6C36CACF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A3C948-7240-D365-4E6E-DB4AF1E05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D2609-7535-7F9F-2D4B-C5B6267FE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7BF8-1B1D-4093-93E8-C2B580D6BAFE}" type="datetimeFigureOut">
              <a:rPr lang="en-PK" smtClean="0"/>
              <a:t>29/04/2024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B03F8-936A-370E-B182-F1A940CC7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3AE71-2430-F443-B94E-2381A897F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6D42-5EA5-48E4-A2AB-59854B7AA66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5907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47308-C296-407A-EF49-CC8D97DD8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DF615-BFE7-38A2-2792-7D6B82A02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1FB61-465E-EAD3-A1F6-773936CC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7BF8-1B1D-4093-93E8-C2B580D6BAFE}" type="datetimeFigureOut">
              <a:rPr lang="en-PK" smtClean="0"/>
              <a:t>29/04/2024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C81A5-75F9-3895-C008-C5F39FC45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E8F32-241C-9909-CD73-B305E60D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6D42-5EA5-48E4-A2AB-59854B7AA66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32371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9F24F-E044-6710-7A04-B6024684E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95D90-48BF-887E-E9DA-9F61A039C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0676A-E36B-8FD9-9C36-90BF36F0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7BF8-1B1D-4093-93E8-C2B580D6BAFE}" type="datetimeFigureOut">
              <a:rPr lang="en-PK" smtClean="0"/>
              <a:t>29/04/2024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16298-B121-1074-B7EE-6A165CBA0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9D66-6D9F-38D2-E27C-2B29B63EE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6D42-5EA5-48E4-A2AB-59854B7AA66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58701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B3993-E11C-67C6-9A29-3D96E2973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7BEC3-5792-9E69-28A7-86EED0701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BC44FF-E15A-B170-B6C9-0C18264FF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48441-A325-096D-DCA2-0DCAFB82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7BF8-1B1D-4093-93E8-C2B580D6BAFE}" type="datetimeFigureOut">
              <a:rPr lang="en-PK" smtClean="0"/>
              <a:t>29/04/2024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13A2D7-F706-75F4-20A0-41AD88163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273F3-B974-5B93-C2A7-AFED7B63F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6D42-5EA5-48E4-A2AB-59854B7AA66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15515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50283-F57A-06F2-7975-24F768158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9737C-0537-7CC7-77BD-2082FF490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14E34-1391-8C70-D616-2A272828A6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79A85A-6CDE-D051-6E9E-6CC0CE9D71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3749F4-FD51-FCEE-FFE7-63F61E36B3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0EDE30-EE0F-2895-638D-570D8C5F7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7BF8-1B1D-4093-93E8-C2B580D6BAFE}" type="datetimeFigureOut">
              <a:rPr lang="en-PK" smtClean="0"/>
              <a:t>29/04/2024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F5FEE4-90B5-A262-8516-AA8BDF4AF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D37B02-CF9F-230E-8F82-F6B981987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6D42-5EA5-48E4-A2AB-59854B7AA66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78955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28950-BD85-1B59-D647-318D94A6F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4AF703-736B-87DB-E057-075B2B338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7BF8-1B1D-4093-93E8-C2B580D6BAFE}" type="datetimeFigureOut">
              <a:rPr lang="en-PK" smtClean="0"/>
              <a:t>29/04/2024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7E1B1D-5CBB-CF6C-3F3E-8EF4F5C3E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94B4F1-9969-7D20-B2B5-D0ED51025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6D42-5EA5-48E4-A2AB-59854B7AA66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85115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BCD0CF-A094-87DB-CA96-8981DA135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7BF8-1B1D-4093-93E8-C2B580D6BAFE}" type="datetimeFigureOut">
              <a:rPr lang="en-PK" smtClean="0"/>
              <a:t>29/04/2024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F0417B-C057-2485-24D4-F9D56E41F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F08617-83F5-0B36-D997-3598F573B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6D42-5EA5-48E4-A2AB-59854B7AA66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05081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6E724-6B9F-376B-331F-21D6F1F9A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92587-6D45-7E1B-C691-E086DE79D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B237AF-1CF2-FF04-A112-8AFCDAD44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13EDC-F592-F5F5-D00B-8AAE050A6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7BF8-1B1D-4093-93E8-C2B580D6BAFE}" type="datetimeFigureOut">
              <a:rPr lang="en-PK" smtClean="0"/>
              <a:t>29/04/2024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44BB0-2AF6-5B09-FA21-6AFF96CF1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CF1070-C105-2655-B28F-0C6572B33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6D42-5EA5-48E4-A2AB-59854B7AA66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45526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5A96-3C72-B435-60E9-B96875DF8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A3833D-1621-35EB-DEC0-8EB682609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CD63AA-3519-3576-7663-8AE30A425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07938B-CF86-8243-5F1E-B862D9612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7BF8-1B1D-4093-93E8-C2B580D6BAFE}" type="datetimeFigureOut">
              <a:rPr lang="en-PK" smtClean="0"/>
              <a:t>29/04/2024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5DAB7A-1EAD-C257-B473-F5CCFD58B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5245B-EA69-415E-56E7-34BEEA196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6D42-5EA5-48E4-A2AB-59854B7AA66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62577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E4D9B1-A4B8-0222-0605-D462D51F8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4BEC7-DD5E-8A3C-D366-E7A7A695C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70047-3CCD-33D3-48E4-2EB7A3BEAF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F7BF8-1B1D-4093-93E8-C2B580D6BAFE}" type="datetimeFigureOut">
              <a:rPr lang="en-PK" smtClean="0"/>
              <a:t>29/04/2024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C24A6-A1FD-D56F-DEBC-ED9A5A5E2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5D317-20F0-87A5-D8A2-2C04729E03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E6D42-5EA5-48E4-A2AB-59854B7AA66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8854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6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CD667B-ECB6-1D9A-052C-C2D180594E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BB1BA2-301A-8DAF-EA2A-CBB1011AC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1785" y="239486"/>
            <a:ext cx="5388429" cy="1414008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Sport Basics</a:t>
            </a:r>
            <a:br>
              <a:rPr lang="en-US" sz="54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IPL players and teams performance Analysis</a:t>
            </a:r>
            <a:endParaRPr lang="en-PK" sz="2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2E9D49-0DFC-F8CD-2EF1-0D07D0F12F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056832"/>
            <a:ext cx="9144000" cy="3832339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</a:rPr>
              <a:t>Introduction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IPL teams and players performances analysis for special magazine addition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Top Batsmen and Top Bowlers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Team Wins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Predictions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Orange and Purple cap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Top 4 qualifier teams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Winner and runner-up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My Fantasy Team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600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CD667B-ECB6-1D9A-052C-C2D180594E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4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BB1BA2-301A-8DAF-EA2A-CBB1011AC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43300" y="169668"/>
            <a:ext cx="4903292" cy="64892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My Top 3 All-Rounder</a:t>
            </a:r>
            <a:endParaRPr lang="en-PK" sz="17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755D7C-7999-D04C-875F-8C4F5AE03224}"/>
              </a:ext>
            </a:extLst>
          </p:cNvPr>
          <p:cNvSpPr txBox="1">
            <a:spLocks/>
          </p:cNvSpPr>
          <p:nvPr/>
        </p:nvSpPr>
        <p:spPr>
          <a:xfrm>
            <a:off x="341310" y="2024436"/>
            <a:ext cx="3493271" cy="2310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bg1"/>
                </a:solidFill>
              </a:rPr>
              <a:t>Insights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Ravindra Jadeja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Andre Russell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Hardik Pandya</a:t>
            </a:r>
            <a:endParaRPr lang="en-US" sz="1800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5AF40C0-ED36-D326-896B-2072D028B5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337367"/>
              </p:ext>
            </p:extLst>
          </p:nvPr>
        </p:nvGraphicFramePr>
        <p:xfrm>
          <a:off x="5891163" y="1810302"/>
          <a:ext cx="3872272" cy="1659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068">
                  <a:extLst>
                    <a:ext uri="{9D8B030D-6E8A-4147-A177-3AD203B41FA5}">
                      <a16:colId xmlns:a16="http://schemas.microsoft.com/office/drawing/2014/main" val="2835239055"/>
                    </a:ext>
                  </a:extLst>
                </a:gridCol>
                <a:gridCol w="968068">
                  <a:extLst>
                    <a:ext uri="{9D8B030D-6E8A-4147-A177-3AD203B41FA5}">
                      <a16:colId xmlns:a16="http://schemas.microsoft.com/office/drawing/2014/main" val="3911131010"/>
                    </a:ext>
                  </a:extLst>
                </a:gridCol>
                <a:gridCol w="968068">
                  <a:extLst>
                    <a:ext uri="{9D8B030D-6E8A-4147-A177-3AD203B41FA5}">
                      <a16:colId xmlns:a16="http://schemas.microsoft.com/office/drawing/2014/main" val="2313825020"/>
                    </a:ext>
                  </a:extLst>
                </a:gridCol>
                <a:gridCol w="968068">
                  <a:extLst>
                    <a:ext uri="{9D8B030D-6E8A-4147-A177-3AD203B41FA5}">
                      <a16:colId xmlns:a16="http://schemas.microsoft.com/office/drawing/2014/main" val="3185429766"/>
                    </a:ext>
                  </a:extLst>
                </a:gridCol>
              </a:tblGrid>
              <a:tr h="41482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Batsman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Total Runs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Strike Rate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Boundary %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 anchorCtr="1"/>
                </a:tc>
                <a:extLst>
                  <a:ext uri="{0D108BD9-81ED-4DB2-BD59-A6C34878D82A}">
                    <a16:rowId xmlns:a16="http://schemas.microsoft.com/office/drawing/2014/main" val="3120465641"/>
                  </a:ext>
                </a:extLst>
              </a:tr>
              <a:tr h="4148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Ravindra Jadeja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533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137.7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52.9</a:t>
                      </a:r>
                    </a:p>
                  </a:txBody>
                  <a:tcPr marL="7620" marR="7620" marT="7620" marB="0" anchor="ctr" anchorCtr="1"/>
                </a:tc>
                <a:extLst>
                  <a:ext uri="{0D108BD9-81ED-4DB2-BD59-A6C34878D82A}">
                    <a16:rowId xmlns:a16="http://schemas.microsoft.com/office/drawing/2014/main" val="407948358"/>
                  </a:ext>
                </a:extLst>
              </a:tr>
              <a:tr h="4148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Andre Russell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745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159.2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75.7</a:t>
                      </a:r>
                    </a:p>
                  </a:txBody>
                  <a:tcPr marL="7620" marR="7620" marT="7620" marB="0" anchor="ctr" anchorCtr="1"/>
                </a:tc>
                <a:extLst>
                  <a:ext uri="{0D108BD9-81ED-4DB2-BD59-A6C34878D82A}">
                    <a16:rowId xmlns:a16="http://schemas.microsoft.com/office/drawing/2014/main" val="675334862"/>
                  </a:ext>
                </a:extLst>
              </a:tr>
              <a:tr h="4148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Hardik Pandya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960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53.8</a:t>
                      </a:r>
                    </a:p>
                  </a:txBody>
                  <a:tcPr marL="7620" marR="7620" marT="7620" marB="0" anchor="ctr" anchorCtr="1"/>
                </a:tc>
                <a:extLst>
                  <a:ext uri="{0D108BD9-81ED-4DB2-BD59-A6C34878D82A}">
                    <a16:rowId xmlns:a16="http://schemas.microsoft.com/office/drawing/2014/main" val="13590664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E8AAAE1-8C2E-9A80-6A5A-7188E823BB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223186"/>
              </p:ext>
            </p:extLst>
          </p:nvPr>
        </p:nvGraphicFramePr>
        <p:xfrm>
          <a:off x="5920659" y="4333477"/>
          <a:ext cx="3872272" cy="1659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068">
                  <a:extLst>
                    <a:ext uri="{9D8B030D-6E8A-4147-A177-3AD203B41FA5}">
                      <a16:colId xmlns:a16="http://schemas.microsoft.com/office/drawing/2014/main" val="2835239055"/>
                    </a:ext>
                  </a:extLst>
                </a:gridCol>
                <a:gridCol w="968068">
                  <a:extLst>
                    <a:ext uri="{9D8B030D-6E8A-4147-A177-3AD203B41FA5}">
                      <a16:colId xmlns:a16="http://schemas.microsoft.com/office/drawing/2014/main" val="3911131010"/>
                    </a:ext>
                  </a:extLst>
                </a:gridCol>
                <a:gridCol w="968068">
                  <a:extLst>
                    <a:ext uri="{9D8B030D-6E8A-4147-A177-3AD203B41FA5}">
                      <a16:colId xmlns:a16="http://schemas.microsoft.com/office/drawing/2014/main" val="2313825020"/>
                    </a:ext>
                  </a:extLst>
                </a:gridCol>
                <a:gridCol w="968068">
                  <a:extLst>
                    <a:ext uri="{9D8B030D-6E8A-4147-A177-3AD203B41FA5}">
                      <a16:colId xmlns:a16="http://schemas.microsoft.com/office/drawing/2014/main" val="3185429766"/>
                    </a:ext>
                  </a:extLst>
                </a:gridCol>
              </a:tblGrid>
              <a:tr h="41482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Bowlers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Wickets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Economy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Dot Balls %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 anchorCtr="1"/>
                </a:tc>
                <a:extLst>
                  <a:ext uri="{0D108BD9-81ED-4DB2-BD59-A6C34878D82A}">
                    <a16:rowId xmlns:a16="http://schemas.microsoft.com/office/drawing/2014/main" val="3120465641"/>
                  </a:ext>
                </a:extLst>
              </a:tr>
              <a:tr h="4148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Ravindra Jadeja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32.8</a:t>
                      </a:r>
                    </a:p>
                  </a:txBody>
                  <a:tcPr marL="7620" marR="7620" marT="7620" marB="0" anchor="ctr" anchorCtr="1"/>
                </a:tc>
                <a:extLst>
                  <a:ext uri="{0D108BD9-81ED-4DB2-BD59-A6C34878D82A}">
                    <a16:rowId xmlns:a16="http://schemas.microsoft.com/office/drawing/2014/main" val="407948358"/>
                  </a:ext>
                </a:extLst>
              </a:tr>
              <a:tr h="4148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Andre Russell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10.3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34.8</a:t>
                      </a:r>
                    </a:p>
                  </a:txBody>
                  <a:tcPr marL="7620" marR="7620" marT="7620" marB="0" anchor="ctr" anchorCtr="1"/>
                </a:tc>
                <a:extLst>
                  <a:ext uri="{0D108BD9-81ED-4DB2-BD59-A6C34878D82A}">
                    <a16:rowId xmlns:a16="http://schemas.microsoft.com/office/drawing/2014/main" val="675334862"/>
                  </a:ext>
                </a:extLst>
              </a:tr>
              <a:tr h="4148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Hardik Pandya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41.7</a:t>
                      </a:r>
                    </a:p>
                  </a:txBody>
                  <a:tcPr marL="7620" marR="7620" marT="7620" marB="0" anchor="ctr" anchorCtr="1"/>
                </a:tc>
                <a:extLst>
                  <a:ext uri="{0D108BD9-81ED-4DB2-BD59-A6C34878D82A}">
                    <a16:rowId xmlns:a16="http://schemas.microsoft.com/office/drawing/2014/main" val="13590664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58268D3-B8A9-3F19-329D-1E3FE8A4A0CA}"/>
              </a:ext>
            </a:extLst>
          </p:cNvPr>
          <p:cNvSpPr txBox="1"/>
          <p:nvPr/>
        </p:nvSpPr>
        <p:spPr>
          <a:xfrm>
            <a:off x="7341832" y="1380871"/>
            <a:ext cx="852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Batting</a:t>
            </a:r>
            <a:endParaRPr lang="en-PK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BD0339-538A-1AA0-3E78-C6E335EEC950}"/>
              </a:ext>
            </a:extLst>
          </p:cNvPr>
          <p:cNvSpPr txBox="1"/>
          <p:nvPr/>
        </p:nvSpPr>
        <p:spPr>
          <a:xfrm>
            <a:off x="7341832" y="3922669"/>
            <a:ext cx="932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Bowling</a:t>
            </a:r>
            <a:endParaRPr lang="en-P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100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7A5AB473-2C85-AB6D-EE3F-3DC06A64F60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20363490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7A5AB473-2C85-AB6D-EE3F-3DC06A64F60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8224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EAE87-E654-B7CA-2D9E-0A30FD8CD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8A664-9EA3-632C-D336-E428AFDFC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2E946B-588B-54B9-7960-F252ED6D2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9449B5-7E73-F1CE-4435-C892E7B1D761}"/>
              </a:ext>
            </a:extLst>
          </p:cNvPr>
          <p:cNvSpPr txBox="1"/>
          <p:nvPr/>
        </p:nvSpPr>
        <p:spPr>
          <a:xfrm>
            <a:off x="4920791" y="230188"/>
            <a:ext cx="182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Dataset</a:t>
            </a:r>
          </a:p>
          <a:p>
            <a:r>
              <a:rPr lang="en-US" sz="1600" dirty="0">
                <a:solidFill>
                  <a:schemeClr val="bg1"/>
                </a:solidFill>
              </a:rPr>
              <a:t>Used in this project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C0BA82-E81E-0A89-055A-F86942BDC51C}"/>
              </a:ext>
            </a:extLst>
          </p:cNvPr>
          <p:cNvSpPr txBox="1"/>
          <p:nvPr/>
        </p:nvSpPr>
        <p:spPr>
          <a:xfrm>
            <a:off x="329153" y="1414483"/>
            <a:ext cx="10515600" cy="5035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Match Summary Dataset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team1, team2, winner, margin, matchDate, and match_id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Players Dataset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name, team, battingStyle, bowlingStyle, and playingRole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Batting Summary Dataset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match_id, match, teamInnings, battingPos, batsmanName, out/not_out, runs, balls, 4s, 6s, and SR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Bowling Summary Dataset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match, bowlingTeam, bowlerName, overs, maiden, runs, wickets, economy, 0s, 4s, 6s, wides and noBalls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Match Winners and runner up (additional research)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Year, Winner, Won by, Runner Up and Venue</a:t>
            </a:r>
          </a:p>
          <a:p>
            <a:pPr>
              <a:lnSpc>
                <a:spcPct val="150000"/>
              </a:lnSpc>
            </a:pP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347318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CD667B-ECB6-1D9A-052C-C2D180594E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4" y="9427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BB1BA2-301A-8DAF-EA2A-CBB1011AC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7060" y="83959"/>
            <a:ext cx="4237880" cy="82171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Top Batsmen</a:t>
            </a:r>
            <a:br>
              <a:rPr lang="en-US" sz="54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Based on past 3 years</a:t>
            </a:r>
            <a:endParaRPr lang="en-PK" sz="2000" dirty="0">
              <a:solidFill>
                <a:schemeClr val="bg1"/>
              </a:solidFill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547C42E9-395C-2F6A-0214-E72437AD2E82}"/>
              </a:ext>
            </a:extLst>
          </p:cNvPr>
          <p:cNvSpPr txBox="1">
            <a:spLocks/>
          </p:cNvSpPr>
          <p:nvPr/>
        </p:nvSpPr>
        <p:spPr>
          <a:xfrm>
            <a:off x="244046" y="1201418"/>
            <a:ext cx="4083247" cy="30245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bg1"/>
                </a:solidFill>
              </a:rPr>
              <a:t>Insights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 Top 10 Batsmen by Runs Scored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Shubman</a:t>
            </a:r>
            <a:r>
              <a:rPr lang="en-US" dirty="0">
                <a:solidFill>
                  <a:schemeClr val="bg1"/>
                </a:solidFill>
              </a:rPr>
              <a:t> Gill leads with 1851 runs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 Top 10 Batsmen by Batting Average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K L Rahul tops with an average of 50.53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 Top 10 Batsmen by Strike Rate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Glenn Maxwell boasts a strike rate of 161.44</a:t>
            </a:r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F4BFCD69-7F04-37EE-40F4-E83E5DE069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8444554"/>
              </p:ext>
            </p:extLst>
          </p:nvPr>
        </p:nvGraphicFramePr>
        <p:xfrm>
          <a:off x="4776243" y="979805"/>
          <a:ext cx="3589476" cy="29523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FFD82F5-FDF5-CCD7-F78B-DE623B2070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0528382"/>
              </p:ext>
            </p:extLst>
          </p:nvPr>
        </p:nvGraphicFramePr>
        <p:xfrm>
          <a:off x="8035499" y="989637"/>
          <a:ext cx="3696665" cy="29523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11F5328-85A3-9C3C-D517-4F44C4E27F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6281948"/>
              </p:ext>
            </p:extLst>
          </p:nvPr>
        </p:nvGraphicFramePr>
        <p:xfrm>
          <a:off x="4880684" y="3850832"/>
          <a:ext cx="6668511" cy="30245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017439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CD667B-ECB6-1D9A-052C-C2D180594E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4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BB1BA2-301A-8DAF-EA2A-CBB1011AC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7060" y="83959"/>
            <a:ext cx="4237880" cy="82171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Top Bowlers</a:t>
            </a:r>
            <a:br>
              <a:rPr lang="en-US" sz="54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Based on past 3 years</a:t>
            </a:r>
            <a:endParaRPr lang="en-PK" sz="2000" dirty="0">
              <a:solidFill>
                <a:schemeClr val="bg1"/>
              </a:solidFill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547C42E9-395C-2F6A-0214-E72437AD2E82}"/>
              </a:ext>
            </a:extLst>
          </p:cNvPr>
          <p:cNvSpPr txBox="1">
            <a:spLocks/>
          </p:cNvSpPr>
          <p:nvPr/>
        </p:nvSpPr>
        <p:spPr>
          <a:xfrm>
            <a:off x="244046" y="1201418"/>
            <a:ext cx="4083247" cy="30245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bg1"/>
                </a:solidFill>
              </a:rPr>
              <a:t>Insights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 Top 10 Bowlers by Total Wickets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 Mohammed Shami leads with 67 wickets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Top 10 Bowlers by Bowling Average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 Andre Russell has the lowest average at 18.23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Top 10 Bowlers by Economy Rate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Axar</a:t>
            </a:r>
            <a:r>
              <a:rPr lang="en-US" dirty="0">
                <a:solidFill>
                  <a:schemeClr val="bg1"/>
                </a:solidFill>
              </a:rPr>
              <a:t> Patel has the best economy rate at 7.11</a:t>
            </a:r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F4BFCD69-7F04-37EE-40F4-E83E5DE069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9910127"/>
              </p:ext>
            </p:extLst>
          </p:nvPr>
        </p:nvGraphicFramePr>
        <p:xfrm>
          <a:off x="4776243" y="979805"/>
          <a:ext cx="3589476" cy="29523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FFD82F5-FDF5-CCD7-F78B-DE623B2070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2851776"/>
              </p:ext>
            </p:extLst>
          </p:nvPr>
        </p:nvGraphicFramePr>
        <p:xfrm>
          <a:off x="8035499" y="989637"/>
          <a:ext cx="3696665" cy="29523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11F5328-85A3-9C3C-D517-4F44C4E27F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0749154"/>
              </p:ext>
            </p:extLst>
          </p:nvPr>
        </p:nvGraphicFramePr>
        <p:xfrm>
          <a:off x="4880684" y="3850832"/>
          <a:ext cx="6668511" cy="30245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711623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CD667B-ECB6-1D9A-052C-C2D180594E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4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BB1BA2-301A-8DAF-EA2A-CBB1011AC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7060" y="83959"/>
            <a:ext cx="4237880" cy="82171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Top Teams</a:t>
            </a:r>
            <a:br>
              <a:rPr lang="en-US" sz="54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Based on past years performance</a:t>
            </a:r>
            <a:endParaRPr lang="en-PK" sz="2000" dirty="0">
              <a:solidFill>
                <a:schemeClr val="bg1"/>
              </a:solidFill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547C42E9-395C-2F6A-0214-E72437AD2E82}"/>
              </a:ext>
            </a:extLst>
          </p:cNvPr>
          <p:cNvSpPr txBox="1">
            <a:spLocks/>
          </p:cNvSpPr>
          <p:nvPr/>
        </p:nvSpPr>
        <p:spPr>
          <a:xfrm>
            <a:off x="244046" y="1201418"/>
            <a:ext cx="4083247" cy="42161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bg1"/>
                </a:solidFill>
              </a:rPr>
              <a:t>Insights</a:t>
            </a:r>
            <a:endParaRPr lang="en-US" dirty="0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 Highest winning percentage team (Past 2 years)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Gujrat Titans and Super Giants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 Top 4 Teams by Winning Percentage (Past 3 years)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 RCB and Super Kings lead with a 55.56% win rate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 Royals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 Capital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 Top 2 Teams with Most Wins Chasing Targets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 KKR and Capitals lead with 14 wins each</a:t>
            </a:r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F4BFCD69-7F04-37EE-40F4-E83E5DE069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2112374"/>
              </p:ext>
            </p:extLst>
          </p:nvPr>
        </p:nvGraphicFramePr>
        <p:xfrm>
          <a:off x="4894118" y="1882096"/>
          <a:ext cx="3589476" cy="39994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E79CB54-0E08-CD98-088A-4B055CE4AA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8623887"/>
              </p:ext>
            </p:extLst>
          </p:nvPr>
        </p:nvGraphicFramePr>
        <p:xfrm>
          <a:off x="8483594" y="2647121"/>
          <a:ext cx="3589476" cy="35626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578405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CD667B-ECB6-1D9A-052C-C2D180594E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4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BB1BA2-301A-8DAF-EA2A-CBB1011AC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0302" y="74489"/>
            <a:ext cx="4903292" cy="96809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Prediction</a:t>
            </a:r>
            <a:br>
              <a:rPr lang="en-US" sz="5400" dirty="0">
                <a:solidFill>
                  <a:schemeClr val="bg1"/>
                </a:solidFill>
              </a:rPr>
            </a:br>
            <a:r>
              <a:rPr lang="en-US" sz="1700" dirty="0">
                <a:solidFill>
                  <a:schemeClr val="bg1"/>
                </a:solidFill>
              </a:rPr>
              <a:t>Orange cap player based on past 3 years performance</a:t>
            </a:r>
            <a:endParaRPr lang="en-PK" sz="1700" dirty="0">
              <a:solidFill>
                <a:schemeClr val="bg1"/>
              </a:solidFill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547C42E9-395C-2F6A-0214-E72437AD2E82}"/>
              </a:ext>
            </a:extLst>
          </p:cNvPr>
          <p:cNvSpPr txBox="1">
            <a:spLocks/>
          </p:cNvSpPr>
          <p:nvPr/>
        </p:nvSpPr>
        <p:spPr>
          <a:xfrm>
            <a:off x="290880" y="1642304"/>
            <a:ext cx="4083247" cy="2507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bg1"/>
                </a:solidFill>
              </a:rPr>
              <a:t>Orange cap = Highest runs</a:t>
            </a:r>
          </a:p>
          <a:p>
            <a:pPr algn="l"/>
            <a:endParaRPr lang="en-US" sz="1800" dirty="0">
              <a:solidFill>
                <a:schemeClr val="bg1"/>
              </a:solidFill>
            </a:endParaRP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Insights</a:t>
            </a:r>
            <a:endParaRPr lang="en-US" dirty="0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 Orange Cap Prediction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 Faf du Plessis is predicted to win based on past trends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8F281E-988C-6614-0E93-728155858124}"/>
              </a:ext>
            </a:extLst>
          </p:cNvPr>
          <p:cNvSpPr txBox="1"/>
          <p:nvPr/>
        </p:nvSpPr>
        <p:spPr>
          <a:xfrm>
            <a:off x="6568093" y="1457638"/>
            <a:ext cx="3428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Orange Cap Attribute on each year</a:t>
            </a:r>
            <a:endParaRPr lang="en-PK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EC0D962-4D4C-4EC8-1D9C-1DCBCB2822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696450"/>
              </p:ext>
            </p:extLst>
          </p:nvPr>
        </p:nvGraphicFramePr>
        <p:xfrm>
          <a:off x="5444792" y="1938031"/>
          <a:ext cx="5675490" cy="2356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915">
                  <a:extLst>
                    <a:ext uri="{9D8B030D-6E8A-4147-A177-3AD203B41FA5}">
                      <a16:colId xmlns:a16="http://schemas.microsoft.com/office/drawing/2014/main" val="1646966515"/>
                    </a:ext>
                  </a:extLst>
                </a:gridCol>
                <a:gridCol w="945915">
                  <a:extLst>
                    <a:ext uri="{9D8B030D-6E8A-4147-A177-3AD203B41FA5}">
                      <a16:colId xmlns:a16="http://schemas.microsoft.com/office/drawing/2014/main" val="4256871909"/>
                    </a:ext>
                  </a:extLst>
                </a:gridCol>
                <a:gridCol w="945915">
                  <a:extLst>
                    <a:ext uri="{9D8B030D-6E8A-4147-A177-3AD203B41FA5}">
                      <a16:colId xmlns:a16="http://schemas.microsoft.com/office/drawing/2014/main" val="2802297289"/>
                    </a:ext>
                  </a:extLst>
                </a:gridCol>
                <a:gridCol w="945915">
                  <a:extLst>
                    <a:ext uri="{9D8B030D-6E8A-4147-A177-3AD203B41FA5}">
                      <a16:colId xmlns:a16="http://schemas.microsoft.com/office/drawing/2014/main" val="960591213"/>
                    </a:ext>
                  </a:extLst>
                </a:gridCol>
                <a:gridCol w="945915">
                  <a:extLst>
                    <a:ext uri="{9D8B030D-6E8A-4147-A177-3AD203B41FA5}">
                      <a16:colId xmlns:a16="http://schemas.microsoft.com/office/drawing/2014/main" val="3406912299"/>
                    </a:ext>
                  </a:extLst>
                </a:gridCol>
                <a:gridCol w="945915">
                  <a:extLst>
                    <a:ext uri="{9D8B030D-6E8A-4147-A177-3AD203B41FA5}">
                      <a16:colId xmlns:a16="http://schemas.microsoft.com/office/drawing/2014/main" val="2231813799"/>
                    </a:ext>
                  </a:extLst>
                </a:gridCol>
              </a:tblGrid>
              <a:tr h="5890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Year</a:t>
                      </a:r>
                      <a:endParaRPr lang="en-US" sz="1800" b="0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Orange Cap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Runs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Batting position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Avg batting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Boundary runs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 anchorCtr="1"/>
                </a:tc>
                <a:extLst>
                  <a:ext uri="{0D108BD9-81ED-4DB2-BD59-A6C34878D82A}">
                    <a16:rowId xmlns:a16="http://schemas.microsoft.com/office/drawing/2014/main" val="3305467953"/>
                  </a:ext>
                </a:extLst>
              </a:tr>
              <a:tr h="589076">
                <a:tc>
                  <a:txBody>
                    <a:bodyPr/>
                    <a:lstStyle/>
                    <a:p>
                      <a:pPr algn="ctr" fontAlgn="b"/>
                      <a:r>
                        <a:rPr lang="en-P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Raturaj Gaikwad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Highest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or 2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 4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Highest</a:t>
                      </a:r>
                    </a:p>
                  </a:txBody>
                  <a:tcPr marL="7620" marR="7620" marT="7620" marB="0" anchor="ctr" anchorCtr="1"/>
                </a:tc>
                <a:extLst>
                  <a:ext uri="{0D108BD9-81ED-4DB2-BD59-A6C34878D82A}">
                    <a16:rowId xmlns:a16="http://schemas.microsoft.com/office/drawing/2014/main" val="81247967"/>
                  </a:ext>
                </a:extLst>
              </a:tr>
              <a:tr h="589076">
                <a:tc>
                  <a:txBody>
                    <a:bodyPr/>
                    <a:lstStyle/>
                    <a:p>
                      <a:pPr algn="ctr" fontAlgn="b"/>
                      <a:r>
                        <a:rPr lang="en-P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2022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Jos Buttler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Highest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or 2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 2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Highest</a:t>
                      </a:r>
                    </a:p>
                  </a:txBody>
                  <a:tcPr marL="7620" marR="7620" marT="7620" marB="0" anchor="ctr" anchorCtr="1"/>
                </a:tc>
                <a:extLst>
                  <a:ext uri="{0D108BD9-81ED-4DB2-BD59-A6C34878D82A}">
                    <a16:rowId xmlns:a16="http://schemas.microsoft.com/office/drawing/2014/main" val="902446296"/>
                  </a:ext>
                </a:extLst>
              </a:tr>
              <a:tr h="589076">
                <a:tc>
                  <a:txBody>
                    <a:bodyPr/>
                    <a:lstStyle/>
                    <a:p>
                      <a:pPr algn="ctr" fontAlgn="b"/>
                      <a:r>
                        <a:rPr lang="en-P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Shubman Gill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Highest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or 2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 1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Highest</a:t>
                      </a:r>
                    </a:p>
                  </a:txBody>
                  <a:tcPr marL="7620" marR="7620" marT="7620" marB="0" anchor="ctr" anchorCtr="1"/>
                </a:tc>
                <a:extLst>
                  <a:ext uri="{0D108BD9-81ED-4DB2-BD59-A6C34878D82A}">
                    <a16:rowId xmlns:a16="http://schemas.microsoft.com/office/drawing/2014/main" val="277602108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8C86E1F-69E0-E18B-FE9E-C3D838676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244454"/>
              </p:ext>
            </p:extLst>
          </p:nvPr>
        </p:nvGraphicFramePr>
        <p:xfrm>
          <a:off x="6031948" y="5215793"/>
          <a:ext cx="4940850" cy="1016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8170">
                  <a:extLst>
                    <a:ext uri="{9D8B030D-6E8A-4147-A177-3AD203B41FA5}">
                      <a16:colId xmlns:a16="http://schemas.microsoft.com/office/drawing/2014/main" val="4256871909"/>
                    </a:ext>
                  </a:extLst>
                </a:gridCol>
                <a:gridCol w="988170">
                  <a:extLst>
                    <a:ext uri="{9D8B030D-6E8A-4147-A177-3AD203B41FA5}">
                      <a16:colId xmlns:a16="http://schemas.microsoft.com/office/drawing/2014/main" val="2802297289"/>
                    </a:ext>
                  </a:extLst>
                </a:gridCol>
                <a:gridCol w="988170">
                  <a:extLst>
                    <a:ext uri="{9D8B030D-6E8A-4147-A177-3AD203B41FA5}">
                      <a16:colId xmlns:a16="http://schemas.microsoft.com/office/drawing/2014/main" val="960591213"/>
                    </a:ext>
                  </a:extLst>
                </a:gridCol>
                <a:gridCol w="988170">
                  <a:extLst>
                    <a:ext uri="{9D8B030D-6E8A-4147-A177-3AD203B41FA5}">
                      <a16:colId xmlns:a16="http://schemas.microsoft.com/office/drawing/2014/main" val="3406912299"/>
                    </a:ext>
                  </a:extLst>
                </a:gridCol>
                <a:gridCol w="988170">
                  <a:extLst>
                    <a:ext uri="{9D8B030D-6E8A-4147-A177-3AD203B41FA5}">
                      <a16:colId xmlns:a16="http://schemas.microsoft.com/office/drawing/2014/main" val="2231813799"/>
                    </a:ext>
                  </a:extLst>
                </a:gridCol>
              </a:tblGrid>
              <a:tr h="5082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Runs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Batting position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Avg batting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Boundary runs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 anchorCtr="1"/>
                </a:tc>
                <a:extLst>
                  <a:ext uri="{0D108BD9-81ED-4DB2-BD59-A6C34878D82A}">
                    <a16:rowId xmlns:a16="http://schemas.microsoft.com/office/drawing/2014/main" val="3305467953"/>
                  </a:ext>
                </a:extLst>
              </a:tr>
              <a:tr h="5082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Faf du Plessis 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en-US" sz="12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Highest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or 2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 2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Highest</a:t>
                      </a:r>
                    </a:p>
                  </a:txBody>
                  <a:tcPr marL="7620" marR="7620" marT="7620" marB="0" anchor="ctr" anchorCtr="1"/>
                </a:tc>
                <a:extLst>
                  <a:ext uri="{0D108BD9-81ED-4DB2-BD59-A6C34878D82A}">
                    <a16:rowId xmlns:a16="http://schemas.microsoft.com/office/drawing/2014/main" val="8124796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075D2E7-3B12-63FF-90AF-ECC640B80379}"/>
              </a:ext>
            </a:extLst>
          </p:cNvPr>
          <p:cNvSpPr txBox="1"/>
          <p:nvPr/>
        </p:nvSpPr>
        <p:spPr>
          <a:xfrm>
            <a:off x="7587803" y="4774728"/>
            <a:ext cx="1791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Past 3 Years Stats</a:t>
            </a:r>
            <a:endParaRPr lang="en-P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935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CD667B-ECB6-1D9A-052C-C2D180594E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4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BB1BA2-301A-8DAF-EA2A-CBB1011AC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0302" y="74489"/>
            <a:ext cx="4903292" cy="968093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Prediction</a:t>
            </a:r>
            <a:br>
              <a:rPr lang="en-US" sz="5400">
                <a:solidFill>
                  <a:schemeClr val="bg1"/>
                </a:solidFill>
              </a:rPr>
            </a:br>
            <a:r>
              <a:rPr lang="en-US" sz="1700">
                <a:solidFill>
                  <a:schemeClr val="bg1"/>
                </a:solidFill>
              </a:rPr>
              <a:t>Purple cap player based on past 3 years performance</a:t>
            </a:r>
            <a:endParaRPr lang="en-PK" sz="17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8F281E-988C-6614-0E93-728155858124}"/>
              </a:ext>
            </a:extLst>
          </p:cNvPr>
          <p:cNvSpPr txBox="1"/>
          <p:nvPr/>
        </p:nvSpPr>
        <p:spPr>
          <a:xfrm>
            <a:off x="5738956" y="1637194"/>
            <a:ext cx="204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Top 5 Wickets taken</a:t>
            </a:r>
            <a:endParaRPr lang="en-PK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755D7C-7999-D04C-875F-8C4F5AE03224}"/>
              </a:ext>
            </a:extLst>
          </p:cNvPr>
          <p:cNvSpPr txBox="1">
            <a:spLocks/>
          </p:cNvSpPr>
          <p:nvPr/>
        </p:nvSpPr>
        <p:spPr>
          <a:xfrm>
            <a:off x="341310" y="1809508"/>
            <a:ext cx="4083247" cy="2507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bg1"/>
                </a:solidFill>
              </a:rPr>
              <a:t>Purple cap = Highest wickets</a:t>
            </a:r>
          </a:p>
          <a:p>
            <a:pPr algn="l"/>
            <a:endParaRPr lang="en-US" sz="1800" dirty="0">
              <a:solidFill>
                <a:schemeClr val="bg1"/>
              </a:solidFill>
            </a:endParaRP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Insights</a:t>
            </a:r>
            <a:endParaRPr lang="en-US" dirty="0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 Purple Cap Prediction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 Harshal Patel is predicted to win with the lowest average balls per wicket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BA89CE8-4496-158C-8D06-51675EDA21C1}"/>
              </a:ext>
            </a:extLst>
          </p:cNvPr>
          <p:cNvGraphicFramePr>
            <a:graphicFrameLocks noGrp="1"/>
          </p:cNvGraphicFramePr>
          <p:nvPr/>
        </p:nvGraphicFramePr>
        <p:xfrm>
          <a:off x="5296310" y="2163714"/>
          <a:ext cx="2933290" cy="2153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6645">
                  <a:extLst>
                    <a:ext uri="{9D8B030D-6E8A-4147-A177-3AD203B41FA5}">
                      <a16:colId xmlns:a16="http://schemas.microsoft.com/office/drawing/2014/main" val="362032844"/>
                    </a:ext>
                  </a:extLst>
                </a:gridCol>
                <a:gridCol w="1466645">
                  <a:extLst>
                    <a:ext uri="{9D8B030D-6E8A-4147-A177-3AD203B41FA5}">
                      <a16:colId xmlns:a16="http://schemas.microsoft.com/office/drawing/2014/main" val="1138634074"/>
                    </a:ext>
                  </a:extLst>
                </a:gridCol>
              </a:tblGrid>
              <a:tr h="35887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Bowler Name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Wickets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 anchorCtr="1"/>
                </a:tc>
                <a:extLst>
                  <a:ext uri="{0D108BD9-81ED-4DB2-BD59-A6C34878D82A}">
                    <a16:rowId xmlns:a16="http://schemas.microsoft.com/office/drawing/2014/main" val="1351480486"/>
                  </a:ext>
                </a:extLst>
              </a:tr>
              <a:tr h="3588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Mohammed Shami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7620" marR="7620" marT="7620" marB="0" anchor="ctr" anchorCtr="1"/>
                </a:tc>
                <a:extLst>
                  <a:ext uri="{0D108BD9-81ED-4DB2-BD59-A6C34878D82A}">
                    <a16:rowId xmlns:a16="http://schemas.microsoft.com/office/drawing/2014/main" val="3039437051"/>
                  </a:ext>
                </a:extLst>
              </a:tr>
              <a:tr h="3588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Yuzvendra Chahal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620" marR="7620" marT="7620" marB="0" anchor="ctr" anchorCtr="1"/>
                </a:tc>
                <a:extLst>
                  <a:ext uri="{0D108BD9-81ED-4DB2-BD59-A6C34878D82A}">
                    <a16:rowId xmlns:a16="http://schemas.microsoft.com/office/drawing/2014/main" val="1986546802"/>
                  </a:ext>
                </a:extLst>
              </a:tr>
              <a:tr h="3588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Harshal Patel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620" marR="7620" marT="7620" marB="0" anchor="ctr" anchorCtr="1"/>
                </a:tc>
                <a:extLst>
                  <a:ext uri="{0D108BD9-81ED-4DB2-BD59-A6C34878D82A}">
                    <a16:rowId xmlns:a16="http://schemas.microsoft.com/office/drawing/2014/main" val="2339910561"/>
                  </a:ext>
                </a:extLst>
              </a:tr>
              <a:tr h="3588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Rashid Khan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ctr" anchorCtr="1"/>
                </a:tc>
                <a:extLst>
                  <a:ext uri="{0D108BD9-81ED-4DB2-BD59-A6C34878D82A}">
                    <a16:rowId xmlns:a16="http://schemas.microsoft.com/office/drawing/2014/main" val="1338995572"/>
                  </a:ext>
                </a:extLst>
              </a:tr>
              <a:tr h="3588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Avesh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Khan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 anchorCtr="1"/>
                </a:tc>
                <a:extLst>
                  <a:ext uri="{0D108BD9-81ED-4DB2-BD59-A6C34878D82A}">
                    <a16:rowId xmlns:a16="http://schemas.microsoft.com/office/drawing/2014/main" val="373952356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797D500-CE96-35BA-E30C-05D54E57014E}"/>
              </a:ext>
            </a:extLst>
          </p:cNvPr>
          <p:cNvGraphicFramePr>
            <a:graphicFrameLocks noGrp="1"/>
          </p:cNvGraphicFramePr>
          <p:nvPr/>
        </p:nvGraphicFramePr>
        <p:xfrm>
          <a:off x="8605975" y="2163714"/>
          <a:ext cx="2966593" cy="2153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759">
                  <a:extLst>
                    <a:ext uri="{9D8B030D-6E8A-4147-A177-3AD203B41FA5}">
                      <a16:colId xmlns:a16="http://schemas.microsoft.com/office/drawing/2014/main" val="362032844"/>
                    </a:ext>
                  </a:extLst>
                </a:gridCol>
                <a:gridCol w="1533834">
                  <a:extLst>
                    <a:ext uri="{9D8B030D-6E8A-4147-A177-3AD203B41FA5}">
                      <a16:colId xmlns:a16="http://schemas.microsoft.com/office/drawing/2014/main" val="1138634074"/>
                    </a:ext>
                  </a:extLst>
                </a:gridCol>
              </a:tblGrid>
              <a:tr h="35887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Bowler Name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Bowling Strike Rate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 anchorCtr="1"/>
                </a:tc>
                <a:extLst>
                  <a:ext uri="{0D108BD9-81ED-4DB2-BD59-A6C34878D82A}">
                    <a16:rowId xmlns:a16="http://schemas.microsoft.com/office/drawing/2014/main" val="1351480486"/>
                  </a:ext>
                </a:extLst>
              </a:tr>
              <a:tr h="3588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Harshal Patel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K" sz="1200" dirty="0"/>
                        <a:t>14</a:t>
                      </a:r>
                      <a:endParaRPr lang="en-PK" sz="11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FF"/>
                        </a:highlight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39437051"/>
                  </a:ext>
                </a:extLst>
              </a:tr>
              <a:tr h="3588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Yuzvendra Chahal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K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PK" sz="11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FF"/>
                        </a:highlight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86546802"/>
                  </a:ext>
                </a:extLst>
              </a:tr>
              <a:tr h="3588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Mohammed Shami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K" sz="1200" dirty="0"/>
                        <a:t>16</a:t>
                      </a:r>
                      <a:endParaRPr lang="en-PK" sz="11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FF"/>
                        </a:highlight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39910561"/>
                  </a:ext>
                </a:extLst>
              </a:tr>
              <a:tr h="3588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Avesh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Khan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K" sz="120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PK" sz="11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FF"/>
                        </a:highlight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38995572"/>
                  </a:ext>
                </a:extLst>
              </a:tr>
              <a:tr h="3588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Rashid Khan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K" sz="120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PK" sz="11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FF"/>
                        </a:highlight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3952356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C005239-6BA7-BC15-697D-374F17BB514D}"/>
              </a:ext>
            </a:extLst>
          </p:cNvPr>
          <p:cNvSpPr txBox="1"/>
          <p:nvPr/>
        </p:nvSpPr>
        <p:spPr>
          <a:xfrm>
            <a:off x="8815428" y="1637194"/>
            <a:ext cx="2547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Top 5 Bowling Strike Rate</a:t>
            </a:r>
            <a:endParaRPr lang="en-PK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52C5A7-A63C-E3C6-7B86-2424B5C2938F}"/>
              </a:ext>
            </a:extLst>
          </p:cNvPr>
          <p:cNvSpPr txBox="1"/>
          <p:nvPr/>
        </p:nvSpPr>
        <p:spPr>
          <a:xfrm>
            <a:off x="8502448" y="4474170"/>
            <a:ext cx="3252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Bowling Strike = Average balls per wickets</a:t>
            </a:r>
            <a:endParaRPr lang="en-PK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890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CD667B-ECB6-1D9A-052C-C2D180594E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4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BB1BA2-301A-8DAF-EA2A-CBB1011AC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0302" y="-33663"/>
            <a:ext cx="4903292" cy="96809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Prediction</a:t>
            </a:r>
            <a:br>
              <a:rPr lang="en-US" sz="5400" dirty="0">
                <a:solidFill>
                  <a:schemeClr val="bg1"/>
                </a:solidFill>
              </a:rPr>
            </a:br>
            <a:r>
              <a:rPr lang="en-US" sz="1700" dirty="0">
                <a:solidFill>
                  <a:schemeClr val="bg1"/>
                </a:solidFill>
              </a:rPr>
              <a:t>Top 4 Qualifying Teams, Winner and Runner-Up</a:t>
            </a:r>
            <a:endParaRPr lang="en-PK" sz="17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755D7C-7999-D04C-875F-8C4F5AE03224}"/>
              </a:ext>
            </a:extLst>
          </p:cNvPr>
          <p:cNvSpPr txBox="1">
            <a:spLocks/>
          </p:cNvSpPr>
          <p:nvPr/>
        </p:nvSpPr>
        <p:spPr>
          <a:xfrm>
            <a:off x="264927" y="1332025"/>
            <a:ext cx="4456832" cy="35644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Insights</a:t>
            </a:r>
            <a:endParaRPr lang="en-US" sz="2000" dirty="0">
              <a:solidFill>
                <a:schemeClr val="bg1"/>
              </a:solidFill>
            </a:endParaRPr>
          </a:p>
          <a:p>
            <a:pPr algn="l">
              <a:lnSpc>
                <a:spcPct val="110000"/>
              </a:lnSpc>
            </a:pPr>
            <a:r>
              <a:rPr lang="en-US" sz="1900" dirty="0">
                <a:solidFill>
                  <a:schemeClr val="bg1"/>
                </a:solidFill>
              </a:rPr>
              <a:t>Top 4 qualifiers Team based on Past performance and Wins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 Chennai Super Kings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 Gujrat Titans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 Mumbai Indians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 Rajasthan Royals</a:t>
            </a:r>
          </a:p>
          <a:p>
            <a:pPr lvl="1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algn="l"/>
            <a:r>
              <a:rPr lang="en-US" sz="1900" dirty="0">
                <a:solidFill>
                  <a:schemeClr val="bg1"/>
                </a:solidFill>
              </a:rPr>
              <a:t>Winner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</a:p>
          <a:p>
            <a:pPr lvl="1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 Chennai Super Kings</a:t>
            </a:r>
          </a:p>
          <a:p>
            <a:pPr algn="l">
              <a:lnSpc>
                <a:spcPct val="110000"/>
              </a:lnSpc>
            </a:pPr>
            <a:r>
              <a:rPr lang="en-US" sz="1900" dirty="0">
                <a:solidFill>
                  <a:schemeClr val="bg1"/>
                </a:solidFill>
              </a:rPr>
              <a:t>Runner-Up</a:t>
            </a:r>
          </a:p>
          <a:p>
            <a:pPr lvl="1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 Gujrat Titans</a:t>
            </a:r>
          </a:p>
          <a:p>
            <a:pPr lvl="1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EFFC88FB-DE46-EB07-EF81-263BF5F423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695421"/>
              </p:ext>
            </p:extLst>
          </p:nvPr>
        </p:nvGraphicFramePr>
        <p:xfrm>
          <a:off x="5702710" y="1597533"/>
          <a:ext cx="4729316" cy="2140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7654">
                  <a:extLst>
                    <a:ext uri="{9D8B030D-6E8A-4147-A177-3AD203B41FA5}">
                      <a16:colId xmlns:a16="http://schemas.microsoft.com/office/drawing/2014/main" val="759333575"/>
                    </a:ext>
                  </a:extLst>
                </a:gridCol>
                <a:gridCol w="980554">
                  <a:extLst>
                    <a:ext uri="{9D8B030D-6E8A-4147-A177-3AD203B41FA5}">
                      <a16:colId xmlns:a16="http://schemas.microsoft.com/office/drawing/2014/main" val="3095867743"/>
                    </a:ext>
                  </a:extLst>
                </a:gridCol>
                <a:gridCol w="980554">
                  <a:extLst>
                    <a:ext uri="{9D8B030D-6E8A-4147-A177-3AD203B41FA5}">
                      <a16:colId xmlns:a16="http://schemas.microsoft.com/office/drawing/2014/main" val="1624903733"/>
                    </a:ext>
                  </a:extLst>
                </a:gridCol>
                <a:gridCol w="980554">
                  <a:extLst>
                    <a:ext uri="{9D8B030D-6E8A-4147-A177-3AD203B41FA5}">
                      <a16:colId xmlns:a16="http://schemas.microsoft.com/office/drawing/2014/main" val="3070629073"/>
                    </a:ext>
                  </a:extLst>
                </a:gridCol>
              </a:tblGrid>
              <a:tr h="35671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Teams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match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Total wins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Wining %</a:t>
                      </a:r>
                    </a:p>
                  </a:txBody>
                  <a:tcPr marL="7620" marR="7620" marT="7620" marB="0" anchor="ctr" anchorCtr="1"/>
                </a:tc>
                <a:extLst>
                  <a:ext uri="{0D108BD9-81ED-4DB2-BD59-A6C34878D82A}">
                    <a16:rowId xmlns:a16="http://schemas.microsoft.com/office/drawing/2014/main" val="2116301486"/>
                  </a:ext>
                </a:extLst>
              </a:tr>
              <a:tr h="35671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Gujrat Titans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P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 anchorCtr="1"/>
                </a:tc>
                <a:extLst>
                  <a:ext uri="{0D108BD9-81ED-4DB2-BD59-A6C34878D82A}">
                    <a16:rowId xmlns:a16="http://schemas.microsoft.com/office/drawing/2014/main" val="227324968"/>
                  </a:ext>
                </a:extLst>
              </a:tr>
              <a:tr h="35671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/>
                        <a:t>Rising Pune Supergiants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58.6</a:t>
                      </a:r>
                    </a:p>
                  </a:txBody>
                  <a:tcPr marL="7620" marR="7620" marT="7620" marB="0" anchor="ctr" anchorCtr="1"/>
                </a:tc>
                <a:extLst>
                  <a:ext uri="{0D108BD9-81ED-4DB2-BD59-A6C34878D82A}">
                    <a16:rowId xmlns:a16="http://schemas.microsoft.com/office/drawing/2014/main" val="4117379424"/>
                  </a:ext>
                </a:extLst>
              </a:tr>
              <a:tr h="35671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Royal Challenger Bangalore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55.5</a:t>
                      </a:r>
                    </a:p>
                  </a:txBody>
                  <a:tcPr marL="7620" marR="7620" marT="7620" marB="0" anchor="ctr" anchorCtr="1"/>
                </a:tc>
                <a:extLst>
                  <a:ext uri="{0D108BD9-81ED-4DB2-BD59-A6C34878D82A}">
                    <a16:rowId xmlns:a16="http://schemas.microsoft.com/office/drawing/2014/main" val="3035493832"/>
                  </a:ext>
                </a:extLst>
              </a:tr>
              <a:tr h="35671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Chennai Super Kings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55.5</a:t>
                      </a:r>
                    </a:p>
                  </a:txBody>
                  <a:tcPr marL="7620" marR="7620" marT="7620" marB="0" anchor="ctr" anchorCtr="1"/>
                </a:tc>
                <a:extLst>
                  <a:ext uri="{0D108BD9-81ED-4DB2-BD59-A6C34878D82A}">
                    <a16:rowId xmlns:a16="http://schemas.microsoft.com/office/drawing/2014/main" val="3649015830"/>
                  </a:ext>
                </a:extLst>
              </a:tr>
              <a:tr h="35671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Rajasthan Royals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48.8</a:t>
                      </a:r>
                    </a:p>
                  </a:txBody>
                  <a:tcPr marL="7620" marR="7620" marT="7620" marB="0" anchor="ctr" anchorCtr="1"/>
                </a:tc>
                <a:extLst>
                  <a:ext uri="{0D108BD9-81ED-4DB2-BD59-A6C34878D82A}">
                    <a16:rowId xmlns:a16="http://schemas.microsoft.com/office/drawing/2014/main" val="2838947988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510C0C3E-E179-FADE-46A7-2D0DA70B08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399170"/>
              </p:ext>
            </p:extLst>
          </p:nvPr>
        </p:nvGraphicFramePr>
        <p:xfrm>
          <a:off x="5736050" y="4316982"/>
          <a:ext cx="4729315" cy="2317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1237">
                  <a:extLst>
                    <a:ext uri="{9D8B030D-6E8A-4147-A177-3AD203B41FA5}">
                      <a16:colId xmlns:a16="http://schemas.microsoft.com/office/drawing/2014/main" val="1369523944"/>
                    </a:ext>
                  </a:extLst>
                </a:gridCol>
                <a:gridCol w="1269039">
                  <a:extLst>
                    <a:ext uri="{9D8B030D-6E8A-4147-A177-3AD203B41FA5}">
                      <a16:colId xmlns:a16="http://schemas.microsoft.com/office/drawing/2014/main" val="2587680803"/>
                    </a:ext>
                  </a:extLst>
                </a:gridCol>
                <a:gridCol w="1269039">
                  <a:extLst>
                    <a:ext uri="{9D8B030D-6E8A-4147-A177-3AD203B41FA5}">
                      <a16:colId xmlns:a16="http://schemas.microsoft.com/office/drawing/2014/main" val="140489181"/>
                    </a:ext>
                  </a:extLst>
                </a:gridCol>
              </a:tblGrid>
              <a:tr h="28969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Teams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IPL Winner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Runner-UP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 anchorCtr="1"/>
                </a:tc>
                <a:extLst>
                  <a:ext uri="{0D108BD9-81ED-4DB2-BD59-A6C34878D82A}">
                    <a16:rowId xmlns:a16="http://schemas.microsoft.com/office/drawing/2014/main" val="2982487413"/>
                  </a:ext>
                </a:extLst>
              </a:tr>
              <a:tr h="2896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Chennai Super Kings 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 anchorCtr="1"/>
                </a:tc>
                <a:extLst>
                  <a:ext uri="{0D108BD9-81ED-4DB2-BD59-A6C34878D82A}">
                    <a16:rowId xmlns:a16="http://schemas.microsoft.com/office/drawing/2014/main" val="4123320252"/>
                  </a:ext>
                </a:extLst>
              </a:tr>
              <a:tr h="2896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Mumbai Indians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 anchorCtr="1"/>
                </a:tc>
                <a:extLst>
                  <a:ext uri="{0D108BD9-81ED-4DB2-BD59-A6C34878D82A}">
                    <a16:rowId xmlns:a16="http://schemas.microsoft.com/office/drawing/2014/main" val="1999042395"/>
                  </a:ext>
                </a:extLst>
              </a:tr>
              <a:tr h="2896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Kolkata Knight Riders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 anchorCtr="1"/>
                </a:tc>
                <a:extLst>
                  <a:ext uri="{0D108BD9-81ED-4DB2-BD59-A6C34878D82A}">
                    <a16:rowId xmlns:a16="http://schemas.microsoft.com/office/drawing/2014/main" val="79299916"/>
                  </a:ext>
                </a:extLst>
              </a:tr>
              <a:tr h="2896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Gujrat Titans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 anchorCtr="1"/>
                </a:tc>
                <a:extLst>
                  <a:ext uri="{0D108BD9-81ED-4DB2-BD59-A6C34878D82A}">
                    <a16:rowId xmlns:a16="http://schemas.microsoft.com/office/drawing/2014/main" val="3350145675"/>
                  </a:ext>
                </a:extLst>
              </a:tr>
              <a:tr h="2896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Rajasthan Royals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 anchorCtr="1"/>
                </a:tc>
                <a:extLst>
                  <a:ext uri="{0D108BD9-81ED-4DB2-BD59-A6C34878D82A}">
                    <a16:rowId xmlns:a16="http://schemas.microsoft.com/office/drawing/2014/main" val="4104202009"/>
                  </a:ext>
                </a:extLst>
              </a:tr>
              <a:tr h="2896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Rising Pune Supergiants 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 anchorCtr="1"/>
                </a:tc>
                <a:extLst>
                  <a:ext uri="{0D108BD9-81ED-4DB2-BD59-A6C34878D82A}">
                    <a16:rowId xmlns:a16="http://schemas.microsoft.com/office/drawing/2014/main" val="3275740612"/>
                  </a:ext>
                </a:extLst>
              </a:tr>
              <a:tr h="2896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Royal Challengers Bangalore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 anchorCtr="1"/>
                </a:tc>
                <a:extLst>
                  <a:ext uri="{0D108BD9-81ED-4DB2-BD59-A6C34878D82A}">
                    <a16:rowId xmlns:a16="http://schemas.microsoft.com/office/drawing/2014/main" val="415391876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3DB3BBE6-0DDE-F56C-E909-08E49D34C433}"/>
              </a:ext>
            </a:extLst>
          </p:cNvPr>
          <p:cNvSpPr txBox="1"/>
          <p:nvPr/>
        </p:nvSpPr>
        <p:spPr>
          <a:xfrm>
            <a:off x="6364946" y="1240125"/>
            <a:ext cx="34048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Top 5 Team Performance (past 3 years)</a:t>
            </a:r>
            <a:endParaRPr lang="en-PK" sz="16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9DEA44-E0FB-C8B1-00CD-3BFC9FCC614B}"/>
              </a:ext>
            </a:extLst>
          </p:cNvPr>
          <p:cNvSpPr txBox="1"/>
          <p:nvPr/>
        </p:nvSpPr>
        <p:spPr>
          <a:xfrm>
            <a:off x="6918268" y="3943117"/>
            <a:ext cx="236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Total Wins and Runner-Up</a:t>
            </a:r>
            <a:endParaRPr lang="en-PK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741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CD667B-ECB6-1D9A-052C-C2D180594E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4" y="-405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BB1BA2-301A-8DAF-EA2A-CBB1011AC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0302" y="9973"/>
            <a:ext cx="4903292" cy="806468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My Top 11 Pick</a:t>
            </a:r>
            <a:br>
              <a:rPr lang="en-US" sz="5400" dirty="0">
                <a:solidFill>
                  <a:schemeClr val="bg1"/>
                </a:solidFill>
              </a:rPr>
            </a:br>
            <a:r>
              <a:rPr lang="en-US" sz="1700" dirty="0">
                <a:solidFill>
                  <a:schemeClr val="bg1"/>
                </a:solidFill>
              </a:rPr>
              <a:t>Based on their past 3 years performance</a:t>
            </a:r>
            <a:endParaRPr lang="en-PK" sz="17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755D7C-7999-D04C-875F-8C4F5AE03224}"/>
              </a:ext>
            </a:extLst>
          </p:cNvPr>
          <p:cNvSpPr txBox="1">
            <a:spLocks/>
          </p:cNvSpPr>
          <p:nvPr/>
        </p:nvSpPr>
        <p:spPr>
          <a:xfrm>
            <a:off x="255500" y="1042582"/>
            <a:ext cx="1158522" cy="4091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Insights</a:t>
            </a:r>
          </a:p>
          <a:p>
            <a:pPr algn="l"/>
            <a:endParaRPr lang="en-US" sz="2000" dirty="0">
              <a:solidFill>
                <a:schemeClr val="bg1"/>
              </a:solidFill>
            </a:endParaRPr>
          </a:p>
          <a:p>
            <a:pPr algn="l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23CF7E-5C21-4A65-7A88-53D52FD8126F}"/>
              </a:ext>
            </a:extLst>
          </p:cNvPr>
          <p:cNvSpPr txBox="1"/>
          <p:nvPr/>
        </p:nvSpPr>
        <p:spPr>
          <a:xfrm>
            <a:off x="406328" y="1451728"/>
            <a:ext cx="3173974" cy="5606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</a:rPr>
              <a:t>Openers</a:t>
            </a:r>
            <a:endParaRPr lang="en-US" sz="1400" b="1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1400" b="1" dirty="0">
                <a:solidFill>
                  <a:schemeClr val="bg1"/>
                </a:solidFill>
              </a:rPr>
              <a:t>1.   KL Rahul (wicket-keeper)</a:t>
            </a:r>
            <a:endParaRPr lang="en-US" sz="1100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1400" b="1" dirty="0">
                <a:solidFill>
                  <a:schemeClr val="bg1"/>
                </a:solidFill>
              </a:rPr>
              <a:t>2.   Faf du Plessis</a:t>
            </a:r>
            <a:endParaRPr lang="en-US" sz="11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</a:rPr>
              <a:t>Middle Order</a:t>
            </a:r>
          </a:p>
          <a:p>
            <a:pPr lvl="1">
              <a:lnSpc>
                <a:spcPct val="150000"/>
              </a:lnSpc>
            </a:pPr>
            <a:r>
              <a:rPr lang="en-US" sz="1400" b="1" dirty="0">
                <a:solidFill>
                  <a:schemeClr val="bg1"/>
                </a:solidFill>
              </a:rPr>
              <a:t>3.   Virat Kohli (captain)</a:t>
            </a:r>
            <a:endParaRPr lang="en-US" sz="1100" dirty="0">
              <a:solidFill>
                <a:schemeClr val="bg1"/>
              </a:solidFill>
            </a:endParaRPr>
          </a:p>
          <a:p>
            <a:pPr marL="800100" lvl="1" indent="-342900">
              <a:lnSpc>
                <a:spcPct val="150000"/>
              </a:lnSpc>
              <a:buAutoNum type="arabicPeriod" startAt="4"/>
            </a:pPr>
            <a:r>
              <a:rPr lang="en-US" sz="1400" b="1" dirty="0">
                <a:solidFill>
                  <a:schemeClr val="bg1"/>
                </a:solidFill>
              </a:rPr>
              <a:t>Glenn Maxwell</a:t>
            </a:r>
          </a:p>
          <a:p>
            <a:pPr marL="800100" lvl="1" indent="-342900">
              <a:lnSpc>
                <a:spcPct val="150000"/>
              </a:lnSpc>
              <a:buAutoNum type="arabicPeriod" startAt="4"/>
            </a:pPr>
            <a:r>
              <a:rPr lang="en-US" sz="1400" b="1" dirty="0">
                <a:solidFill>
                  <a:schemeClr val="bg1"/>
                </a:solidFill>
              </a:rPr>
              <a:t>Suryakumar Yadav</a:t>
            </a:r>
            <a:endParaRPr lang="en-US" sz="11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</a:rPr>
              <a:t>All Rounder</a:t>
            </a:r>
          </a:p>
          <a:p>
            <a:pPr marL="800100" lvl="1" indent="-342900">
              <a:lnSpc>
                <a:spcPct val="150000"/>
              </a:lnSpc>
              <a:buAutoNum type="arabicPeriod" startAt="6"/>
            </a:pPr>
            <a:r>
              <a:rPr lang="en-US" sz="1400" b="1" dirty="0">
                <a:solidFill>
                  <a:schemeClr val="bg1"/>
                </a:solidFill>
              </a:rPr>
              <a:t>Ravindra Jadeja</a:t>
            </a:r>
          </a:p>
          <a:p>
            <a:pPr marL="800100" lvl="1" indent="-342900">
              <a:lnSpc>
                <a:spcPct val="150000"/>
              </a:lnSpc>
              <a:buAutoNum type="arabicPeriod" startAt="6"/>
            </a:pPr>
            <a:r>
              <a:rPr lang="en-US" sz="1400" b="1" dirty="0">
                <a:solidFill>
                  <a:schemeClr val="bg1"/>
                </a:solidFill>
              </a:rPr>
              <a:t>Andre Russell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</a:rPr>
              <a:t>Bowlers</a:t>
            </a:r>
          </a:p>
          <a:p>
            <a:pPr marL="800100" lvl="1" indent="-342900">
              <a:lnSpc>
                <a:spcPct val="150000"/>
              </a:lnSpc>
              <a:buAutoNum type="arabicPeriod" startAt="8"/>
            </a:pPr>
            <a:r>
              <a:rPr lang="en-US" sz="1400" b="1" dirty="0">
                <a:solidFill>
                  <a:schemeClr val="bg1"/>
                </a:solidFill>
              </a:rPr>
              <a:t>Rashid Khan</a:t>
            </a:r>
          </a:p>
          <a:p>
            <a:pPr marL="800100" lvl="1" indent="-342900">
              <a:lnSpc>
                <a:spcPct val="150000"/>
              </a:lnSpc>
              <a:buAutoNum type="arabicPeriod" startAt="8"/>
            </a:pPr>
            <a:r>
              <a:rPr lang="en-US" sz="1400" b="1" dirty="0">
                <a:solidFill>
                  <a:schemeClr val="bg1"/>
                </a:solidFill>
              </a:rPr>
              <a:t>Harshal Patel</a:t>
            </a:r>
          </a:p>
          <a:p>
            <a:pPr marL="800100" lvl="1" indent="-342900">
              <a:lnSpc>
                <a:spcPct val="150000"/>
              </a:lnSpc>
              <a:buAutoNum type="arabicPeriod" startAt="8"/>
            </a:pPr>
            <a:r>
              <a:rPr lang="en-US" sz="1400" b="1" dirty="0">
                <a:solidFill>
                  <a:schemeClr val="bg1"/>
                </a:solidFill>
              </a:rPr>
              <a:t>Mohammed Shami</a:t>
            </a:r>
          </a:p>
          <a:p>
            <a:pPr marL="800100" lvl="1" indent="-342900">
              <a:lnSpc>
                <a:spcPct val="150000"/>
              </a:lnSpc>
              <a:buAutoNum type="arabicPeriod" startAt="8"/>
            </a:pPr>
            <a:r>
              <a:rPr lang="en-US" sz="1400" b="1" dirty="0">
                <a:solidFill>
                  <a:schemeClr val="bg1"/>
                </a:solidFill>
              </a:rPr>
              <a:t>Yuzvendra Chahal</a:t>
            </a:r>
          </a:p>
          <a:p>
            <a:pPr lvl="1">
              <a:lnSpc>
                <a:spcPct val="150000"/>
              </a:lnSpc>
            </a:pPr>
            <a:endParaRPr lang="en-US" sz="1100" b="1" dirty="0">
              <a:solidFill>
                <a:schemeClr val="bg1"/>
              </a:solidFill>
            </a:endParaRPr>
          </a:p>
          <a:p>
            <a:pPr marL="800100" lvl="1" indent="-342900">
              <a:lnSpc>
                <a:spcPct val="150000"/>
              </a:lnSpc>
              <a:buAutoNum type="arabicPeriod" startAt="6"/>
            </a:pPr>
            <a:endParaRPr lang="en-US" sz="1100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9F64C6A-5711-CFD2-28AE-31D80772A8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53506"/>
              </p:ext>
            </p:extLst>
          </p:nvPr>
        </p:nvGraphicFramePr>
        <p:xfrm>
          <a:off x="5287789" y="1361633"/>
          <a:ext cx="6391610" cy="2492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322">
                  <a:extLst>
                    <a:ext uri="{9D8B030D-6E8A-4147-A177-3AD203B41FA5}">
                      <a16:colId xmlns:a16="http://schemas.microsoft.com/office/drawing/2014/main" val="3065876290"/>
                    </a:ext>
                  </a:extLst>
                </a:gridCol>
                <a:gridCol w="1278322">
                  <a:extLst>
                    <a:ext uri="{9D8B030D-6E8A-4147-A177-3AD203B41FA5}">
                      <a16:colId xmlns:a16="http://schemas.microsoft.com/office/drawing/2014/main" val="4163594746"/>
                    </a:ext>
                  </a:extLst>
                </a:gridCol>
                <a:gridCol w="1278322">
                  <a:extLst>
                    <a:ext uri="{9D8B030D-6E8A-4147-A177-3AD203B41FA5}">
                      <a16:colId xmlns:a16="http://schemas.microsoft.com/office/drawing/2014/main" val="3123009807"/>
                    </a:ext>
                  </a:extLst>
                </a:gridCol>
                <a:gridCol w="1278322">
                  <a:extLst>
                    <a:ext uri="{9D8B030D-6E8A-4147-A177-3AD203B41FA5}">
                      <a16:colId xmlns:a16="http://schemas.microsoft.com/office/drawing/2014/main" val="3131376163"/>
                    </a:ext>
                  </a:extLst>
                </a:gridCol>
                <a:gridCol w="1278322">
                  <a:extLst>
                    <a:ext uri="{9D8B030D-6E8A-4147-A177-3AD203B41FA5}">
                      <a16:colId xmlns:a16="http://schemas.microsoft.com/office/drawing/2014/main" val="4147581914"/>
                    </a:ext>
                  </a:extLst>
                </a:gridCol>
              </a:tblGrid>
              <a:tr h="32426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Batsman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Total Runs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Batting Average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Strike Rate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Boundary %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 anchorCtr="1"/>
                </a:tc>
                <a:extLst>
                  <a:ext uri="{0D108BD9-81ED-4DB2-BD59-A6C34878D82A}">
                    <a16:rowId xmlns:a16="http://schemas.microsoft.com/office/drawing/2014/main" val="1997111914"/>
                  </a:ext>
                </a:extLst>
              </a:tr>
              <a:tr h="3097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Fafdu Plessis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1831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45.6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140.8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60.5</a:t>
                      </a:r>
                    </a:p>
                  </a:txBody>
                  <a:tcPr marL="7620" marR="7620" marT="7620" marB="0" anchor="ctr" anchorCtr="1"/>
                </a:tc>
                <a:extLst>
                  <a:ext uri="{0D108BD9-81ED-4DB2-BD59-A6C34878D82A}">
                    <a16:rowId xmlns:a16="http://schemas.microsoft.com/office/drawing/2014/main" val="4290847598"/>
                  </a:ext>
                </a:extLst>
              </a:tr>
              <a:tr h="3097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 L Rahul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1516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50.5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132.1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57.3</a:t>
                      </a:r>
                    </a:p>
                  </a:txBody>
                  <a:tcPr marL="7620" marR="7620" marT="7620" marB="0" anchor="ctr" anchorCtr="1"/>
                </a:tc>
                <a:extLst>
                  <a:ext uri="{0D108BD9-81ED-4DB2-BD59-A6C34878D82A}">
                    <a16:rowId xmlns:a16="http://schemas.microsoft.com/office/drawing/2014/main" val="3132353802"/>
                  </a:ext>
                </a:extLst>
              </a:tr>
              <a:tr h="3097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Virat Kohli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1385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33.8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127.1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54.7</a:t>
                      </a:r>
                    </a:p>
                  </a:txBody>
                  <a:tcPr marL="7620" marR="7620" marT="7620" marB="0" anchor="ctr" anchorCtr="1"/>
                </a:tc>
                <a:extLst>
                  <a:ext uri="{0D108BD9-81ED-4DB2-BD59-A6C34878D82A}">
                    <a16:rowId xmlns:a16="http://schemas.microsoft.com/office/drawing/2014/main" val="215260737"/>
                  </a:ext>
                </a:extLst>
              </a:tr>
              <a:tr h="3097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Suryakumar Yadav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1225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160.5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68.2</a:t>
                      </a:r>
                    </a:p>
                  </a:txBody>
                  <a:tcPr marL="7620" marR="7620" marT="7620" marB="0" anchor="ctr" anchorCtr="1"/>
                </a:tc>
                <a:extLst>
                  <a:ext uri="{0D108BD9-81ED-4DB2-BD59-A6C34878D82A}">
                    <a16:rowId xmlns:a16="http://schemas.microsoft.com/office/drawing/2014/main" val="1203767713"/>
                  </a:ext>
                </a:extLst>
              </a:tr>
              <a:tr h="3097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Glenn Maxwell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1214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34.7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161.4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68.7</a:t>
                      </a:r>
                    </a:p>
                  </a:txBody>
                  <a:tcPr marL="7620" marR="7620" marT="7620" marB="0" anchor="ctr" anchorCtr="1"/>
                </a:tc>
                <a:extLst>
                  <a:ext uri="{0D108BD9-81ED-4DB2-BD59-A6C34878D82A}">
                    <a16:rowId xmlns:a16="http://schemas.microsoft.com/office/drawing/2014/main" val="2159296415"/>
                  </a:ext>
                </a:extLst>
              </a:tr>
              <a:tr h="3097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Andre Russell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745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27.6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159.2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75.7</a:t>
                      </a:r>
                    </a:p>
                  </a:txBody>
                  <a:tcPr marL="7620" marR="7620" marT="7620" marB="0" anchor="ctr" anchorCtr="1"/>
                </a:tc>
                <a:extLst>
                  <a:ext uri="{0D108BD9-81ED-4DB2-BD59-A6C34878D82A}">
                    <a16:rowId xmlns:a16="http://schemas.microsoft.com/office/drawing/2014/main" val="1026905423"/>
                  </a:ext>
                </a:extLst>
              </a:tr>
              <a:tr h="3097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Ravindra Jadeja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533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31.4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137.7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52.9</a:t>
                      </a:r>
                    </a:p>
                  </a:txBody>
                  <a:tcPr marL="7620" marR="7620" marT="7620" marB="0" anchor="ctr" anchorCtr="1"/>
                </a:tc>
                <a:extLst>
                  <a:ext uri="{0D108BD9-81ED-4DB2-BD59-A6C34878D82A}">
                    <a16:rowId xmlns:a16="http://schemas.microsoft.com/office/drawing/2014/main" val="10146327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BA9D07D-3A69-9D69-A57D-E6D92435C4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75206"/>
              </p:ext>
            </p:extLst>
          </p:nvPr>
        </p:nvGraphicFramePr>
        <p:xfrm>
          <a:off x="5287789" y="4370847"/>
          <a:ext cx="6391610" cy="2251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322">
                  <a:extLst>
                    <a:ext uri="{9D8B030D-6E8A-4147-A177-3AD203B41FA5}">
                      <a16:colId xmlns:a16="http://schemas.microsoft.com/office/drawing/2014/main" val="531761869"/>
                    </a:ext>
                  </a:extLst>
                </a:gridCol>
                <a:gridCol w="1278322">
                  <a:extLst>
                    <a:ext uri="{9D8B030D-6E8A-4147-A177-3AD203B41FA5}">
                      <a16:colId xmlns:a16="http://schemas.microsoft.com/office/drawing/2014/main" val="1933053872"/>
                    </a:ext>
                  </a:extLst>
                </a:gridCol>
                <a:gridCol w="1278322">
                  <a:extLst>
                    <a:ext uri="{9D8B030D-6E8A-4147-A177-3AD203B41FA5}">
                      <a16:colId xmlns:a16="http://schemas.microsoft.com/office/drawing/2014/main" val="3686328970"/>
                    </a:ext>
                  </a:extLst>
                </a:gridCol>
                <a:gridCol w="1278322">
                  <a:extLst>
                    <a:ext uri="{9D8B030D-6E8A-4147-A177-3AD203B41FA5}">
                      <a16:colId xmlns:a16="http://schemas.microsoft.com/office/drawing/2014/main" val="2939026806"/>
                    </a:ext>
                  </a:extLst>
                </a:gridCol>
                <a:gridCol w="1278322">
                  <a:extLst>
                    <a:ext uri="{9D8B030D-6E8A-4147-A177-3AD203B41FA5}">
                      <a16:colId xmlns:a16="http://schemas.microsoft.com/office/drawing/2014/main" val="3519107810"/>
                    </a:ext>
                  </a:extLst>
                </a:gridCol>
              </a:tblGrid>
              <a:tr h="32157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Bowlers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Wickets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Bowling Average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Economy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Dot Balls %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 anchorCtr="1"/>
                </a:tc>
                <a:extLst>
                  <a:ext uri="{0D108BD9-81ED-4DB2-BD59-A6C34878D82A}">
                    <a16:rowId xmlns:a16="http://schemas.microsoft.com/office/drawing/2014/main" val="3387863957"/>
                  </a:ext>
                </a:extLst>
              </a:tr>
              <a:tr h="32157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Mohammed Shami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20.9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47.6</a:t>
                      </a:r>
                    </a:p>
                  </a:txBody>
                  <a:tcPr marL="7620" marR="7620" marT="7620" marB="0" anchor="ctr" anchorCtr="1"/>
                </a:tc>
                <a:extLst>
                  <a:ext uri="{0D108BD9-81ED-4DB2-BD59-A6C34878D82A}">
                    <a16:rowId xmlns:a16="http://schemas.microsoft.com/office/drawing/2014/main" val="3724163250"/>
                  </a:ext>
                </a:extLst>
              </a:tr>
              <a:tr h="32157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Yuzvendra Chahal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20.2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34.6</a:t>
                      </a:r>
                    </a:p>
                  </a:txBody>
                  <a:tcPr marL="7620" marR="7620" marT="7620" marB="0" anchor="ctr" anchorCtr="1"/>
                </a:tc>
                <a:extLst>
                  <a:ext uri="{0D108BD9-81ED-4DB2-BD59-A6C34878D82A}">
                    <a16:rowId xmlns:a16="http://schemas.microsoft.com/office/drawing/2014/main" val="666263585"/>
                  </a:ext>
                </a:extLst>
              </a:tr>
              <a:tr h="32157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Harshal Patel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20.4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36.3</a:t>
                      </a:r>
                    </a:p>
                  </a:txBody>
                  <a:tcPr marL="7620" marR="7620" marT="7620" marB="0" anchor="ctr" anchorCtr="1"/>
                </a:tc>
                <a:extLst>
                  <a:ext uri="{0D108BD9-81ED-4DB2-BD59-A6C34878D82A}">
                    <a16:rowId xmlns:a16="http://schemas.microsoft.com/office/drawing/2014/main" val="1215426540"/>
                  </a:ext>
                </a:extLst>
              </a:tr>
              <a:tr h="32157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Rashid Khan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20.9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35.1</a:t>
                      </a:r>
                    </a:p>
                  </a:txBody>
                  <a:tcPr marL="7620" marR="7620" marT="7620" marB="0" anchor="ctr" anchorCtr="1"/>
                </a:tc>
                <a:extLst>
                  <a:ext uri="{0D108BD9-81ED-4DB2-BD59-A6C34878D82A}">
                    <a16:rowId xmlns:a16="http://schemas.microsoft.com/office/drawing/2014/main" val="3540550003"/>
                  </a:ext>
                </a:extLst>
              </a:tr>
              <a:tr h="32157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Ravindra Jadeja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27.4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32.8</a:t>
                      </a:r>
                    </a:p>
                  </a:txBody>
                  <a:tcPr marL="7620" marR="7620" marT="7620" marB="0" anchor="ctr" anchorCtr="1"/>
                </a:tc>
                <a:extLst>
                  <a:ext uri="{0D108BD9-81ED-4DB2-BD59-A6C34878D82A}">
                    <a16:rowId xmlns:a16="http://schemas.microsoft.com/office/drawing/2014/main" val="3221222955"/>
                  </a:ext>
                </a:extLst>
              </a:tr>
              <a:tr h="32157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Andre Russell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18.2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10.3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34.8</a:t>
                      </a:r>
                    </a:p>
                  </a:txBody>
                  <a:tcPr marL="7620" marR="7620" marT="7620" marB="0" anchor="ctr" anchorCtr="1"/>
                </a:tc>
                <a:extLst>
                  <a:ext uri="{0D108BD9-81ED-4DB2-BD59-A6C34878D82A}">
                    <a16:rowId xmlns:a16="http://schemas.microsoft.com/office/drawing/2014/main" val="179302010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7AD9D15-7AF0-F896-45F2-5798AC506852}"/>
              </a:ext>
            </a:extLst>
          </p:cNvPr>
          <p:cNvSpPr txBox="1"/>
          <p:nvPr/>
        </p:nvSpPr>
        <p:spPr>
          <a:xfrm>
            <a:off x="7984287" y="975771"/>
            <a:ext cx="998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Batsmen</a:t>
            </a:r>
            <a:endParaRPr lang="en-PK" sz="20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969E6C-ED0C-23F8-D52F-B477FDA53BBB}"/>
              </a:ext>
            </a:extLst>
          </p:cNvPr>
          <p:cNvSpPr txBox="1"/>
          <p:nvPr/>
        </p:nvSpPr>
        <p:spPr>
          <a:xfrm>
            <a:off x="8014277" y="4001515"/>
            <a:ext cx="938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Bowlers</a:t>
            </a:r>
            <a:endParaRPr lang="en-P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220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86BA41A0-13C8-446F-B5D6-E11FC6BB69AC}">
  <we:reference id="wa200003233" version="2.0.0.3" store="en-US" storeType="OMEX"/>
  <we:alternateReferences>
    <we:reference id="WA200003233" version="2.0.0.3" store="" storeType="OMEX"/>
  </we:alternateReferences>
  <we:properties>
    <we:property name="artifactViewState" value="&quot;live&quot;"/>
    <we:property name="backgroundColor" value="&quot;#0D0D0D&quot;"/>
    <we:property name="bookmark" value="&quot;H4sIAAAAAAAAA+1dbY8jN3L+K4sBDkiARVB8Kb7429nJJQEOF5/tXAIEB6OKVdzVeXa00Whsb4z972Frds+ekUbqWWmk1ixtwB6pW2w2WXyeemPxlwuZXb+9pHd/ojd68cXFl/P5D29o8cMLAxcvL67ufsmYEkaEzDZJTKBBbbtr/nY5m19dX3zxy8WSFq90+ZfZ9Q1dDi22L//nry8v6PLya3o1fKp0ea0vL97q4np+RZez/9Pbm9ul5eJG37+80J/fXs4XNDT57ZKWOjT7Y7u9fW5dMf/k2hOpLGc/6rdalrfffqNv54vlx88vL65v/1p16e61obHVA7+aXy1pdtUaHr7jbCVhCClxtMrJZ0PD99ezq1eXH7r462+/e/d2GBZaNfnlzXK5euic/9YeMjT3/n17D8eSNBGBVwoSITtKezT58uNEDb95M5fh7tczEb26WD3O22pM9si2PavmGpJxT/g4JsMeJZesADb7wLrvgIHB5HItIQSnVAmclid8AzDi1bLVojF6cQYh7vkGVHNbHAoshZmUvMJTTnlmtbmEKEIZSlB0yvvOgYtUistBjKqiLdpWeGuizi6XH5fKu3/5+e2iretfPsLDH1YXqWCqRoVKpNqa8QaGpbq8fex387d/ap9u2xma+cvHJW1fXvxhMX+zavADCF3f8P/e6OJd+8HwLL2+/rB0v/14of39549/bGuJhyaulrPlu+EDLZdtaNpXt2MB7xs0fauXbQBWv/lqfnnzZvWce0+d3yyKfqP11w+rpocB+3oxb1j2sfnrN3S1enK78qEHdaaXcjE86T8Woosv360e9c+zxUdAsvdf8vevXi30FX2Eq7sX9+zj4qaB4vDdH26uPjwf2sS33rUJuvjCwEoKbofHvn/5iHH8r9e60A/DeCWzj73/93t9vT74SK86T3ypDzfwd3l6P/zz11uSeeygrr3+1k69vHg9/+mrhTYCk2GEXt5bLRiKJMnWGUnZlsQu4K+r5ffyI12V9ssn6envf3z1/YdLL/7hzezqRYAX3Cj6+h/XOm7WOm5S9QF9TZApoHoyMY3o+P5CveutNov2/XkYJn8rPjItvnpNi+V9KJ4fbfV+2osOy+BWLWq3/u03+s9X7dVfzRfvxi+8x0n6X2+Jg7PPSFUgakEtmT2NJI6cXNNaKBlKSuihNKWiE0cnjk4cm4iDIeTQNH2Utl6cSgAfz4I4EEJTsn1htIjFGOvJToI4drzVfnRSVj2cOKM8ZgROzDMYNReGCtlAyqWZPcmP5JlmUWbHBj2qdRKssUY7z3Se6TyziWe8NcmwswqEGbwo8Bi4Pj3PUDBBA0NhB5BM4ojTMFCul4vZD/r9onX88DxD7d6Js8xj3v/ELEM+V3C2uBQ8iPpSzBY3WGeQM2IQ7ATyZARyeozl+c2V0OLd19p+c7WkV3oAbL0u7WG62S20EaT++2nRSVMko5ISsiMCMO0/HZ2eBTp1/fZp4MlMA542zL7/FKcCLWS6et5DIj58FdWEBCpaMLgSFAC6YtWhq0PX5KFrtI/QfF6A5jGXyuBiwJhBY7KxA1oHtA5oUwe00e6ozwvQuDbFzBdrEkkBiR6i6YDWAa0D2tQBbafv6/MyNdFkCDFWJhbrtYYh3+BBIOsZSecGdo9NWugQ+IQQ2POUJmSB9zyl00eQXUkaMwVNNloNKNVvidH0jRSdfTr79O0VfXvF6UlmktsrgnKKWHONJTRiAcGII+mkp712Oul0sh+d9JzSiYL1GeWUmtK0ekRwuWqBmHy8rQfQHevPFJ57pmnPND3zTFOCKJFN8EiuhGaUFOzBwOeMWV2lfNYhws8+/7QGqNYZACZWcpCAawe0Dmgd0M4T0HpW6kaYk8zRFevEFa8+Zu9N3yHUYa7D3JnCXM9V3Qhz1mi2aCL4ZqemFEMJHeY6zHWYO1OY6xmsd+CNvZBLii6RLYJFlcbWOuoZrGcAgY8NXnUIfEII7BmsE7LW12InEyGoJw23n0UK7hkF3GtwbeECoSXXuNA3Itzi6+0puJ0+O332FNyegnt6kplkCq7UGgzmGpPaSJBDyWMrnPcU3E4nnU56Cu40jZon3Vd4BjnEZ7SrkHzI0QlYcTI4BG2x/DAHdX45e37pOcRPRy+nR97PIodY2SbyOSZqsOUjoLd938NzxqyuEz/rIO1nn0PsDQnnEFMMDlFTkKQd0DqgdUA7T0DrOcQbYS4xKbChElyo1Vuy3G3NDnMd5s4U5noO8UaYy1acBw0ucqqCVKCbpx3mOsydK8z1HOK78FZFYkKmEtEmzzlrfhjeeg7xuUHgGBdyjyb01OGeOjx1Xnq2KcNjIeqUtblMMZRdDoogIaWI2zYS9lThzpKdJXuGcM8QnpzJc1IW0YDZmxy8sjhHKRXZUi2tZwh3Fuks0hODp2uy9MTgs0kMzuAlRqNcs7rqMqWwxc3XaaXTSqeVCSYEP+n+8qklBhcDWAOJeJHixBgDHbM6ZnXMOq+A62efD+yANJkYRHMkYcGcehW6jmMdx84Lx3oa8EZ0U0dGMQk7GyxoiLZqR7eObh3dzgrdevbv5hKbqWBywlkSE3gfDW45JL6jW0e3jm4TRLee9HsH1TIYJUMN20LMBAmKrDxr2wMyq1a+vFkuW1t3XntoMpK3mG01zhoVn0Oq+zT58kJm128vaQV6b+Yy3P16JqJXF7e+QYFMLJFqrWrVKIt/wsdB1No4ANVIyezVuWz2HbCswF5sMZDYJlVK+zYpFHJxjmzNAsF7bM94wkGx4Ap4tCYHJMtRoLidj1vqz0ue/7zeeUihirGRvcsSMaIPuOd4sKDRwgKU1DtkDJX3bDInK4bQRcw+SS4W6tiS2xFKVs8uWHSQsuFYfhOH/hAGnJXWpf1Qeqn05vo+GgxfjoiVR0sKmVmdb2YdN5QYlXF1QDTb2PvymoY5+364+P1Ps905TMemnc1jPl/S5aju7pFydeiY8jbpuQ3LMFkRiSVUb1wMXrhsCcvcTcXIKQUSK0Qem0ptAexpl8BvBeVwz/+uPerFn9vkzeq7F3QlL5oQXDVT4F6P/jh/NX/xn99cnjzaOLK/q9v+rub9Ks/uE+T57ezH+fJWex0j0d/Mf3qEAr3HRNzKeJPsFMWUYiybmHz2LDuZY/Zm0CvXKMOBTyqNIoOp2tYOI+xmoYdpElIMUFKQgSgjYay7FZ8HelYJ22okG5suBU0BybmET+9Z5BTVltCIMQBRIgiuU2Onxk29bh1tnf7ds+LFRoTqBvOH2TVeNIiCXf67/D+sGr6hZXl9gDWwZZfX8ZcBCHJ1VCW4mjElsLilXsIdERs2VyWvGQ1CdhmblhmfYhmcrx9r3P6NSXR1n+TgSbzAPrl2k3iBJ9lR+pDePjTVlEipQZKrTkoFX5OhT9cnq/NJCFtzSYGr5Hy75/JTNF3A6r2iTWKdB0SG/MltaWlmQaqg1cYk6mzUsAZwt9GDXz4Am8/okw0FvFNIAtGZlQlwB/023vQU6Df/6XKjtPx0qYsHwG8w+9fCXEcR7c2d/WlWftDl9KBwc29XUPibS9PvsZb51fzNuxdTB77NvZf58miY5wmxpmaLu1LJOKwUd8c9HsQ8UcwhNou8mRDoo1SFsTsEvUJo+hObzFaSTQUod+XpCTa/rof9VgyTIVIJRUv01gZUzmPVXkolBvGOsZmO2dZire8zd7SNZpvnU1ljo2L2oU0PVBKHYys+WKk2WI+BKZaYE5f0G2v+Q3LIsRl8EsA8mrY/cdJiItP0PCttNUENaqrbN6bqa9aodWWUltZqkbA7yLkjhggB2HjKJZKI8cXY0aLlLWkqLkainJRDpdBFaxfnHya5Y2gkCAap0YgXY5FciKbuKQ0gQWvA6DOHRtuxuJD2bFJiyGRqbqIlNvhsKu22dnb0stlfPlIKDovNolDdbtNue5OlxshlWFWSm0GVKWvZs8nKAMi12mIougCW917/ULHwUPrTNm42rppidkeCdmR+NDpJEKqWioQWvPH79rIygiZtgtRGMroUQbckYd+BFJekREkEaATQZ/JpvT7RcSFl3fmcKaqUbIzzTWxMo1V77LJjT81oxwpkjJmOW08usaOklqskLOglKo4VKnDNkIk2ZmGbHBNbYyYnVORibcZbNdUEbXhhc+FJCNUj/AVnwL4Tj2iMXw+maWuNoE3SxNCokEwaa5xjsGwtglWv2XFGLDS59ZCtLUGUjUgolT1nfoKilLtxdHttrYYnGmuNGooIKHgLR45DHtZnNpEV/Cgf5c71+2DxltOt3lh8UyECGA4klTQg767jfkqv+0ScqZ/sCt4pJMepNzFaQMQ3TEcMsYG7gYbVzo/Na8w522LjELcJxlqfEkk3yx/Wjw9okLeZSlSMFlKXPCrV9WDcA27XwQdjMJim1zqT0TCeWkedyKQ9zAWH2fy3coIFHVIOCSkIFQ+Saexp6d2/uh9WH24SBxoNuRlOmRteDoFwGH0E1CkiGd2XOiVfaoweJdnqrA0U0NVSRiJA91l1n9UDSlzjlGKqb3KVXSypOhq7P6v7rD4vn9XTGTaT9F4RKzQ4AqOuoa4kY9OWSgbde9W9V917NZ3VG5JXZiEfOSYFsui3xGK69+qpAhMT81k5ICoodfCBFGPA5TB2z1H3WZ3KZzXUDWClIdXTtxnIqNvqQXaf1WR8VrUGsZECk/gYfB0ya0ZOXPdZTcVnlawdErhINRZKwDbGsW5+0ZqKFANKDWddqAbLYSfxOfu17p6QBMFnsqYZJIGKa5/YH0tb3yZxu3pdsRRkJJON18L8W86cqJpzOOIqgrYgQdahMLuF0Nhr5NLpHrvusXtAhc1AphhFaxiirzbKWDdw99hNx2aepM8rMThIbGKTLFWbXaGxGYzd59V9Xs/Mg4TowBJj9IwJrfAW46V7kD4TD1JT4lCAtdZhm4OiMal7kKbuQcp+KGXpvXXkCVKlGHvW0zl4kLyzhgwU4moaBiszjA1Pdw/SVDxIxurgCBx8gU59Jdp6GHz3Dp2JGB3Hh5IC2GzboDcEGCqoBqSe9dR9KHvuTMrOcg5GNBjCVBq3dx9K96EcRLaYJUeHbDKws6XRnYxN1O4+lO5DeVY+FHAQgyCwqQzkbATaEgDpPpTPxIfiVWNCS215Op+h6da5+1Cm7kNhF2IFW5oNBIA15URjJ637UE7pQynUSDClaHlF2E1zzWMTmbsPZSo+FMzB1uCbOVuMH44qkrJl9XUfypmI0XF8KI4xJREv6BLVBuSMKzVsjwJKDc4jNw2bnYCk4FXgKc8TKy7Z6Fv3Q0EXgvo4olLyrjpiyQCHZFJw1hlv0e9bqKpZRjhUIVUTow1SUiz71hET4mJNYBNCqr545r2OiVtNnWqIGH3RbBkzG0d7V+hz1RW2mWJu/SNOMeieTXotsb1usUE5tZlC3RCyuVs1GmIGIXArZ1q1MZvbM+7u+m823TSN4qErzf5EZaOPWBH9OMbImOH/4AxsfFoM5ra6MKEjDm7dGXhX0kptxqwx2nTZHNr6IbgtXntH0jbeNIn65PcF7U63awmJU23KPpJvYIb+t8r6RLlyunI43iiuGtQ0w5glo2d0bkO9nbtiiGSGYyRVrKAFBzUnWRPDjTd1wOuHcDx+xRznDLpHQPcqtxqTz9lQ00Oh6Qy71oxC06NsqRLBQnSQjLNra2bjTZOE7tPD8md0WMNUFshoTomNv4sLIBnUJeSqGzYgPG8l+u5+lKbZpEavEgafc7PQfKYj6zZPetTC0SLt4yFafIqaAoVkmyZMktSvZ3DdU2s2hUHX1JqtsdIpQfR5RE9PD8vPOeEkNZAsImysxMF/JWaE+3ZaeHQ4dyRhcdE5AmuNTUkzbzjx8C4ktJXO7VcJiSOKaf+x65bOxpumwUqnPBFsT0vncDGMNi3eQs6YV/uCayxx7HbIHog6VdhXsVRnxNkEjbHAOrthG8y9xbop3LO2WKcYEzof2+qQ2dkNL731DKwuamgaythVmUsIvlJkg02zbjq1j/Wgc/jI85ePOGFbTikec6jytJIbdx9S7JqxlLJmoSQ++ByqG3ta23C0SqDqVUiRpTpnfBeSQx1lfbSkv90yUrgqMTjrGk9kjRzCluMeDq6VdTGYhhgYY6uplGJ24AIXQT1mzudZisFzpAwt5JWhWj8caw+58AZt/57v0ZtYsaRQkw6VsoUB1hTHjTedik+2eHpKWwRVfXQcFIgLYNLj+hr3FLhjGzgbu9s62iT+d2fkFNq9MkJIQyknNd7aTM2WjX7s7qMIJatnFyw6SNlwLIe1gx8Jn3c71yw6yNzMCO/IsFEKR95zsbH35TUNgvH9cPFQSDsdYcou1VhQgwVjFMBF2LLd6NRzsXk5H85bYaGRDZAPNVYpZjjAyI1cWg2noVYrjrIpCUGznsqYnTDyHjCjuZFjZUq+/VsyERgcu58ASrQ5FTJeXfbOiOhhN/ae2VTtQrjDrS8TCGPNWZMnUHZk3W4br6ehT8aJ/Eni4w4Hz9kjBhZjJPBQiAX955aPcPrIz2eR1DskhhVMZMBQ04gISNbZpSf1njzC8cyTejM2rCsUnbPg1AZvRHfy5Ynx6vnnsR6zbsR4yPLe2OoME6L3OWZxuGvHS09mPZvU0EnWKnGp0YLJ1jmTo8csSdbV+eetj/X80NOiXnSxBHaeTQEWbpZ8PMwxWycvI9LzPnveJ1dStNQwdth67UwxYdfeQvLUkKd69UPkqBjKbj37eeNN0wDY6aU6Pmkya0MexVTQFlX2OJwotYtCN5ZDWZvhKdZMmZq6dpQStEPlSICcIUmxQzFKyDsmeGO26v0JnmRK69Qm+NhlVlygIkbBYM3IpTh169G0Z53tekJn/enF7RjlWNpvbu/5at4eM7vSxb8u5jdvV7JVPNgmIQwxalYBqG7ltZxd/9ttMZQvKl1e68uL8np2KQtdvaEXg4BDSdPSoCSgl9tDO+79aPBGRWTvAFIFdkEZpN67c7m4GW6MIZCpZGN0AWoqqbW88UYWh2xFPGgc9luojbjhxhVRptqosUBVAq6GE0ba3E0aarUTDIXGiNvbGauw3ujdQSA0jYFjZc6VEwVH3mxuPeRYcjLeB3W1qeIUOGy+05gSxVNiJ06CakqxbhwFiZiCwRxKG442G16kbmpyGIYKQZyx3tswVKHPgX3Y9XI5G2gviG0ehE11OVm3ucvqPQ9F7ptV7wVVG8W4zV3WJmDU2vXJZRcl2Vuza/3GZlsRUaxa23AZcg3KHno3Q83mR062DZo2EXYQede7pcgeKnjDtulQib1P5QHppaw+N/sJE4TUNN5sH5g4Rd9WkTGacsKcU8gmPSBqWUJkdazUpN0HrPSAUMZGCOgLllItudoWBm8esCHXOdehr5JcpGBs2LSG37+/xYJfseHijS5erdbj/GZ5/ZaKfk1XusLmt7cQNdPVfQ0V6UpUPvy9GP7/x9mgM64Q6C90eTOAz+oxF6vHDMbI+/8HLSyAL5poAQA=&quot;"/>
    <we:property name="creatorSessionId" value="&quot;9479094b-0393-4fb5-9f51-1680d8b6d1b0&quot;"/>
    <we:property name="creatorTenantId" value="&quot;d755deb0-1d58-4ad5-9089-62c59fe837f8&quot;"/>
    <we:property name="creatorUserId" value="&quot;1003200379E26560&quot;"/>
    <we:property name="datasetId" value="&quot;b9590dd0-9fe9-43f6-bd2d-1942cca38bd2&quot;"/>
    <we:property name="embedUrl" value="&quot;/reportEmbed?reportId=4620f5c0-12b8-490c-bf75-87d430439c92&amp;config=eyJjbHVzdGVyVXJsIjoiaHR0cHM6Ly9XQUJJLVdFU1QtRVVST1BFLUYtUFJJTUFSWS1yZWRpcmVjdC5hbmFseXNpcy53aW5kb3dzLm5ldCIsImVtYmVkRmVhdHVyZXMiOnsidXNhZ2VNZXRyaWNzVk5leHQiOnRydWV9fQ%3D%3D&amp;disableSensitivityBanner=true&quot;"/>
    <we:property name="initialStateBookmark" value="&quot;H4sIAAAAAAAAA+1d/29jx3H/Vw4CCrTAoZj9Mvslvzlu0hZJE8dO0wJFYMzszN4x1olXirJ9Ne5/7z5KF1vSE0kdKfJRWts4H/ke99vMfObLzuz+dCazy/fn9OEP9E7PfnX26/n8u3e0+O6VgbPXZxc3X/7xj7/7jy++/t23f/jiP37Tvp6/X87mF5dnv/rpbEmLN7r8y+zyis6HJtqX//PX12d0fv4VvRk+VTq/1Ndn73VxOb+g89n/6fXL7dFycaUfX5/pj+/P5wsamvxmSUsdmv2+vd4+t77NP7vWI5Xl7Hv9Rsvy+tuv9f18sfz0+fXZ5fXfVkO6/WxobNXhl/OLJc0uWsPDd5ytJAwhJY5WOflsaPj+cnbx5vxmiD//9s8f3g/rQKsmf321XK46nfPfWidDcx8/tnk4lqSJCLxSkAjZUdqhydefKDP85t1chrffzkT04mzVnbfVmOyRbeur5hqScU/YHZNhj5JLVgCbfWDddcHAYHK5lhCCU6oETssTzgCMeLVstWiMXpxBiDvOgGpGaAvCUphJySs8Jckzq80lRBHKUIKiU96VBi5SKS4HMaqKtqjaoYk6O19+EpUPv/nx/aLJ9U+f8OC3q4dUMFWjQiVSbc14A4OoLq+7/fP8/R/ap+t2hmb+8kmk7euz3y7m71YN3qDO5RX/75UuPrQfDH3p5eWN6H7z6UH7+58+/WVdSzw0cbGcLT8MH2i5bEvTvrpeC/jYoOkbPW8LsPrNl/Pzq3erfu70Or9aFP1a688fVk0PC/bVYt6w7FPzl+/oYtVze3IzgjrTczkbevrjQnTx6w+rrv5ltvgESPbuJL9482ahb+gTXN1+uOMYF1cNFIfvfnt1cdM/NMK30TUCnf3KwIoLrpfHfnz9iHX8r7e60JtlvJDZp9H/+52xXu59pVeDJz7Xhxv4Oz99HP7567WSeeyi3pv+2kG9Pns7/+HLhTYFJsMKvb4jLRiKJMnWGUnZlsQu4M/S8oV8Txel/fJJRvrF92++vXn06h/fzS5eBXjFTUVf/tO9gZt7Azep+oC+JsgUUD2ZmLYY+O5MvWlW46x9lw4D8dfiI9Piy7e0WN6F4vnBpPfzJjqIwbVZ1F792y/sny/b1N/MFx+2F7zHcfpfrxUHZ5+RqkDUgloye9pSceTkmtVCyVBSQg+lGRVdcXTF0RXHmOJgCDk0Sx+lyYtTCeDjSSgOhNCMbF8YLWIxxnqyk1AcG2a1mzopqxFOXKM8ZgWOrGcwai4MFbKBlEtze5LfUs80jzI7NuhRrZNgjTXa9UzXM13PjOkZb00y7KwCYQYvCrwNXB9fz1AwQQNDYQeQTOKI03BQLpeL2Xf67aINfP96htq7E9cyj5n/kbUM+VzB2eJS8CDqSzFrwmBdg5yQBsGuQJ5MgRwfY3l+dSG0+PCVtt9cLOmN7gFbL0vrTMfDQqMg9d9Pi06aIhmVlJAdEYBpf3R0ehbo1O3bp4EnMw14GqG+/5ygAi1kunbeQyw+fBXVhAQqWjC4EhQAumHVoatD1+Sha+sYoXlZgOYxl8rgYsCYQWOysQNaB7QOaFMHtK3DUS8L0Lg2w8wXaxJJAYkeoumA1gGtA9rUAW1j7OtluZpoMoQYKxOL9VrDkG/wIJD1jKRTA7vHJi10CHxCCOx5ShPywHue0vF3kF1JGjMFTTZaDSjVr9mj6YUUXft07dPLK3p5xfGVzCTLK4JyilhzjSU0xQKCEbdUJz3ttauTrk52Uyc9p3SiYH1COaWmNKseEVyuWiAmH6/PA+iB9WcKzz3TtGeannimKUGUyCZ4JFdCc0oK9s3A54xZ3aR81luELz7/tAao1hkAJlZykIBrB7QOaB3QThPQelbqKMxlMEqGUsEQMzWUK5KHNnc4GSySt5htNc4aFZ9Dqrs0uelssyKQiSVSrVWtGmXxT9gdRK2cBdXIcHSNOpfNrgs2HATnxRYDiW1SpbRrk0IhF+fI1iwQvMfWxxMuigVXwKM1OSBZjgJl85GCS/1xyfMf7w8eUqhibGTvskSM6APuuB4saLSwACX1DhlD3fUAPG9cimKGgl82MfnsWTY2OXs3uH/3T4AEn1Ta2gVTlawwwubhPbx+kGKAkoIMKxgJY90sEQ+MrBIGErKxCRk0zsy5hM8fWWtCapDkqpNSwde0xeGZD7ZWnU9C2JpLTYCq5Bzgc+cJWL1XtEms84DIkD+7LU+INbW1d6WScVgpbgbAB2cpmaMr1okrXn3M3ptew9kN0W6Inqgh2qsJRg3RZitmiyaChyipKbASOsx1mOswd6Iw12sMbsGbNseOfI6JwIqPgN72Pd0TgbfHpg50eHv+8Nb3R4IzlIDQkmNLXgnX7I/0tPUOeh30etp6T1ufLqofNedRag0Gc41JbSTIoeRtbwXoaetdnXR10tPWp+koPGkt7gnk3Z9QJW5iUmBDJbhQq7dkmR/WQV2/dP3S9cuUYzR9p2383C4v5JKiS2SLYFGlbS9G6cfddCjsULibqd2Pu5mOiX1qiurZntdzQtW55EOOTsCKk0F72mK7l/CcVWOvzn06zXh87H0R1bnekHAOMcXgEDUFSdox6xljVjfnn3VkoxezjRezNZvMgwYXOVVBKtCT7DrMdZg7VZjrOcS34M2YYii7HBRBQkoR15VI9JS7U4PAbVyR7pX2TLueadcz7T4/FlAMYA0k4kWKE2MM5G4kdw3RNcRJ2cYvvgBFA2ZvcvDK4hylVGTNiYM9Y7hjXce6nig83SSAnih8MonC6sgoJmFngwUN0da+ndbVSlcrp2VC9/zg8fzgVDA54SyJCbyPBtdch9nRraNbR7cJolvfPLuFag5Ik4lBNEcSFsypny/WUa2j2mmhWs98euAYby8xGuWa1VWXKYW+qdPRraPbaSWjP2kh0NSS0nMViQmZSkSbPOesazCr16F2XOu41stPe/np4SMFz7bsdFuIOuJeE2SIVELREr21AZXzmpqG23u1qcQg3jEa5mxrsdb/LDE3w5+VRrzuTT7Bnut9b3K1d1hKMamCVhuTqLNRwz16Xiu/n27o6DP6ZEMB7xSSQHRmVXF8i9ijLz0Fsec/nI9K0g/nuniA1sOmwj3v8yBkHx/sD7PynS63yEE9MJOOj3bFpL94NP0Ra5lfzN99ePVomZrE6GW+3KsmfD/7fr68NhTvowFrbCLLPjSwhkricNuSDivVBusxMMUSc+KS0j0f6NCSPgkCbi3enwnhophDJBvZOfRRqsK2mYdeISAIm8xWkm00p9xV8hMUB4xTDgS5OqoSXM2YEljc1pgaaq6S14wGIbvmPkmMnXKPp9wkhrqL3TeJCewSKJzEBJ7E51ynaSOnqLaE7FMAokQQ3JaiH6Fk9eyCRQcpG44lPYXoL5XeXd5dqOHLLcI60ZJCZlbnHRk2SltVqe2R0KOjL29poNi3w8Nvf5htBohDY9noqNtA26D/YQ8c+VCN2r4DCutY5ybanqwYQhexSYDkYqFue+pj5/8Xxv/L+ZLOtxruSYmAl8Yew63U3Az3GAyiYBeBLgIPi8A7Wpa3TxsMP7wYMFlp3ksJ1ZsmBk0qyrb7rpRTCiRWiDzm5sAC2OOKwS+ZZX/9/7l19epPjX6z+uEVXcirxrcXurg7ot/P38xf/efX50dPJ9hyvKvX/u5C/szSbo+29gMc/fX8h0fswO5AiGseD4JBajTixVgkF6JZNbzDfe8gQWvA6DOHZFMsLqQdm5QYMpmajS9ig8+m0uZLxzeMskr2kVJwWGwWheo237C+vslSY+RisPhmNpqUKWvZscnKAMi12mIougCWndl54lh4OPfLMmfjqilGdmwyQqUEoWqpSGjBG7/rKGMi4702APYOalBTd564r1mj1lVkqrRWi1w7tjs06RhTGg6IGM6Ir83qYYw7NkkGI2tsjQlICl4F/A5NNtmZXb4/p1VSzru5DG+/nYnoxdk1z7pko2/DDwVdCOqj2VUM2rANNNE3TbasM96i35XBrC04BJDVxGiDlAYqu8q/EBdrApsQUvXFM9e8K+lUQ2y4VzRbxszG0a4Mll11hW2mmNv4iFMMumOTA8yzt56hGcBRQ7Y2bmnV5BKCrxTZoEkcXPSx7nUn5ZFW/TRs3z25f5MyfV0OkrJmoSS+KdxQ3bbx/whNDKg24CJFluoaBHQm2ZeD9GB9+uF5pHBVYmgYHwo01cohrNndO3YEoLPBE7GBMbY2ezzF7KAZQEVQ1+iTzgbPVWVoIa8M1fphxxhyczLu88HtfK3mKMTmjaRQk5KGIM3bGZ7e0iejLx1Ln3x8/aDeK00IarOfHQeFZlwCpl+clXQCDDeJcOJz3FFqHkYma7S5Qs2ST1yai7C1MbUunH54Y+pZxtFPipmySzUW1GDBGAVwEdbc/3xsWoyL834K6leBAWjKBsiHGqsUo1K2TlZoOA21WnGUTUkImvVYzuyEkXc/1cFDI9iUY2VKvv1bMhEY3HZTEUq0ORUyXl32zojo/UO5XxCpNiHc/uTLBMJYc9bkCZQdWbfZx9tHSu1nJvfdTvz1TUGl4mIkykk5VAovLPH3s9jnc3a5HoDn7BEDizESmCBV9Bt9gphBCFw2xvlqYzbi7/sEYy9NI8f0ro/wTDMIp1YjTZC1YCIDhppFREAjKSu3Oa1UcrbZUCZjDsa131wXjN326sZemkS10FpntJaQONXQPGfyPgp6NAeuAT1Mzchh+HAL4txY59iwrlB0zoJTG7wR3agvj4xXk0hzPtbNrkcsWPXe2OoME6L3OWZxuKnAUZsK9bZUiWAhOkjG2XuQNfrSJCHr+HD02QV4k+K5reHJpaYWTLbOmRxXiWkjR8E/b3vszs0vnJI00A7NSchBis90YDV5lJtfjoh60cUS2Hk2BVi4efJxzaGpdy4YsmwtglWv2XFGLDQVYLvre2ZrSxBlIxJKZc+Zn+D0kM1lnc+66vRg7L01wHIlRUsNY4eMMGeKCfdD/bcBljw15Kle/bBztLq4ju4B7OhL0wDYY55acOAbX1bbnNkppoK2qLLHpvNGsh7uUJiNJ4PBRMWmeNEwmvsUHnvp2MGqqZlrD5/wsL84tcdmBADkDEmKBZvtyLVftwk8esLAXQJP8hiCqRF4O3t8f8R2gYoYBYM1I5fi1N3fTbtD7LGo8j1iTzH0PErsIwbrj89u66JR+1MZ0UcpLoBkUJeQq45k3Hava5KGw6TN0u29rtTYo4iwsRKHNH8xZc3m6yQpsT95JGzA7ByBtcampJlHDje5A/oWuf0qIXFEMe0PK/dBf+ylacjj9Iz0A59PvrLstMTiudigDYAMoMZNAdfnhsPHp/vL2I3k6JvbkDFrTUVqM/i3rbGZpJswCWNtPG60x1wXH3wxmH3xmNARB7cpdtO3kCdmtE8XPLYOIfqqQY3GxM1E9ozO8SbrBMlYjqJiBS04qDndt05GX+paqp979niJOcyRBo/Qt+JT1BQoJNtgliSpv39m0x2ZGdtMuiczE95xWgPdffPpRW4+4ZAEh8nnbEhAoLk7mzRHTyg52A7F8TXFoVNgDqQmtpYPxVKdEWcTNFwE6yzXDfLxzIL9kxSMfQZ4mtmMlmpU5zMM0eVtS0xyzrbYOFwJEIy1PiWSo9NwEvjw1G53CsMeaxMZrmY4aS0gbVsd6ZKUKIkAjcCwbevTfuuC9pIJRFGlrGKDpUYTS7SHvo7n5ZlChTSUlKLllQUcs+Rts8x6AG4qm/PMkqNDNhnYNfuTSNaUuj7CcZsKMkzVTbstD8lprE2lhiLNpwBv4cBV3gc3XA92usojEgtdiBVsaeYlANaUE21r2kwys2wSgHYIm9Tk5mbkYESDIUylEWFb8wacYo62KS9uQsjE1hybcPdBjFysiLWaZr0pRWdz4UnAw6M88c3EnWI5B+Zga/DNBC7D5pVH2SKro1dnTx2WDpOVBg5iEAQ2lYGcjUCHPLfrM7Fn2tR5BtuPGQIMBkMukUSML8ZufdFal+ijSrTLQKYYRWsY4pCJJN3U6KbGXmAhcdMXiU1snKVqsyuk3RfvvvhL9MWLoC2rzdbmiQcLoWx9gnaPWPeI9ThTeWcNGSjE1WBCZYZtrx3rEeupRKxzI0JTHt468sNxVxRHMsx7lG56UbqG4SjAWutwN4qiManvHD8NXO/P3wkJ0YElxui5YaaVkXyOHsF4aREMY7UGse2/JpS+EmFYE8HoUdETQZPDxFBElYqpXlLzcWNJtWnyLRVBj6EcKIYyEYZ8YWeH1QFUIzUnQ3wMvg638HUH5cQcFAdEzdKtmKgUY4bTa7qdO3071yuzkI8ckwJZ9Gtir93OfSF27nA5PSs1oyP4JpgZNW27U9eDDccMNiRrhxt3STUWSsA2xrwl4WRVT14MKDXkdqEaLPsl3HN2Ym6fQgPBD9fylAyBimuf2G9hCT+52t806oqlICOZbLwW5l9q4YmC7R6PbmEFaRQz6lCSJGPTfk4PnYh71rchj+GSTV73PJON0xCjb2Jrq7M2UNNftfRSn75xuhtTETtKarlKwoJemkm7bWZKj9i9rIjdvh3CScbpclBQJUIKQsWDZNq2aqrH6aYSpwsGhhCd0ULqkkel2hMJTsG3F08pIIbIQI2GYJ3f1rfvAdZjBVgNidgUTdLUyJYCmbTmlsPuVXavsnuV0zF4KiNoUq2hmBRdis386V5l9yp3YyrSEHJztnLjLmsbKAE/zFQ9/n4ilsSBDvwvfriJHAwHkoGTcOQIz75he8CMmklt3bbH14P7ct74cHahi39dzK/er/ptDrttUssQo2YVgOpWCRqzy3+biWjrvdL5pb4+K29n57LQ1XC8GGwqrMFVaZ57QC/XxVl3fjQEByKydwCpArugDFLvvLlcXA0vxtCs4Eo2RhegppJay6MvsjhkK+JB43DivdqIIy8Ok9ZUczAFqhJwNZww0vgwaciiJxgOuyBuszNW4X6jtxeB0NjSDEjmXDlRcOTNeOshx5KT8T6oq80epsBhdG7GNOugOXTsxElQTSnW8SYlYnPaMDfT1WGjhhcZfXOlWiCIM9Z7G4b6gBzYj3R/e3I5G2gTxEYHYVNdTtaNj0S956H8ILHxgs0qssGNTk60MRi1dpvNk12zguz1RXz3X2yeDRHFqrUtlyHX1MtDczNE0Pgh2bZq2ljYQeRNc0uRPVTwhi3aktj7VB7gXsrqc3NiMEFIlF224YFVQN+kyBhNOWHOKWSTHmC1LM1ZV8dKjdt9wEoPMGWszbvzBUupllxtgsHjCxao+lyHsUpykZozH8Zk+OPHayz4GYzO3unizUoe51fLy/dU9Cu60BUSvb/Gk5mu3mvATBeicvP3xfD/38+G4M8K+v5C51cD6q26OfsEOLPhIMb1PxgmcLYa1gqn/h+b8wVhu2gBAA==&quot;"/>
    <we:property name="isFiltersActionButtonVisible" value="true"/>
    <we:property name="isVisualContainerHeaderHidden" value="false"/>
    <we:property name="pageDisplayName" value="&quot;Page 1&quot;"/>
    <we:property name="pageName" value="&quot;ReportSection&quot;"/>
    <we:property name="reportEmbeddedTime" value="&quot;2024-04-29T13:42:10.021Z&quot;"/>
    <we:property name="reportName" value="&quot;IPL_Dashboard&quot;"/>
    <we:property name="reportState" value="&quot;CONNECTED&quot;"/>
    <we:property name="reportUrl" value="&quot;/groups/me/reports/4620f5c0-12b8-490c-bf75-87d430439c92/ReportSection?bookmarkGuid=296d5151-a76e-46a4-8b78-bc617aa6d4df&amp;bookmarkUsage=1&amp;ctid=d755deb0-1d58-4ad5-9089-62c59fe837f8&amp;fromEntryPoint=export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861</TotalTime>
  <Words>925</Words>
  <Application>Microsoft Office PowerPoint</Application>
  <PresentationFormat>Widescreen</PresentationFormat>
  <Paragraphs>337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Office Theme</vt:lpstr>
      <vt:lpstr>Sport Basics IPL players and teams performance Analysis</vt:lpstr>
      <vt:lpstr>PowerPoint Presentation</vt:lpstr>
      <vt:lpstr>Top Batsmen Based on past 3 years</vt:lpstr>
      <vt:lpstr>Top Bowlers Based on past 3 years</vt:lpstr>
      <vt:lpstr>Top Teams Based on past years performance</vt:lpstr>
      <vt:lpstr>Prediction Orange cap player based on past 3 years performance</vt:lpstr>
      <vt:lpstr>Prediction Purple cap player based on past 3 years performance</vt:lpstr>
      <vt:lpstr>Prediction Top 4 Qualifying Teams, Winner and Runner-Up</vt:lpstr>
      <vt:lpstr>My Top 11 Pick Based on their past 3 years performance</vt:lpstr>
      <vt:lpstr>My Top 3 All-Rounder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 Basics IPL players and teams performance Analysis</dc:title>
  <dc:creator>Adnan Ali</dc:creator>
  <cp:lastModifiedBy>Adnan Ali</cp:lastModifiedBy>
  <cp:revision>11</cp:revision>
  <dcterms:created xsi:type="dcterms:W3CDTF">2024-04-28T11:39:54Z</dcterms:created>
  <dcterms:modified xsi:type="dcterms:W3CDTF">2024-04-29T16:18:52Z</dcterms:modified>
</cp:coreProperties>
</file>