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2" r:id="rId2"/>
  </p:sldMasterIdLst>
  <p:notesMasterIdLst>
    <p:notesMasterId r:id="rId12"/>
  </p:notesMasterIdLst>
  <p:sldIdLst>
    <p:sldId id="256" r:id="rId3"/>
    <p:sldId id="257" r:id="rId4"/>
    <p:sldId id="258" r:id="rId5"/>
    <p:sldId id="263" r:id="rId6"/>
    <p:sldId id="264" r:id="rId7"/>
    <p:sldId id="265" r:id="rId8"/>
    <p:sldId id="266" r:id="rId9"/>
    <p:sldId id="269" r:id="rId10"/>
    <p:sldId id="274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Open Sans" panose="020B0604020202020204" charset="0"/>
      <p:regular r:id="rId17"/>
      <p:bold r:id="rId18"/>
      <p:italic r:id="rId19"/>
      <p:boldItalic r:id="rId20"/>
    </p:embeddedFont>
    <p:embeddedFont>
      <p:font typeface="Roboto Slab" panose="020B0604020202020204" charset="0"/>
      <p:regular r:id="rId21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8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95F06-ED52-4BDF-88F4-02A9B6E9E9C9}" type="datetimeFigureOut">
              <a:rPr lang="ru-RU" smtClean="0"/>
              <a:t>14.09.2024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F99CF-8BA2-4799-A16E-029225489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18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E0E06-5A83-4907-924B-CCA8D8A71266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165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больших скринах можно использовать тень.</a:t>
            </a:r>
            <a:r>
              <a:rPr lang="ru-RU" baseline="0" dirty="0"/>
              <a:t> Параметры можно взять из «Формата рисунка» -</a:t>
            </a:r>
            <a:r>
              <a:rPr lang="en-US" baseline="0" dirty="0"/>
              <a:t>&gt;</a:t>
            </a:r>
            <a:r>
              <a:rPr lang="ru-RU" baseline="0" dirty="0"/>
              <a:t> «Тень».</a:t>
            </a:r>
          </a:p>
          <a:p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E0E06-5A83-4907-924B-CCA8D8A71266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367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больших скринах можно использовать тень.</a:t>
            </a:r>
            <a:r>
              <a:rPr lang="ru-RU" baseline="0" dirty="0"/>
              <a:t> Параметры можно взять из «Формата рисунка» -</a:t>
            </a:r>
            <a:r>
              <a:rPr lang="en-US" baseline="0" dirty="0"/>
              <a:t>&gt;</a:t>
            </a:r>
            <a:r>
              <a:rPr lang="ru-RU" baseline="0" dirty="0"/>
              <a:t> «Тень».</a:t>
            </a:r>
          </a:p>
          <a:p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E0E06-5A83-4907-924B-CCA8D8A71266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796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больших скринах можно использовать тень.</a:t>
            </a:r>
            <a:r>
              <a:rPr lang="ru-RU" baseline="0" dirty="0"/>
              <a:t> Параметры можно взять из «Формата рисунка» -</a:t>
            </a:r>
            <a:r>
              <a:rPr lang="en-US" baseline="0" dirty="0"/>
              <a:t>&gt;</a:t>
            </a:r>
            <a:r>
              <a:rPr lang="ru-RU" baseline="0" dirty="0"/>
              <a:t> «Тень».</a:t>
            </a:r>
          </a:p>
          <a:p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E0E06-5A83-4907-924B-CCA8D8A71266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685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больших скринах можно использовать тень.</a:t>
            </a:r>
            <a:r>
              <a:rPr lang="ru-RU" baseline="0" dirty="0"/>
              <a:t> Параметры можно взять из «Формата рисунка» -</a:t>
            </a:r>
            <a:r>
              <a:rPr lang="en-US" baseline="0" dirty="0"/>
              <a:t>&gt;</a:t>
            </a:r>
            <a:r>
              <a:rPr lang="ru-RU" baseline="0" dirty="0"/>
              <a:t> «Тень».</a:t>
            </a:r>
          </a:p>
          <a:p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E0E06-5A83-4907-924B-CCA8D8A71266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02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больших скринах можно использовать тень.</a:t>
            </a:r>
            <a:r>
              <a:rPr lang="ru-RU" baseline="0" dirty="0"/>
              <a:t> Параметры можно взять из «Формата рисунка» -</a:t>
            </a:r>
            <a:r>
              <a:rPr lang="en-US" baseline="0" dirty="0"/>
              <a:t>&gt;</a:t>
            </a:r>
            <a:r>
              <a:rPr lang="ru-RU" baseline="0" dirty="0"/>
              <a:t> «Тень».</a:t>
            </a:r>
          </a:p>
          <a:p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E0E06-5A83-4907-924B-CCA8D8A71266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261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больших скринах можно использовать тень.</a:t>
            </a:r>
            <a:r>
              <a:rPr lang="ru-RU" baseline="0" dirty="0"/>
              <a:t> Параметры можно взять из «Формата рисунка» -</a:t>
            </a:r>
            <a:r>
              <a:rPr lang="en-US" baseline="0" dirty="0"/>
              <a:t>&gt;</a:t>
            </a:r>
            <a:r>
              <a:rPr lang="ru-RU" baseline="0" dirty="0"/>
              <a:t> «Тень».</a:t>
            </a:r>
          </a:p>
          <a:p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E0E06-5A83-4907-924B-CCA8D8A71266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01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больших скринах можно использовать тень.</a:t>
            </a:r>
            <a:r>
              <a:rPr lang="ru-RU" baseline="0" dirty="0"/>
              <a:t> Параметры можно взять из «Формата рисунка» -</a:t>
            </a:r>
            <a:r>
              <a:rPr lang="en-US" baseline="0" dirty="0"/>
              <a:t>&gt;</a:t>
            </a:r>
            <a:r>
              <a:rPr lang="ru-RU" baseline="0" dirty="0"/>
              <a:t> «Тень».</a:t>
            </a:r>
          </a:p>
          <a:p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E0E06-5A83-4907-924B-CCA8D8A71266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712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Длинные строки текста воспринимаются хуже коротких. Если есть возможность, текстовые блоки лучше разбивать на колонки.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E0E06-5A83-4907-924B-CCA8D8A71266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503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91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71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37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109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04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57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267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186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97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145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1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46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408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7113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80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55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8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94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76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3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3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59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914377"/>
              <a:t>14.09.2024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92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914377"/>
              <a:t>14.09.2024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573" y="6474000"/>
            <a:ext cx="1755428" cy="38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8367" y="5699761"/>
            <a:ext cx="5378451" cy="6564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77"/>
            <a:r>
              <a:rPr lang="ru-RU" sz="2133" dirty="0">
                <a:solidFill>
                  <a:prstClr val="white">
                    <a:alpha val="80000"/>
                  </a:prstClr>
                </a:solidFill>
                <a:latin typeface="Roboto Slab"/>
              </a:rPr>
              <a:t>Вспомогательные алгоритмы </a:t>
            </a:r>
          </a:p>
          <a:p>
            <a:pPr defTabSz="914377"/>
            <a:r>
              <a:rPr lang="ru-RU" sz="2133" dirty="0">
                <a:solidFill>
                  <a:prstClr val="white">
                    <a:alpha val="80000"/>
                  </a:prstClr>
                </a:solidFill>
                <a:latin typeface="Roboto Slab"/>
              </a:rPr>
              <a:t>и подпрограммы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051" y="3019353"/>
            <a:ext cx="5378451" cy="61555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914377"/>
            <a:r>
              <a:rPr lang="ru-RU" sz="4000" dirty="0">
                <a:solidFill>
                  <a:prstClr val="white"/>
                </a:solidFill>
                <a:latin typeface="Roboto Slab"/>
              </a:rPr>
              <a:t>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80777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573" y="6474000"/>
            <a:ext cx="1755428" cy="3840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958850" y="364464"/>
            <a:ext cx="1027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ru-RU" sz="3200" dirty="0">
                <a:solidFill>
                  <a:srgbClr val="0066B0"/>
                </a:solidFill>
                <a:latin typeface="Roboto Slab"/>
              </a:rPr>
              <a:t>Последовательное конструирование алгоритма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67317" y="3711346"/>
            <a:ext cx="1454151" cy="773853"/>
          </a:xfrm>
          <a:prstGeom prst="rect">
            <a:avLst/>
          </a:prstGeom>
          <a:solidFill>
            <a:srgbClr val="006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ru-RU" sz="2400" dirty="0">
                <a:solidFill>
                  <a:prstClr val="white"/>
                </a:solidFill>
                <a:latin typeface="Roboto Slab"/>
              </a:rPr>
              <a:t>Задача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149601" y="2332567"/>
            <a:ext cx="2046817" cy="762000"/>
          </a:xfrm>
          <a:prstGeom prst="rect">
            <a:avLst/>
          </a:prstGeom>
          <a:solidFill>
            <a:srgbClr val="0066B0">
              <a:alpha val="5000"/>
            </a:srgbClr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ru-RU" sz="1867" dirty="0">
                <a:solidFill>
                  <a:prstClr val="black"/>
                </a:solidFill>
              </a:rPr>
              <a:t>Подзадача 1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149600" y="3711346"/>
            <a:ext cx="2046817" cy="773853"/>
          </a:xfrm>
          <a:prstGeom prst="rect">
            <a:avLst/>
          </a:prstGeom>
          <a:solidFill>
            <a:srgbClr val="0066B0">
              <a:alpha val="5000"/>
            </a:srgbClr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ru-RU" sz="1867" dirty="0">
                <a:solidFill>
                  <a:prstClr val="black"/>
                </a:solidFill>
              </a:rPr>
              <a:t>Подзадача 2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149598" y="5101978"/>
            <a:ext cx="2046817" cy="773853"/>
          </a:xfrm>
          <a:prstGeom prst="rect">
            <a:avLst/>
          </a:prstGeom>
          <a:solidFill>
            <a:srgbClr val="0066B0">
              <a:alpha val="5000"/>
            </a:srgbClr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ru-RU" sz="1867" dirty="0">
                <a:solidFill>
                  <a:prstClr val="black"/>
                </a:solidFill>
              </a:rPr>
              <a:t>Подзадача 3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774264" y="3241631"/>
            <a:ext cx="2046817" cy="773853"/>
          </a:xfrm>
          <a:prstGeom prst="rect">
            <a:avLst/>
          </a:prstGeom>
          <a:solidFill>
            <a:srgbClr val="0066B0">
              <a:alpha val="5000"/>
            </a:srgbClr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ru-RU" sz="1867" dirty="0">
                <a:solidFill>
                  <a:prstClr val="black"/>
                </a:solidFill>
              </a:rPr>
              <a:t>Подзадача 2.1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774268" y="4181060"/>
            <a:ext cx="2046817" cy="773853"/>
          </a:xfrm>
          <a:prstGeom prst="rect">
            <a:avLst/>
          </a:prstGeom>
          <a:solidFill>
            <a:srgbClr val="0066B0">
              <a:alpha val="5000"/>
            </a:srgbClr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ru-RU" sz="1867" dirty="0">
                <a:solidFill>
                  <a:prstClr val="black"/>
                </a:solidFill>
              </a:rPr>
              <a:t>Подзадача 2.2</a:t>
            </a:r>
          </a:p>
        </p:txBody>
      </p:sp>
      <p:cxnSp>
        <p:nvCxnSpPr>
          <p:cNvPr id="20" name="Прямая соединительная линия 19"/>
          <p:cNvCxnSpPr>
            <a:stCxn id="6" idx="3"/>
          </p:cNvCxnSpPr>
          <p:nvPr/>
        </p:nvCxnSpPr>
        <p:spPr>
          <a:xfrm>
            <a:off x="2421467" y="4098272"/>
            <a:ext cx="366184" cy="0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2787651" y="2707216"/>
            <a:ext cx="0" cy="2788800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endCxn id="2" idx="1"/>
          </p:cNvCxnSpPr>
          <p:nvPr/>
        </p:nvCxnSpPr>
        <p:spPr>
          <a:xfrm>
            <a:off x="2787651" y="2713567"/>
            <a:ext cx="361949" cy="0"/>
          </a:xfrm>
          <a:prstGeom prst="straightConnector1">
            <a:avLst/>
          </a:prstGeom>
          <a:ln w="12700">
            <a:solidFill>
              <a:srgbClr val="006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endCxn id="7" idx="1"/>
          </p:cNvCxnSpPr>
          <p:nvPr/>
        </p:nvCxnSpPr>
        <p:spPr>
          <a:xfrm>
            <a:off x="2787651" y="4098272"/>
            <a:ext cx="361948" cy="0"/>
          </a:xfrm>
          <a:prstGeom prst="straightConnector1">
            <a:avLst/>
          </a:prstGeom>
          <a:ln w="12700">
            <a:solidFill>
              <a:srgbClr val="006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endCxn id="8" idx="1"/>
          </p:cNvCxnSpPr>
          <p:nvPr/>
        </p:nvCxnSpPr>
        <p:spPr>
          <a:xfrm>
            <a:off x="2787651" y="5488904"/>
            <a:ext cx="361947" cy="0"/>
          </a:xfrm>
          <a:prstGeom prst="straightConnector1">
            <a:avLst/>
          </a:prstGeom>
          <a:ln w="12700">
            <a:solidFill>
              <a:srgbClr val="006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7" idx="3"/>
          </p:cNvCxnSpPr>
          <p:nvPr/>
        </p:nvCxnSpPr>
        <p:spPr>
          <a:xfrm>
            <a:off x="5196417" y="4098272"/>
            <a:ext cx="293159" cy="0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5489575" y="3622208"/>
            <a:ext cx="0" cy="955200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endCxn id="9" idx="1"/>
          </p:cNvCxnSpPr>
          <p:nvPr/>
        </p:nvCxnSpPr>
        <p:spPr>
          <a:xfrm>
            <a:off x="5489575" y="3628557"/>
            <a:ext cx="284688" cy="0"/>
          </a:xfrm>
          <a:prstGeom prst="straightConnector1">
            <a:avLst/>
          </a:prstGeom>
          <a:ln w="12700">
            <a:solidFill>
              <a:srgbClr val="006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endCxn id="10" idx="1"/>
          </p:cNvCxnSpPr>
          <p:nvPr/>
        </p:nvCxnSpPr>
        <p:spPr>
          <a:xfrm>
            <a:off x="5489575" y="4567987"/>
            <a:ext cx="284692" cy="0"/>
          </a:xfrm>
          <a:prstGeom prst="straightConnector1">
            <a:avLst/>
          </a:prstGeom>
          <a:ln w="12700">
            <a:solidFill>
              <a:srgbClr val="006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V="1">
            <a:off x="2787651" y="3634908"/>
            <a:ext cx="361943" cy="1525"/>
          </a:xfrm>
          <a:prstGeom prst="straightConnector1">
            <a:avLst/>
          </a:prstGeom>
          <a:ln w="12700">
            <a:solidFill>
              <a:srgbClr val="006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V="1">
            <a:off x="2787650" y="4561636"/>
            <a:ext cx="361948" cy="4403"/>
          </a:xfrm>
          <a:prstGeom prst="straightConnector1">
            <a:avLst/>
          </a:prstGeom>
          <a:ln w="12700">
            <a:solidFill>
              <a:srgbClr val="006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812" y="2000434"/>
            <a:ext cx="3271661" cy="432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2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35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34568E-6 L -0.21511 0.00093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4" y="3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6.17284E-7 L -0.21511 6.17284E-7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" grpId="0" animBg="1"/>
      <p:bldP spid="2" grpId="0" animBg="1"/>
      <p:bldP spid="7" grpId="0" animBg="1"/>
      <p:bldP spid="7" grpId="1" animBg="1"/>
      <p:bldP spid="8" grpId="0" animBg="1"/>
      <p:bldP spid="9" grpId="0" animBg="1"/>
      <p:bldP spid="9" grpId="1" animBg="1"/>
      <p:bldP spid="10" grpId="0" animBg="1"/>
      <p:bldP spid="1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573" y="6474000"/>
            <a:ext cx="1755428" cy="3840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958850" y="364464"/>
            <a:ext cx="1027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ru-RU" sz="3200" dirty="0">
                <a:solidFill>
                  <a:srgbClr val="0066B0"/>
                </a:solidFill>
                <a:latin typeface="Roboto Slab"/>
              </a:rPr>
              <a:t>Последовательное конструирование алгоритма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67317" y="3711346"/>
            <a:ext cx="1454151" cy="773853"/>
          </a:xfrm>
          <a:prstGeom prst="rect">
            <a:avLst/>
          </a:prstGeom>
          <a:solidFill>
            <a:srgbClr val="006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ru-RU" sz="2400" dirty="0">
                <a:solidFill>
                  <a:prstClr val="white"/>
                </a:solidFill>
                <a:latin typeface="Roboto Slab"/>
              </a:rPr>
              <a:t>Задача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149601" y="2332567"/>
            <a:ext cx="2046817" cy="762000"/>
          </a:xfrm>
          <a:prstGeom prst="rect">
            <a:avLst/>
          </a:prstGeom>
          <a:solidFill>
            <a:srgbClr val="0066B0">
              <a:alpha val="5000"/>
            </a:srgbClr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ru-RU" sz="1867" dirty="0">
                <a:solidFill>
                  <a:prstClr val="black"/>
                </a:solidFill>
              </a:rPr>
              <a:t>Подзадача 1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149598" y="5101978"/>
            <a:ext cx="2046817" cy="773853"/>
          </a:xfrm>
          <a:prstGeom prst="rect">
            <a:avLst/>
          </a:prstGeom>
          <a:solidFill>
            <a:srgbClr val="0066B0">
              <a:alpha val="5000"/>
            </a:srgbClr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ru-RU" sz="1867" dirty="0">
                <a:solidFill>
                  <a:prstClr val="black"/>
                </a:solidFill>
              </a:rPr>
              <a:t>Подзадача 3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149594" y="3247982"/>
            <a:ext cx="2046817" cy="773853"/>
          </a:xfrm>
          <a:prstGeom prst="rect">
            <a:avLst/>
          </a:prstGeom>
          <a:solidFill>
            <a:srgbClr val="0066B0">
              <a:alpha val="5000"/>
            </a:srgbClr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ru-RU" sz="1867" dirty="0">
                <a:solidFill>
                  <a:prstClr val="black"/>
                </a:solidFill>
              </a:rPr>
              <a:t>Подзадача 2.1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149598" y="4174710"/>
            <a:ext cx="2046817" cy="773853"/>
          </a:xfrm>
          <a:prstGeom prst="rect">
            <a:avLst/>
          </a:prstGeom>
          <a:solidFill>
            <a:srgbClr val="0066B0">
              <a:alpha val="5000"/>
            </a:srgbClr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ru-RU" sz="1867" dirty="0">
                <a:solidFill>
                  <a:prstClr val="black"/>
                </a:solidFill>
              </a:rPr>
              <a:t>Подзадача 2.2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5866977" y="2332567"/>
            <a:ext cx="2446867" cy="762000"/>
          </a:xfrm>
          <a:prstGeom prst="rect">
            <a:avLst/>
          </a:prstGeom>
          <a:solidFill>
            <a:srgbClr val="0066B0">
              <a:alpha val="5000"/>
            </a:srgbClr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ru-RU" sz="1867" dirty="0">
                <a:solidFill>
                  <a:prstClr val="black"/>
                </a:solidFill>
              </a:rPr>
              <a:t>Вспомогательный алгоритм 1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5866975" y="5101978"/>
            <a:ext cx="2446869" cy="773853"/>
          </a:xfrm>
          <a:prstGeom prst="rect">
            <a:avLst/>
          </a:prstGeom>
          <a:solidFill>
            <a:srgbClr val="0066B0">
              <a:alpha val="5000"/>
            </a:srgbClr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ru-RU" sz="1867" dirty="0">
                <a:solidFill>
                  <a:prstClr val="black"/>
                </a:solidFill>
              </a:rPr>
              <a:t>Вспомогательный алгоритм 3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5866972" y="3247982"/>
            <a:ext cx="2446873" cy="773853"/>
          </a:xfrm>
          <a:prstGeom prst="rect">
            <a:avLst/>
          </a:prstGeom>
          <a:solidFill>
            <a:srgbClr val="0066B0">
              <a:alpha val="5000"/>
            </a:srgbClr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ru-RU" sz="1867" dirty="0">
                <a:solidFill>
                  <a:prstClr val="black"/>
                </a:solidFill>
              </a:rPr>
              <a:t>Вспомогательный алгоритм 2.1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5866975" y="4174710"/>
            <a:ext cx="2446869" cy="773853"/>
          </a:xfrm>
          <a:prstGeom prst="rect">
            <a:avLst/>
          </a:prstGeom>
          <a:solidFill>
            <a:srgbClr val="0066B0">
              <a:alpha val="5000"/>
            </a:srgbClr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ru-RU" sz="1867" dirty="0">
                <a:solidFill>
                  <a:prstClr val="black"/>
                </a:solidFill>
              </a:rPr>
              <a:t>Вспомогательный алгоритм 2.2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8964084" y="3711346"/>
            <a:ext cx="2269065" cy="773853"/>
          </a:xfrm>
          <a:prstGeom prst="rect">
            <a:avLst/>
          </a:prstGeom>
          <a:solidFill>
            <a:srgbClr val="0066B0">
              <a:alpha val="5000"/>
            </a:srgbClr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ru-RU" sz="1867" dirty="0">
                <a:solidFill>
                  <a:prstClr val="black"/>
                </a:solidFill>
              </a:rPr>
              <a:t>Алгоритм решения задачи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2421467" y="4098272"/>
            <a:ext cx="366184" cy="0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2787651" y="2707216"/>
            <a:ext cx="0" cy="2788800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endCxn id="2" idx="1"/>
          </p:cNvCxnSpPr>
          <p:nvPr/>
        </p:nvCxnSpPr>
        <p:spPr>
          <a:xfrm>
            <a:off x="2787651" y="2713567"/>
            <a:ext cx="361949" cy="0"/>
          </a:xfrm>
          <a:prstGeom prst="straightConnector1">
            <a:avLst/>
          </a:prstGeom>
          <a:ln w="12700">
            <a:solidFill>
              <a:srgbClr val="006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2787651" y="5488904"/>
            <a:ext cx="361947" cy="0"/>
          </a:xfrm>
          <a:prstGeom prst="straightConnector1">
            <a:avLst/>
          </a:prstGeom>
          <a:ln w="12700">
            <a:solidFill>
              <a:srgbClr val="006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endCxn id="9" idx="1"/>
          </p:cNvCxnSpPr>
          <p:nvPr/>
        </p:nvCxnSpPr>
        <p:spPr>
          <a:xfrm flipV="1">
            <a:off x="2787651" y="3634908"/>
            <a:ext cx="361943" cy="1525"/>
          </a:xfrm>
          <a:prstGeom prst="straightConnector1">
            <a:avLst/>
          </a:prstGeom>
          <a:ln w="12700">
            <a:solidFill>
              <a:srgbClr val="006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endCxn id="10" idx="1"/>
          </p:cNvCxnSpPr>
          <p:nvPr/>
        </p:nvCxnSpPr>
        <p:spPr>
          <a:xfrm flipV="1">
            <a:off x="2787650" y="4561636"/>
            <a:ext cx="361948" cy="4403"/>
          </a:xfrm>
          <a:prstGeom prst="straightConnector1">
            <a:avLst/>
          </a:prstGeom>
          <a:ln w="12700">
            <a:solidFill>
              <a:srgbClr val="006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2" idx="3"/>
            <a:endCxn id="19" idx="1"/>
          </p:cNvCxnSpPr>
          <p:nvPr/>
        </p:nvCxnSpPr>
        <p:spPr>
          <a:xfrm>
            <a:off x="5196417" y="2713567"/>
            <a:ext cx="670560" cy="0"/>
          </a:xfrm>
          <a:prstGeom prst="straightConnector1">
            <a:avLst/>
          </a:prstGeom>
          <a:ln w="12700">
            <a:solidFill>
              <a:srgbClr val="006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9" idx="3"/>
            <a:endCxn id="22" idx="1"/>
          </p:cNvCxnSpPr>
          <p:nvPr/>
        </p:nvCxnSpPr>
        <p:spPr>
          <a:xfrm>
            <a:off x="5196411" y="3634908"/>
            <a:ext cx="670560" cy="0"/>
          </a:xfrm>
          <a:prstGeom prst="straightConnector1">
            <a:avLst/>
          </a:prstGeom>
          <a:ln w="12700">
            <a:solidFill>
              <a:srgbClr val="006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10" idx="3"/>
            <a:endCxn id="24" idx="1"/>
          </p:cNvCxnSpPr>
          <p:nvPr/>
        </p:nvCxnSpPr>
        <p:spPr>
          <a:xfrm>
            <a:off x="5196415" y="4561636"/>
            <a:ext cx="670560" cy="0"/>
          </a:xfrm>
          <a:prstGeom prst="straightConnector1">
            <a:avLst/>
          </a:prstGeom>
          <a:ln w="12700">
            <a:solidFill>
              <a:srgbClr val="006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8" idx="3"/>
            <a:endCxn id="21" idx="1"/>
          </p:cNvCxnSpPr>
          <p:nvPr/>
        </p:nvCxnSpPr>
        <p:spPr>
          <a:xfrm>
            <a:off x="5196415" y="5488904"/>
            <a:ext cx="670560" cy="0"/>
          </a:xfrm>
          <a:prstGeom prst="straightConnector1">
            <a:avLst/>
          </a:prstGeom>
          <a:ln w="12700">
            <a:solidFill>
              <a:srgbClr val="006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stCxn id="22" idx="3"/>
          </p:cNvCxnSpPr>
          <p:nvPr/>
        </p:nvCxnSpPr>
        <p:spPr>
          <a:xfrm>
            <a:off x="8313845" y="3634908"/>
            <a:ext cx="325119" cy="0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>
            <a:off x="8632613" y="3641258"/>
            <a:ext cx="0" cy="285159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>
            <a:off x="8638963" y="3920067"/>
            <a:ext cx="325120" cy="6349"/>
          </a:xfrm>
          <a:prstGeom prst="straightConnector1">
            <a:avLst/>
          </a:prstGeom>
          <a:ln w="12700">
            <a:solidFill>
              <a:srgbClr val="006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>
            <a:stCxn id="24" idx="3"/>
          </p:cNvCxnSpPr>
          <p:nvPr/>
        </p:nvCxnSpPr>
        <p:spPr>
          <a:xfrm>
            <a:off x="8313845" y="4561636"/>
            <a:ext cx="325119" cy="0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 flipV="1">
            <a:off x="8632613" y="4286251"/>
            <a:ext cx="0" cy="269036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/>
          <p:nvPr/>
        </p:nvCxnSpPr>
        <p:spPr>
          <a:xfrm flipV="1">
            <a:off x="8638963" y="4286251"/>
            <a:ext cx="325120" cy="6349"/>
          </a:xfrm>
          <a:prstGeom prst="straightConnector1">
            <a:avLst/>
          </a:prstGeom>
          <a:ln w="12700">
            <a:solidFill>
              <a:srgbClr val="006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>
            <a:stCxn id="19" idx="3"/>
          </p:cNvCxnSpPr>
          <p:nvPr/>
        </p:nvCxnSpPr>
        <p:spPr>
          <a:xfrm flipV="1">
            <a:off x="8313843" y="2707217"/>
            <a:ext cx="1790400" cy="6351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endCxn id="26" idx="0"/>
          </p:cNvCxnSpPr>
          <p:nvPr/>
        </p:nvCxnSpPr>
        <p:spPr>
          <a:xfrm>
            <a:off x="10098616" y="2707217"/>
            <a:ext cx="0" cy="1004129"/>
          </a:xfrm>
          <a:prstGeom prst="straightConnector1">
            <a:avLst/>
          </a:prstGeom>
          <a:ln w="12700">
            <a:solidFill>
              <a:srgbClr val="006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21" idx="3"/>
          </p:cNvCxnSpPr>
          <p:nvPr/>
        </p:nvCxnSpPr>
        <p:spPr>
          <a:xfrm>
            <a:off x="8313843" y="5488904"/>
            <a:ext cx="1790400" cy="0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endCxn id="26" idx="2"/>
          </p:cNvCxnSpPr>
          <p:nvPr/>
        </p:nvCxnSpPr>
        <p:spPr>
          <a:xfrm flipV="1">
            <a:off x="10098616" y="4485199"/>
            <a:ext cx="0" cy="1003707"/>
          </a:xfrm>
          <a:prstGeom prst="straightConnector1">
            <a:avLst/>
          </a:prstGeom>
          <a:ln w="12700">
            <a:solidFill>
              <a:srgbClr val="006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Рисунок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812" y="2000434"/>
            <a:ext cx="3271661" cy="432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4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4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4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34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33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34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33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67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33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67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3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4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573" y="6474000"/>
            <a:ext cx="1755428" cy="384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38" y="3696146"/>
            <a:ext cx="3339813" cy="266020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75" y="3957333"/>
            <a:ext cx="2217192" cy="100964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30808" y="543865"/>
            <a:ext cx="4703973" cy="1990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lnSpc>
                <a:spcPct val="125000"/>
              </a:lnSpc>
            </a:pPr>
            <a:r>
              <a:rPr lang="ru-RU" sz="2400" dirty="0">
                <a:solidFill>
                  <a:srgbClr val="0066B0"/>
                </a:solidFill>
                <a:latin typeface="Roboto Slab"/>
                <a:ea typeface="Calibri" panose="020F0502020204030204" pitchFamily="34" charset="0"/>
                <a:cs typeface="Times New Roman" panose="02020603050405020304" pitchFamily="18" charset="0"/>
              </a:rPr>
              <a:t>Функция —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это подпрограмма, которая позволяет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производить одни и те же действия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над различными данными в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различных местах программы.</a:t>
            </a:r>
            <a:endParaRPr lang="ru-RU" sz="1867" dirty="0">
              <a:solidFill>
                <a:prstClr val="black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512690" y="545613"/>
            <a:ext cx="4898119" cy="2605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lnSpc>
                <a:spcPct val="125000"/>
              </a:lnSpc>
            </a:pPr>
            <a:r>
              <a:rPr lang="ru-RU" sz="2400" dirty="0">
                <a:solidFill>
                  <a:srgbClr val="0066B0"/>
                </a:solidFill>
                <a:latin typeface="Roboto Slab"/>
                <a:ea typeface="Calibri" panose="020F0502020204030204" pitchFamily="34" charset="0"/>
                <a:cs typeface="Times New Roman" panose="02020603050405020304" pitchFamily="18" charset="0"/>
              </a:rPr>
              <a:t>Описание функции: </a:t>
            </a:r>
          </a:p>
          <a:p>
            <a:pPr defTabSz="914377">
              <a:lnSpc>
                <a:spcPct val="125000"/>
              </a:lnSpc>
            </a:pPr>
            <a:r>
              <a:rPr lang="en-US" sz="2133" dirty="0" err="1">
                <a:solidFill>
                  <a:srgbClr val="FFA01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endParaRPr lang="en-US" sz="2133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377">
              <a:lnSpc>
                <a:spcPct val="125000"/>
              </a:lnSpc>
            </a:pPr>
            <a:r>
              <a:rPr lang="ru-RU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инструкция 1</a:t>
            </a:r>
            <a:r>
              <a:rPr lang="en-US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133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377">
              <a:lnSpc>
                <a:spcPct val="125000"/>
              </a:lnSpc>
            </a:pPr>
            <a:r>
              <a:rPr lang="ru-RU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инструкция 2</a:t>
            </a:r>
            <a:r>
              <a:rPr lang="en-US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defTabSz="914377">
              <a:lnSpc>
                <a:spcPct val="125000"/>
              </a:lnSpc>
            </a:pPr>
            <a:r>
              <a:rPr lang="ru-RU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…</a:t>
            </a:r>
          </a:p>
          <a:p>
            <a:pPr defTabSz="914377">
              <a:lnSpc>
                <a:spcPct val="125000"/>
              </a:lnSpc>
            </a:pPr>
            <a:r>
              <a:rPr lang="ru-RU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инструкция </a:t>
            </a:r>
            <a:r>
              <a:rPr lang="en-US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n&gt; </a:t>
            </a:r>
            <a:endParaRPr lang="ru-RU" sz="2133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992452" y="1054559"/>
            <a:ext cx="1095172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US" sz="2133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133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имя</a:t>
            </a:r>
            <a:r>
              <a:rPr lang="en-US" sz="2133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2133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867" dirty="0">
              <a:solidFill>
                <a:srgbClr val="0000FF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889196" y="1053493"/>
            <a:ext cx="3385222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ru-RU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входные параметры</a:t>
            </a:r>
            <a:r>
              <a:rPr lang="en-US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867" dirty="0">
              <a:solidFill>
                <a:prstClr val="black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058929" y="1054061"/>
            <a:ext cx="256802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ru-RU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867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4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573" y="6474000"/>
            <a:ext cx="1755428" cy="384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072390" y="1350434"/>
            <a:ext cx="3830319" cy="4273549"/>
          </a:xfrm>
          <a:prstGeom prst="rect">
            <a:avLst/>
          </a:prstGeom>
          <a:solidFill>
            <a:srgbClr val="0066B0">
              <a:alpha val="5000"/>
            </a:srgbClr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ct val="125000"/>
              </a:lnSpc>
            </a:pP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с = </a:t>
            </a:r>
            <a:r>
              <a:rPr lang="en-US" sz="2133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133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())</a:t>
            </a:r>
          </a:p>
          <a:p>
            <a:pPr defTabSz="914377">
              <a:lnSpc>
                <a:spcPct val="125000"/>
              </a:lnSpc>
            </a:pP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b</a:t>
            </a:r>
            <a:r>
              <a:rPr lang="ru-RU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defTabSz="914377">
              <a:lnSpc>
                <a:spcPct val="125000"/>
              </a:lnSpc>
            </a:pPr>
            <a:r>
              <a:rPr lang="en-US" sz="2133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PrintText</a:t>
            </a:r>
            <a:endParaRPr lang="en-US" sz="2133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377">
              <a:lnSpc>
                <a:spcPct val="125000"/>
              </a:lnSpc>
            </a:pP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2133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(b - a) </a:t>
            </a:r>
          </a:p>
          <a:p>
            <a:pPr defTabSz="914377">
              <a:lnSpc>
                <a:spcPct val="125000"/>
              </a:lnSpc>
            </a:pPr>
            <a:r>
              <a:rPr lang="en-US" sz="2133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PrintText</a:t>
            </a:r>
            <a:endParaRPr lang="en-US" sz="2133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377">
              <a:lnSpc>
                <a:spcPct val="125000"/>
              </a:lnSpc>
            </a:pPr>
            <a:r>
              <a:rPr lang="en-US" sz="2133" b="1" dirty="0">
                <a:solidFill>
                  <a:srgbClr val="FFA0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math </a:t>
            </a:r>
            <a:r>
              <a:rPr lang="en-US" sz="2133" b="1" dirty="0">
                <a:solidFill>
                  <a:srgbClr val="FFA0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en-US" sz="2133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377">
              <a:lnSpc>
                <a:spcPct val="125000"/>
              </a:lnSpc>
            </a:pP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sz="2133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(c)</a:t>
            </a:r>
          </a:p>
          <a:p>
            <a:pPr defTabSz="914377">
              <a:lnSpc>
                <a:spcPct val="125000"/>
              </a:lnSpc>
            </a:pP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b - c</a:t>
            </a:r>
          </a:p>
          <a:p>
            <a:pPr defTabSz="914377">
              <a:lnSpc>
                <a:spcPct val="125000"/>
              </a:lnSpc>
            </a:pPr>
            <a:r>
              <a:rPr lang="en-US" sz="2133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PrintText</a:t>
            </a:r>
            <a:endParaRPr lang="en-US" sz="2133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295651" y="3023204"/>
            <a:ext cx="3583516" cy="1005417"/>
          </a:xfrm>
          <a:prstGeom prst="rect">
            <a:avLst/>
          </a:prstGeom>
          <a:solidFill>
            <a:srgbClr val="0066B0">
              <a:alpha val="5000"/>
            </a:srgbClr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ct val="125000"/>
              </a:lnSpc>
            </a:pPr>
            <a:r>
              <a:rPr lang="en-US" sz="2133" b="1" dirty="0" err="1">
                <a:solidFill>
                  <a:srgbClr val="FFA0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endParaRPr lang="en-US" sz="2133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377">
              <a:lnSpc>
                <a:spcPct val="125000"/>
              </a:lnSpc>
            </a:pP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" name="Прямая со стрелкой 2"/>
          <p:cNvCxnSpPr>
            <a:stCxn id="13" idx="3"/>
          </p:cNvCxnSpPr>
          <p:nvPr/>
        </p:nvCxnSpPr>
        <p:spPr>
          <a:xfrm>
            <a:off x="4879167" y="3525912"/>
            <a:ext cx="2193223" cy="0"/>
          </a:xfrm>
          <a:prstGeom prst="straightConnector1">
            <a:avLst/>
          </a:prstGeom>
          <a:ln w="12700">
            <a:solidFill>
              <a:srgbClr val="006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5975351" y="2698751"/>
            <a:ext cx="0" cy="827163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5975351" y="3525913"/>
            <a:ext cx="0" cy="1617588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5975351" y="2698751"/>
            <a:ext cx="1097039" cy="0"/>
          </a:xfrm>
          <a:prstGeom prst="straightConnector1">
            <a:avLst/>
          </a:prstGeom>
          <a:ln w="12700">
            <a:solidFill>
              <a:srgbClr val="006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5975351" y="5130832"/>
            <a:ext cx="1097039" cy="0"/>
          </a:xfrm>
          <a:prstGeom prst="straightConnector1">
            <a:avLst/>
          </a:prstGeom>
          <a:ln w="12700">
            <a:solidFill>
              <a:srgbClr val="006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1947082" y="3112479"/>
            <a:ext cx="1656223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US" sz="2133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PrintText</a:t>
            </a:r>
            <a:endParaRPr lang="ru-RU" sz="1867" b="1" dirty="0">
              <a:solidFill>
                <a:prstClr val="black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578618" y="3113751"/>
            <a:ext cx="511679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1867" b="1" dirty="0">
              <a:solidFill>
                <a:prstClr val="black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901847" y="3112695"/>
            <a:ext cx="348172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sz="1867" b="1" dirty="0">
              <a:solidFill>
                <a:prstClr val="black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947082" y="3525988"/>
            <a:ext cx="2800767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US" sz="2133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133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'Text 1'</a:t>
            </a: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867" b="1" dirty="0">
              <a:solidFill>
                <a:prstClr val="black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8703038" y="2463523"/>
            <a:ext cx="511679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1867" b="1" dirty="0">
              <a:solidFill>
                <a:prstClr val="black"/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8703038" y="3277379"/>
            <a:ext cx="511679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1867" b="1" dirty="0">
              <a:solidFill>
                <a:prstClr val="black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8699863" y="4900884"/>
            <a:ext cx="511679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1867" b="1" dirty="0">
              <a:solidFill>
                <a:prstClr val="black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1808011" y="3551311"/>
            <a:ext cx="3018492" cy="4647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ru-RU">
              <a:solidFill>
                <a:prstClr val="white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1972482" y="3040137"/>
            <a:ext cx="2050625" cy="6089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ru-RU">
              <a:solidFill>
                <a:prstClr val="white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191935" y="3538738"/>
            <a:ext cx="1343533" cy="43179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ru-R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84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75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8" grpId="0"/>
      <p:bldP spid="19" grpId="0"/>
      <p:bldP spid="20" grpId="0"/>
      <p:bldP spid="21" grpId="0"/>
      <p:bldP spid="24" grpId="0"/>
      <p:bldP spid="35" grpId="0"/>
      <p:bldP spid="36" grpId="0"/>
      <p:bldP spid="25" grpId="0" animBg="1"/>
      <p:bldP spid="25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573" y="6474000"/>
            <a:ext cx="1755428" cy="3840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30808" y="543865"/>
            <a:ext cx="4874345" cy="1990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lnSpc>
                <a:spcPct val="125000"/>
              </a:lnSpc>
            </a:pPr>
            <a:r>
              <a:rPr lang="ru-RU" sz="2400" dirty="0">
                <a:solidFill>
                  <a:srgbClr val="0066B0"/>
                </a:solidFill>
                <a:latin typeface="Roboto Slab"/>
                <a:ea typeface="Calibri" panose="020F0502020204030204" pitchFamily="34" charset="0"/>
                <a:cs typeface="Times New Roman" panose="02020603050405020304" pitchFamily="18" charset="0"/>
              </a:rPr>
              <a:t>Функция —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это подпрограмма, которая позволяет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производить одни и те же действия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над различными данными в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различных местах программы.</a:t>
            </a:r>
            <a:endParaRPr lang="ru-RU" sz="1867" dirty="0">
              <a:solidFill>
                <a:prstClr val="black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0023" y="3356546"/>
            <a:ext cx="4898119" cy="2605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lnSpc>
                <a:spcPct val="125000"/>
              </a:lnSpc>
            </a:pPr>
            <a:r>
              <a:rPr lang="ru-RU" sz="2400" dirty="0">
                <a:solidFill>
                  <a:srgbClr val="0066B0"/>
                </a:solidFill>
                <a:latin typeface="Roboto Slab"/>
                <a:ea typeface="Calibri" panose="020F0502020204030204" pitchFamily="34" charset="0"/>
                <a:cs typeface="Times New Roman" panose="02020603050405020304" pitchFamily="18" charset="0"/>
              </a:rPr>
              <a:t>Описание функции: </a:t>
            </a:r>
          </a:p>
          <a:p>
            <a:pPr defTabSz="914377">
              <a:lnSpc>
                <a:spcPct val="125000"/>
              </a:lnSpc>
            </a:pPr>
            <a:r>
              <a:rPr lang="en-US" sz="2133" dirty="0" err="1">
                <a:solidFill>
                  <a:srgbClr val="FFA01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endParaRPr lang="en-US" sz="2133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377">
              <a:lnSpc>
                <a:spcPct val="125000"/>
              </a:lnSpc>
            </a:pPr>
            <a:r>
              <a:rPr lang="ru-RU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инструкция 1</a:t>
            </a:r>
            <a:r>
              <a:rPr lang="en-US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133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377">
              <a:lnSpc>
                <a:spcPct val="125000"/>
              </a:lnSpc>
            </a:pPr>
            <a:r>
              <a:rPr lang="ru-RU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инструкция 2</a:t>
            </a:r>
            <a:r>
              <a:rPr lang="en-US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defTabSz="914377">
              <a:lnSpc>
                <a:spcPct val="125000"/>
              </a:lnSpc>
            </a:pPr>
            <a:r>
              <a:rPr lang="ru-RU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…</a:t>
            </a:r>
          </a:p>
          <a:p>
            <a:pPr defTabSz="914377">
              <a:lnSpc>
                <a:spcPct val="125000"/>
              </a:lnSpc>
            </a:pPr>
            <a:r>
              <a:rPr lang="ru-RU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инструкция </a:t>
            </a:r>
            <a:r>
              <a:rPr lang="en-US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n&gt; </a:t>
            </a:r>
            <a:endParaRPr lang="ru-RU" sz="2133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19786" y="3865492"/>
            <a:ext cx="1095172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US" sz="2133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133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имя</a:t>
            </a:r>
            <a:r>
              <a:rPr lang="en-US" sz="2133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2133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867" dirty="0">
              <a:solidFill>
                <a:srgbClr val="0000FF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16530" y="3864427"/>
            <a:ext cx="3385222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ru-RU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входные параметры</a:t>
            </a:r>
            <a:r>
              <a:rPr lang="en-US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867" dirty="0">
              <a:solidFill>
                <a:prstClr val="black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86263" y="3864995"/>
            <a:ext cx="256802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ru-RU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867" dirty="0">
              <a:solidFill>
                <a:prstClr val="black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24459" y="3090530"/>
            <a:ext cx="4193359" cy="2796117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ru-RU">
              <a:solidFill>
                <a:prstClr val="white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128505" y="543866"/>
            <a:ext cx="4340081" cy="1990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lnSpc>
                <a:spcPct val="125000"/>
              </a:lnSpc>
            </a:pPr>
            <a:r>
              <a:rPr lang="ru-RU" sz="2400" dirty="0">
                <a:solidFill>
                  <a:srgbClr val="0066B0"/>
                </a:solidFill>
                <a:latin typeface="Roboto Slab"/>
                <a:ea typeface="Calibri" panose="020F0502020204030204" pitchFamily="34" charset="0"/>
                <a:cs typeface="Times New Roman" panose="02020603050405020304" pitchFamily="18" charset="0"/>
              </a:rPr>
              <a:t>При вызове функции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количество и порядок следования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значений входных параметров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должны соответствовать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указанным в описании.</a:t>
            </a:r>
            <a:endParaRPr lang="ru-RU" sz="1867" dirty="0">
              <a:solidFill>
                <a:prstClr val="black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808567" y="1718734"/>
            <a:ext cx="3340100" cy="48529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ru-RU">
              <a:solidFill>
                <a:prstClr val="white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2205609" y="3855938"/>
            <a:ext cx="3340100" cy="48529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ru-R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06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7" grpId="0"/>
      <p:bldP spid="8" grpId="0"/>
      <p:bldP spid="10" grpId="0"/>
      <p:bldP spid="4" grpId="0" animBg="1"/>
      <p:bldP spid="11" grpId="0" animBg="1"/>
      <p:bldP spid="11" grpId="1" animBg="1"/>
      <p:bldP spid="14" grpId="0" animBg="1"/>
      <p:bldP spid="1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573" y="6474000"/>
            <a:ext cx="1755428" cy="3840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7128505" y="543866"/>
            <a:ext cx="4340081" cy="1990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lnSpc>
                <a:spcPct val="125000"/>
              </a:lnSpc>
            </a:pPr>
            <a:r>
              <a:rPr lang="ru-RU" sz="2400" dirty="0">
                <a:solidFill>
                  <a:srgbClr val="0066B0"/>
                </a:solidFill>
                <a:latin typeface="Roboto Slab"/>
                <a:ea typeface="Calibri" panose="020F0502020204030204" pitchFamily="34" charset="0"/>
                <a:cs typeface="Times New Roman" panose="02020603050405020304" pitchFamily="18" charset="0"/>
              </a:rPr>
              <a:t>При вызове функции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количество и порядок следования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значений входных параметров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должны соответствовать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указанным в описании.</a:t>
            </a:r>
            <a:endParaRPr lang="ru-RU" sz="1867" dirty="0">
              <a:solidFill>
                <a:prstClr val="black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128505" y="3898412"/>
            <a:ext cx="43400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lnSpc>
                <a:spcPct val="125000"/>
              </a:lnSpc>
            </a:pPr>
            <a:r>
              <a:rPr lang="ru-RU" sz="2400" dirty="0">
                <a:solidFill>
                  <a:srgbClr val="0066B0"/>
                </a:solidFill>
                <a:latin typeface="Roboto Slab"/>
                <a:ea typeface="Calibri" panose="020F0502020204030204" pitchFamily="34" charset="0"/>
                <a:cs typeface="Times New Roman" panose="02020603050405020304" pitchFamily="18" charset="0"/>
              </a:rPr>
              <a:t>Пример:</a:t>
            </a:r>
          </a:p>
          <a:p>
            <a:pPr defTabSz="914377">
              <a:lnSpc>
                <a:spcPct val="125000"/>
              </a:lnSpc>
            </a:pPr>
            <a:r>
              <a:rPr lang="en-US" sz="2400" dirty="0" err="1">
                <a:solidFill>
                  <a:srgbClr val="FFA01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ru-RU" sz="2400" dirty="0">
                <a:solidFill>
                  <a:srgbClr val="FFA01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NoName</a:t>
            </a: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(a, b, c)</a:t>
            </a:r>
          </a:p>
          <a:p>
            <a:pPr defTabSz="914377">
              <a:lnSpc>
                <a:spcPct val="125000"/>
              </a:lnSpc>
            </a:pPr>
            <a:r>
              <a:rPr lang="ru-RU" sz="24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4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тело функции</a:t>
            </a:r>
            <a:r>
              <a:rPr lang="en-US" sz="24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defTabSz="914377">
              <a:lnSpc>
                <a:spcPct val="125000"/>
              </a:lnSpc>
            </a:pPr>
            <a:r>
              <a:rPr lang="en-US" sz="2400" dirty="0" err="1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NoName</a:t>
            </a: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(2.1, 7.4, 8)</a:t>
            </a:r>
            <a:endParaRPr lang="ru-RU" sz="24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57251" y="1719579"/>
            <a:ext cx="5837888" cy="3637279"/>
          </a:xfrm>
          <a:prstGeom prst="rect">
            <a:avLst/>
          </a:prstGeom>
          <a:blipFill dpi="0" rotWithShape="1">
            <a:blip r:embed="rId4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ru-RU">
              <a:solidFill>
                <a:prstClr val="white"/>
              </a:solidFill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9114937" y="4423008"/>
            <a:ext cx="1057763" cy="50685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8577589" y="5335692"/>
            <a:ext cx="1586644" cy="50685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ru-R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80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573" y="6474000"/>
            <a:ext cx="1755428" cy="384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81244" y="364464"/>
            <a:ext cx="56295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ru-RU" sz="3200" dirty="0">
                <a:solidFill>
                  <a:srgbClr val="0066B0"/>
                </a:solidFill>
                <a:latin typeface="Roboto Slab"/>
              </a:rPr>
              <a:t>Локальные и глобальные параметры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180841" y="2501900"/>
            <a:ext cx="3830319" cy="3007784"/>
          </a:xfrm>
          <a:prstGeom prst="rect">
            <a:avLst/>
          </a:prstGeom>
          <a:solidFill>
            <a:srgbClr val="0066B0">
              <a:alpha val="5000"/>
            </a:srgbClr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ct val="125000"/>
              </a:lnSpc>
            </a:pPr>
            <a:r>
              <a:rPr lang="en-US" sz="2133" b="1" dirty="0" err="1">
                <a:solidFill>
                  <a:srgbClr val="FFA0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NoName</a:t>
            </a: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(a, b, c):</a:t>
            </a:r>
          </a:p>
          <a:p>
            <a:pPr defTabSz="914377">
              <a:lnSpc>
                <a:spcPct val="125000"/>
              </a:lnSpc>
            </a:pP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 = a + b – c</a:t>
            </a:r>
          </a:p>
          <a:p>
            <a:pPr defTabSz="914377">
              <a:lnSpc>
                <a:spcPct val="125000"/>
              </a:lnSpc>
            </a:pP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 = t + a</a:t>
            </a:r>
          </a:p>
          <a:p>
            <a:pPr defTabSz="914377">
              <a:lnSpc>
                <a:spcPct val="125000"/>
              </a:lnSpc>
            </a:pP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33" b="1" dirty="0">
                <a:solidFill>
                  <a:srgbClr val="FFA0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d, e, f</a:t>
            </a:r>
            <a:endParaRPr lang="ru-RU" sz="2133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377">
              <a:lnSpc>
                <a:spcPct val="125000"/>
              </a:lnSpc>
            </a:pPr>
            <a:r>
              <a:rPr lang="ru-RU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ru-RU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е + </a:t>
            </a: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  <a:p>
            <a:pPr defTabSz="914377">
              <a:lnSpc>
                <a:spcPct val="125000"/>
              </a:lnSpc>
            </a:pP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</a:t>
            </a:r>
            <a:r>
              <a:rPr lang="ru-RU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- t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5999" y="2870201"/>
            <a:ext cx="1485901" cy="292100"/>
          </a:xfrm>
          <a:prstGeom prst="rect">
            <a:avLst/>
          </a:prstGeom>
          <a:solidFill>
            <a:srgbClr val="0066B0">
              <a:alpha val="10000"/>
            </a:srgbClr>
          </a:solidFill>
          <a:ln w="6350"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66216" y="3255434"/>
            <a:ext cx="340784" cy="292100"/>
          </a:xfrm>
          <a:prstGeom prst="rect">
            <a:avLst/>
          </a:prstGeom>
          <a:solidFill>
            <a:srgbClr val="0066B0">
              <a:alpha val="10000"/>
            </a:srgbClr>
          </a:solidFill>
          <a:ln w="6350"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ru-RU">
              <a:solidFill>
                <a:prstClr val="white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866216" y="3668185"/>
            <a:ext cx="340784" cy="292100"/>
          </a:xfrm>
          <a:prstGeom prst="rect">
            <a:avLst/>
          </a:prstGeom>
          <a:solidFill>
            <a:srgbClr val="0066B0">
              <a:alpha val="10000"/>
            </a:srgbClr>
          </a:solidFill>
          <a:ln w="6350"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ru-RU">
              <a:solidFill>
                <a:prstClr val="white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054512" y="4079875"/>
            <a:ext cx="1260689" cy="292100"/>
          </a:xfrm>
          <a:prstGeom prst="rect">
            <a:avLst/>
          </a:prstGeom>
          <a:solidFill>
            <a:srgbClr val="0066B0">
              <a:alpha val="10000"/>
            </a:srgbClr>
          </a:solidFill>
          <a:ln w="6350"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ru-RU">
              <a:solidFill>
                <a:prstClr val="white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stCxn id="2" idx="0"/>
          </p:cNvCxnSpPr>
          <p:nvPr/>
        </p:nvCxnSpPr>
        <p:spPr>
          <a:xfrm flipV="1">
            <a:off x="6838950" y="2686051"/>
            <a:ext cx="1" cy="184149"/>
          </a:xfrm>
          <a:prstGeom prst="line">
            <a:avLst/>
          </a:prstGeom>
          <a:ln w="635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3908426" y="2683669"/>
            <a:ext cx="2930525" cy="2183"/>
          </a:xfrm>
          <a:prstGeom prst="line">
            <a:avLst/>
          </a:prstGeom>
          <a:ln w="635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3908425" y="2683669"/>
            <a:ext cx="0" cy="745332"/>
          </a:xfrm>
          <a:prstGeom prst="line">
            <a:avLst/>
          </a:prstGeom>
          <a:ln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H="1" flipV="1">
            <a:off x="3194051" y="3429000"/>
            <a:ext cx="714376" cy="1"/>
          </a:xfrm>
          <a:prstGeom prst="line">
            <a:avLst/>
          </a:prstGeom>
          <a:ln w="635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908427" y="3428999"/>
            <a:ext cx="957789" cy="0"/>
          </a:xfrm>
          <a:prstGeom prst="line">
            <a:avLst/>
          </a:prstGeom>
          <a:ln w="635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H="1">
            <a:off x="3908427" y="3814233"/>
            <a:ext cx="957789" cy="0"/>
          </a:xfrm>
          <a:prstGeom prst="line">
            <a:avLst/>
          </a:prstGeom>
          <a:ln w="635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3908425" y="3428999"/>
            <a:ext cx="0" cy="385235"/>
          </a:xfrm>
          <a:prstGeom prst="line">
            <a:avLst/>
          </a:prstGeom>
          <a:ln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76682" y="3080185"/>
            <a:ext cx="198014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ru-RU" sz="1867" dirty="0">
                <a:solidFill>
                  <a:prstClr val="black"/>
                </a:solidFill>
              </a:rPr>
              <a:t>Локальные параметры</a:t>
            </a:r>
          </a:p>
        </p:txBody>
      </p:sp>
      <p:cxnSp>
        <p:nvCxnSpPr>
          <p:cNvPr id="49" name="Прямая соединительная линия 48"/>
          <p:cNvCxnSpPr/>
          <p:nvPr/>
        </p:nvCxnSpPr>
        <p:spPr>
          <a:xfrm flipH="1">
            <a:off x="7315202" y="4225925"/>
            <a:ext cx="1447799" cy="1"/>
          </a:xfrm>
          <a:prstGeom prst="line">
            <a:avLst/>
          </a:prstGeom>
          <a:ln w="635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763001" y="3877111"/>
            <a:ext cx="198014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ru-RU" sz="1867" dirty="0">
                <a:solidFill>
                  <a:prstClr val="black"/>
                </a:solidFill>
              </a:rPr>
              <a:t>Глобальные параметры</a:t>
            </a:r>
          </a:p>
        </p:txBody>
      </p:sp>
    </p:spTree>
    <p:extLst>
      <p:ext uri="{BB962C8B-B14F-4D97-AF65-F5344CB8AC3E}">
        <p14:creationId xmlns:p14="http://schemas.microsoft.com/office/powerpoint/2010/main" val="78959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5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7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7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2" grpId="0" animBg="1"/>
      <p:bldP spid="9" grpId="0" animBg="1"/>
      <p:bldP spid="13" grpId="0" animBg="1"/>
      <p:bldP spid="14" grpId="0" animBg="1"/>
      <p:bldP spid="48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573" y="6474000"/>
            <a:ext cx="1755428" cy="38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9801" y="710855"/>
            <a:ext cx="10293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ru-RU" sz="3200" dirty="0">
                <a:solidFill>
                  <a:srgbClr val="0066B0"/>
                </a:solidFill>
                <a:latin typeface="Roboto Slab"/>
              </a:rPr>
              <a:t>Функции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70669" y="1619867"/>
            <a:ext cx="4122192" cy="1631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lnSpc>
                <a:spcPct val="125000"/>
              </a:lnSpc>
            </a:pPr>
            <a:r>
              <a:rPr lang="ru-RU" sz="2400" dirty="0">
                <a:solidFill>
                  <a:srgbClr val="0066B0"/>
                </a:solidFill>
                <a:latin typeface="Roboto Slab"/>
              </a:rPr>
              <a:t>Подпрограмма —</a:t>
            </a:r>
            <a:endParaRPr lang="ru-RU" sz="1867" dirty="0">
              <a:solidFill>
                <a:srgbClr val="0066B0"/>
              </a:solidFill>
              <a:latin typeface="Roboto Slab"/>
            </a:endParaRP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это описание вспомогательного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алгоритма на языке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программирования.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366051" y="1619867"/>
            <a:ext cx="4867100" cy="1990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lnSpc>
                <a:spcPct val="125000"/>
              </a:lnSpc>
            </a:pPr>
            <a:r>
              <a:rPr lang="ru-RU" sz="2400" dirty="0">
                <a:solidFill>
                  <a:srgbClr val="0066B0"/>
                </a:solidFill>
                <a:latin typeface="Roboto Slab"/>
                <a:ea typeface="Calibri" panose="020F0502020204030204" pitchFamily="34" charset="0"/>
                <a:cs typeface="Times New Roman" panose="02020603050405020304" pitchFamily="18" charset="0"/>
              </a:rPr>
              <a:t>Функции –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это подпрограммы, которые могут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вызываться в различных местах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программы и обрабатывать различные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данные одним и тем же способом.</a:t>
            </a:r>
            <a:endParaRPr lang="ru-RU" sz="1867" dirty="0">
              <a:solidFill>
                <a:prstClr val="black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366051" y="3865838"/>
            <a:ext cx="4995268" cy="1631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lnSpc>
                <a:spcPct val="125000"/>
              </a:lnSpc>
            </a:pPr>
            <a:r>
              <a:rPr lang="ru-RU" sz="2400" dirty="0">
                <a:solidFill>
                  <a:srgbClr val="0066B0"/>
                </a:solidFill>
                <a:latin typeface="Roboto Slab"/>
                <a:ea typeface="Calibri" panose="020F0502020204030204" pitchFamily="34" charset="0"/>
                <a:cs typeface="Times New Roman" panose="02020603050405020304" pitchFamily="18" charset="0"/>
              </a:rPr>
              <a:t>Инструкция возврата (</a:t>
            </a:r>
            <a:r>
              <a:rPr lang="en-US" sz="2400" dirty="0">
                <a:solidFill>
                  <a:srgbClr val="0066B0"/>
                </a:solidFill>
                <a:latin typeface="Roboto Slab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2400" dirty="0">
                <a:solidFill>
                  <a:srgbClr val="0066B0"/>
                </a:solidFill>
                <a:latin typeface="Roboto Slab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завершает работу</a:t>
            </a:r>
            <a:r>
              <a:rPr lang="en-US" sz="1867" dirty="0">
                <a:solidFill>
                  <a:prstClr val="black"/>
                </a:solidFill>
              </a:rPr>
              <a:t> </a:t>
            </a:r>
            <a:r>
              <a:rPr lang="ru-RU" sz="1867" dirty="0">
                <a:solidFill>
                  <a:prstClr val="black"/>
                </a:solidFill>
              </a:rPr>
              <a:t>функции, вернув в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основную программу значения </a:t>
            </a:r>
            <a:endParaRPr lang="en-US" sz="1867" dirty="0">
              <a:solidFill>
                <a:prstClr val="black"/>
              </a:solidFill>
            </a:endParaRP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параметров, указанных в инструкции.</a:t>
            </a:r>
            <a:endParaRPr lang="ru-RU" sz="2133" dirty="0">
              <a:solidFill>
                <a:prstClr val="black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78919" y="3865838"/>
            <a:ext cx="4898119" cy="2605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lnSpc>
                <a:spcPct val="125000"/>
              </a:lnSpc>
            </a:pPr>
            <a:r>
              <a:rPr lang="ru-RU" sz="2400" dirty="0">
                <a:solidFill>
                  <a:srgbClr val="0066B0"/>
                </a:solidFill>
                <a:latin typeface="Roboto Slab"/>
                <a:ea typeface="Calibri" panose="020F0502020204030204" pitchFamily="34" charset="0"/>
                <a:cs typeface="Times New Roman" panose="02020603050405020304" pitchFamily="18" charset="0"/>
              </a:rPr>
              <a:t>Описание функции: </a:t>
            </a:r>
          </a:p>
          <a:p>
            <a:pPr defTabSz="914377">
              <a:lnSpc>
                <a:spcPct val="125000"/>
              </a:lnSpc>
            </a:pPr>
            <a:r>
              <a:rPr lang="en-US" sz="2133" dirty="0" err="1">
                <a:solidFill>
                  <a:srgbClr val="FFA01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endParaRPr lang="en-US" sz="2133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377">
              <a:lnSpc>
                <a:spcPct val="125000"/>
              </a:lnSpc>
            </a:pPr>
            <a:r>
              <a:rPr lang="ru-RU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инструкция 1</a:t>
            </a:r>
            <a:r>
              <a:rPr lang="en-US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133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377">
              <a:lnSpc>
                <a:spcPct val="125000"/>
              </a:lnSpc>
            </a:pPr>
            <a:r>
              <a:rPr lang="ru-RU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инструкция 2</a:t>
            </a:r>
            <a:r>
              <a:rPr lang="en-US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defTabSz="914377">
              <a:lnSpc>
                <a:spcPct val="125000"/>
              </a:lnSpc>
            </a:pPr>
            <a:r>
              <a:rPr lang="ru-RU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…</a:t>
            </a:r>
          </a:p>
          <a:p>
            <a:pPr defTabSz="914377">
              <a:lnSpc>
                <a:spcPct val="125000"/>
              </a:lnSpc>
            </a:pPr>
            <a:r>
              <a:rPr lang="ru-RU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инструкция </a:t>
            </a:r>
            <a:r>
              <a:rPr lang="en-US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n&gt; </a:t>
            </a:r>
            <a:endParaRPr lang="ru-RU" sz="2133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58682" y="4374784"/>
            <a:ext cx="1095172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US" sz="2133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133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имя</a:t>
            </a:r>
            <a:r>
              <a:rPr lang="en-US" sz="2133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2133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867" dirty="0">
              <a:solidFill>
                <a:srgbClr val="0000FF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355426" y="4373719"/>
            <a:ext cx="3385222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ru-RU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входные параметры</a:t>
            </a:r>
            <a:r>
              <a:rPr lang="en-US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867" dirty="0">
              <a:solidFill>
                <a:prstClr val="black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525159" y="4374287"/>
            <a:ext cx="256802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ru-RU" sz="2133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867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41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ideouroki_fonts2">
      <a:majorFont>
        <a:latin typeface="Roboto Slab"/>
        <a:ea typeface=""/>
        <a:cs typeface=""/>
      </a:majorFont>
      <a:minorFont>
        <a:latin typeface="Open Sans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ideouroki_fonts2">
      <a:majorFont>
        <a:latin typeface="Roboto Slab"/>
        <a:ea typeface=""/>
        <a:cs typeface=""/>
      </a:majorFont>
      <a:minorFont>
        <a:latin typeface="Open Sans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559</Words>
  <Application>Microsoft Office PowerPoint</Application>
  <PresentationFormat>Широкоэкранный</PresentationFormat>
  <Paragraphs>130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Calibri</vt:lpstr>
      <vt:lpstr>Open Sans</vt:lpstr>
      <vt:lpstr>Roboto Slab</vt:lpstr>
      <vt:lpstr>Times New Roman</vt:lpstr>
      <vt:lpstr>Arial</vt:lpstr>
      <vt:lpstr>Courier New</vt:lpstr>
      <vt:lpstr>1_Тема Office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Оноприйчук Дмитрий Александрович</cp:lastModifiedBy>
  <cp:revision>21</cp:revision>
  <dcterms:created xsi:type="dcterms:W3CDTF">2016-03-22T17:12:40Z</dcterms:created>
  <dcterms:modified xsi:type="dcterms:W3CDTF">2024-09-14T07:10:49Z</dcterms:modified>
</cp:coreProperties>
</file>