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61" r:id="rId4"/>
    <p:sldId id="262" r:id="rId5"/>
    <p:sldId id="265" r:id="rId6"/>
    <p:sldId id="266" r:id="rId7"/>
    <p:sldId id="268" r:id="rId8"/>
    <p:sldId id="269" r:id="rId9"/>
    <p:sldId id="270" r:id="rId10"/>
    <p:sldId id="27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95F06-ED52-4BDF-88F4-02A9B6E9E9C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99CF-8BA2-4799-A16E-029225489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3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8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2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1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6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5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05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5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6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0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3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6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61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67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6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4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1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18.09.2024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367" y="6000541"/>
            <a:ext cx="5378451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ru-RU" sz="2133" dirty="0">
                <a:solidFill>
                  <a:prstClr val="white">
                    <a:alpha val="80000"/>
                  </a:prstClr>
                </a:solidFill>
                <a:latin typeface="Roboto Slab"/>
              </a:rPr>
              <a:t>Структурные типы данных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367" y="2751569"/>
            <a:ext cx="5568949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377"/>
            <a:r>
              <a:rPr lang="ru-RU" sz="4000" dirty="0">
                <a:solidFill>
                  <a:prstClr val="white"/>
                </a:solidFill>
                <a:latin typeface="Roboto Slab"/>
              </a:rPr>
              <a:t>Обработка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4387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60360" y="1914381"/>
            <a:ext cx="3635161" cy="3067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</a:rPr>
              <a:t>Исключения —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это любые ошибки, которые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могут возникнуть при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исполнении программы.</a:t>
            </a:r>
          </a:p>
          <a:p>
            <a:pPr defTabSz="914377">
              <a:lnSpc>
                <a:spcPct val="125000"/>
              </a:lnSpc>
            </a:pPr>
            <a:endParaRPr lang="ru-RU" sz="1867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Исключения разделены на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категории, которые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образуют иерархию.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61377" y="1914380"/>
            <a:ext cx="3928111" cy="3098285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85" y="2082801"/>
            <a:ext cx="529695" cy="5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75639" y="704466"/>
            <a:ext cx="4381452" cy="127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</a:rPr>
              <a:t>Баг —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это жаргонное слово, означающее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программную ошибку.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76" y="2579832"/>
            <a:ext cx="3512897" cy="372995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8615" y="1387725"/>
            <a:ext cx="3354536" cy="3360000"/>
          </a:xfrm>
          <a:prstGeom prst="teardrop">
            <a:avLst/>
          </a:prstGeom>
          <a:solidFill>
            <a:schemeClr val="accent1">
              <a:lumMod val="75000"/>
              <a:alpha val="5000"/>
            </a:schemeClr>
          </a:solidFill>
          <a:ln w="12700">
            <a:solidFill>
              <a:srgbClr val="0066B0"/>
            </a:solidFill>
          </a:ln>
          <a:effectLst>
            <a:outerShdw blurRad="190500" dist="571500" dir="5400000" sx="80000" sy="80000" algn="t" rotWithShape="0">
              <a:schemeClr val="accent5">
                <a:lumMod val="50000"/>
                <a:alpha val="50000"/>
              </a:schemeClr>
            </a:outerShdw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7115682" y="4839416"/>
            <a:ext cx="4880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be-BY" sz="3200" dirty="0">
                <a:solidFill>
                  <a:srgbClr val="0066B0"/>
                </a:solidFill>
                <a:latin typeface="Roboto Slab"/>
              </a:rPr>
              <a:t>Грейс Хоппер</a:t>
            </a:r>
          </a:p>
          <a:p>
            <a:pPr algn="ctr" defTabSz="914377"/>
            <a:r>
              <a:rPr lang="be-BY" sz="3200" dirty="0">
                <a:solidFill>
                  <a:srgbClr val="0066B0"/>
                </a:solidFill>
                <a:latin typeface="Roboto Slab"/>
              </a:rPr>
              <a:t>(1906–1992)</a:t>
            </a:r>
            <a:endParaRPr lang="ru-RU" sz="3200" dirty="0">
              <a:solidFill>
                <a:srgbClr val="0066B0"/>
              </a:solidFill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0488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91" y="1138792"/>
            <a:ext cx="4756587" cy="47423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485">
            <a:off x="8619144" y="1592904"/>
            <a:ext cx="1043608" cy="12270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659" y="938908"/>
            <a:ext cx="4861005" cy="347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ru-RU" sz="2400" dirty="0">
                <a:solidFill>
                  <a:srgbClr val="0066B0"/>
                </a:solidFill>
                <a:latin typeface="Roboto Slab"/>
              </a:rPr>
              <a:t>Описание обработки исключений в языке </a:t>
            </a:r>
            <a:r>
              <a:rPr lang="en-US" sz="2400" dirty="0">
                <a:solidFill>
                  <a:srgbClr val="0066B0"/>
                </a:solidFill>
                <a:latin typeface="Roboto Slab"/>
              </a:rPr>
              <a:t>Python</a:t>
            </a:r>
            <a:r>
              <a:rPr lang="ru-RU" sz="2400" dirty="0">
                <a:solidFill>
                  <a:srgbClr val="0066B0"/>
                </a:solidFill>
                <a:latin typeface="Roboto Slab"/>
              </a:rPr>
              <a:t>:</a:t>
            </a:r>
            <a:endParaRPr lang="en-US" sz="2400" dirty="0">
              <a:solidFill>
                <a:srgbClr val="0066B0"/>
              </a:solidFill>
              <a:latin typeface="Roboto Slab"/>
            </a:endParaRPr>
          </a:p>
          <a:p>
            <a:pPr defTabSz="914377"/>
            <a:endParaRPr lang="ru-RU" sz="1333" dirty="0">
              <a:solidFill>
                <a:srgbClr val="0066B0"/>
              </a:solidFill>
              <a:latin typeface="Roboto Slab"/>
            </a:endParaRPr>
          </a:p>
          <a:p>
            <a:pPr defTabSz="914377"/>
            <a:r>
              <a:rPr lang="en-US" sz="2400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377"/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Код, при исполнении которого 	</a:t>
            </a:r>
          </a:p>
          <a:p>
            <a:pPr defTabSz="914377"/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	может возникнуть исключение.</a:t>
            </a:r>
            <a:endParaRPr lang="en-US" sz="1867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defTabSz="914377"/>
            <a:endParaRPr lang="ru-RU" sz="667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defTabSz="914377"/>
            <a:r>
              <a:rPr lang="en-US" sz="2400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377"/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Код, который будет выполнен, 	</a:t>
            </a:r>
          </a:p>
          <a:p>
            <a:pPr defTabSz="914377"/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	если в предыдущем блоке 	</a:t>
            </a:r>
          </a:p>
          <a:p>
            <a:pPr defTabSz="914377"/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	возникло исключение.</a:t>
            </a:r>
            <a:endParaRPr lang="ru-RU" sz="3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70280" y="4513451"/>
            <a:ext cx="4795520" cy="140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2400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ru-RU" sz="2400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dirty="0">
                <a:solidFill>
                  <a:srgbClr val="7030A0"/>
                </a:solidFill>
                <a:cs typeface="Courier New" panose="02070309020205020404" pitchFamily="49" charset="0"/>
              </a:rPr>
              <a:t>&lt;</a:t>
            </a:r>
            <a:r>
              <a:rPr lang="ru-RU" sz="2133" dirty="0">
                <a:solidFill>
                  <a:srgbClr val="7030A0"/>
                </a:solidFill>
                <a:cs typeface="Courier New" panose="02070309020205020404" pitchFamily="49" charset="0"/>
              </a:rPr>
              <a:t>Тип исключения </a:t>
            </a:r>
            <a:r>
              <a:rPr lang="en-US" sz="2133" dirty="0">
                <a:solidFill>
                  <a:srgbClr val="7030A0"/>
                </a:solidFill>
                <a:cs typeface="Courier New" panose="02070309020205020404" pitchFamily="49" charset="0"/>
              </a:rPr>
              <a:t>2&gt;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377"/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Код, который будет выполнен, 	если в блоке </a:t>
            </a:r>
            <a:r>
              <a:rPr lang="en-US" sz="1867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867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возникло </a:t>
            </a:r>
            <a:r>
              <a:rPr lang="en-US" sz="1867" dirty="0">
                <a:solidFill>
                  <a:prstClr val="black"/>
                </a:solidFill>
                <a:cs typeface="Courier New" panose="02070309020205020404" pitchFamily="49" charset="0"/>
              </a:rPr>
              <a:t>	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исключение типа </a:t>
            </a:r>
            <a:r>
              <a:rPr lang="en-US" sz="1867" dirty="0">
                <a:solidFill>
                  <a:prstClr val="black"/>
                </a:solidFill>
                <a:cs typeface="Courier New" panose="02070309020205020404" pitchFamily="49" charset="0"/>
              </a:rPr>
              <a:t>2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.</a:t>
            </a:r>
            <a:endParaRPr lang="ru-RU" sz="3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901989" y="1123951"/>
            <a:ext cx="2385483" cy="841456"/>
          </a:xfrm>
          <a:prstGeom prst="rect">
            <a:avLst/>
          </a:prstGeom>
          <a:solidFill>
            <a:srgbClr val="006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2400" dirty="0">
                <a:solidFill>
                  <a:prstClr val="white"/>
                </a:solidFill>
                <a:latin typeface="Roboto Slab"/>
              </a:rPr>
              <a:t>Типы исключений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70428" y="2454443"/>
            <a:ext cx="3162723" cy="2612012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133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ru-RU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ru-RU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958851" y="2454443"/>
            <a:ext cx="3162723" cy="261201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133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endParaRPr lang="ru-RU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1867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16544" y="2454442"/>
            <a:ext cx="3162723" cy="2612012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133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ru-RU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2133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1867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defTabSz="914377"/>
            <a:endParaRPr lang="en-US" sz="1867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8852" y="3212103"/>
            <a:ext cx="316272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Возникает при попытке </a:t>
            </a:r>
            <a:endParaRPr lang="en-US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деления любого </a:t>
            </a:r>
            <a:endParaRPr lang="en-US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значения на ноль.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3384" y="3212101"/>
            <a:ext cx="316588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Возникает при попытке </a:t>
            </a:r>
            <a:endParaRPr lang="en-US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передачи некорректного </a:t>
            </a:r>
            <a:endParaRPr lang="en-US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литерала.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8342" y="3212102"/>
            <a:ext cx="315480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Возникает при попытке </a:t>
            </a:r>
            <a:endParaRPr lang="en-US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выполнить операцию </a:t>
            </a:r>
            <a:endParaRPr lang="en-US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над объектом </a:t>
            </a:r>
            <a:endParaRPr lang="en-US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несоответствующего </a:t>
            </a:r>
            <a:endParaRPr lang="en-US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dirty="0">
                <a:solidFill>
                  <a:prstClr val="black"/>
                </a:solidFill>
              </a:rPr>
              <a:t>типа.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9101" y="5419309"/>
            <a:ext cx="26222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/ 0</a:t>
            </a:r>
            <a:endParaRPr lang="ru-RU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94124" y="5419310"/>
            <a:ext cx="280121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133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51183" y="5426580"/>
            <a:ext cx="280121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133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'25'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Прямая со стрелкой 25"/>
          <p:cNvCxnSpPr>
            <a:stCxn id="2" idx="2"/>
            <a:endCxn id="10" idx="0"/>
          </p:cNvCxnSpPr>
          <p:nvPr/>
        </p:nvCxnSpPr>
        <p:spPr>
          <a:xfrm>
            <a:off x="6094731" y="1965407"/>
            <a:ext cx="3175" cy="489035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2533861" y="1544678"/>
            <a:ext cx="2371200" cy="1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45" idx="0"/>
          </p:cNvCxnSpPr>
          <p:nvPr/>
        </p:nvCxnSpPr>
        <p:spPr>
          <a:xfrm>
            <a:off x="2540212" y="1544678"/>
            <a:ext cx="1" cy="909765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" idx="3"/>
          </p:cNvCxnSpPr>
          <p:nvPr/>
        </p:nvCxnSpPr>
        <p:spPr>
          <a:xfrm flipV="1">
            <a:off x="7287472" y="1544678"/>
            <a:ext cx="2371200" cy="1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endCxn id="4" idx="0"/>
          </p:cNvCxnSpPr>
          <p:nvPr/>
        </p:nvCxnSpPr>
        <p:spPr>
          <a:xfrm>
            <a:off x="9651789" y="1544678"/>
            <a:ext cx="0" cy="909765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75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5" grpId="0" animBg="1"/>
      <p:bldP spid="10" grpId="0" animBg="1"/>
      <p:bldP spid="22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0574" y="651809"/>
            <a:ext cx="4861005" cy="33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ru-RU" sz="2400" dirty="0">
                <a:solidFill>
                  <a:srgbClr val="0066B0"/>
                </a:solidFill>
                <a:latin typeface="Roboto Slab"/>
              </a:rPr>
              <a:t>Описание обработки исключений в языке </a:t>
            </a:r>
            <a:r>
              <a:rPr lang="en-US" sz="2400" dirty="0">
                <a:solidFill>
                  <a:srgbClr val="0066B0"/>
                </a:solidFill>
                <a:latin typeface="Roboto Slab"/>
              </a:rPr>
              <a:t>Python</a:t>
            </a:r>
            <a:r>
              <a:rPr lang="ru-RU" sz="2400" dirty="0">
                <a:solidFill>
                  <a:srgbClr val="0066B0"/>
                </a:solidFill>
                <a:latin typeface="Roboto Slab"/>
              </a:rPr>
              <a:t>:</a:t>
            </a:r>
            <a:endParaRPr lang="en-US" sz="2400" dirty="0">
              <a:solidFill>
                <a:srgbClr val="0066B0"/>
              </a:solidFill>
              <a:latin typeface="Roboto Slab"/>
            </a:endParaRPr>
          </a:p>
          <a:p>
            <a:pPr defTabSz="914377"/>
            <a:endParaRPr lang="ru-RU" sz="667" b="1" dirty="0">
              <a:solidFill>
                <a:srgbClr val="FFA01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377"/>
            <a:r>
              <a:rPr lang="en-US" sz="2400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377"/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Код, при исполнении которого 	</a:t>
            </a:r>
          </a:p>
          <a:p>
            <a:pPr defTabSz="914377"/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	может возникнуть исключение.</a:t>
            </a:r>
            <a:endParaRPr lang="en-US" sz="1867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defTabSz="914377"/>
            <a:endParaRPr lang="ru-RU" sz="667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defTabSz="914377"/>
            <a:r>
              <a:rPr lang="en-US" sz="2400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377"/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Код, который будет выполнен, 	</a:t>
            </a:r>
          </a:p>
          <a:p>
            <a:pPr defTabSz="914377"/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	если в предыдущем блоке 	</a:t>
            </a:r>
          </a:p>
          <a:p>
            <a:pPr defTabSz="914377"/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	возникло исключение.</a:t>
            </a:r>
            <a:endParaRPr lang="ru-RU" sz="3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70280" y="3859895"/>
            <a:ext cx="4795520" cy="140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2400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sz="2400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377"/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Код, который будет выполнен, </a:t>
            </a:r>
          </a:p>
          <a:p>
            <a:pPr defTabSz="914377"/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	если в блоке </a:t>
            </a:r>
            <a:r>
              <a:rPr lang="en-US" sz="1867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867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не возникло </a:t>
            </a:r>
          </a:p>
          <a:p>
            <a:pPr defTabSz="914377"/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	исключений.</a:t>
            </a:r>
            <a:endParaRPr lang="ru-RU" sz="3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4513" y="5160753"/>
            <a:ext cx="4795520" cy="1118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2400" b="1" dirty="0" err="1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finaly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sz="2400" b="1" dirty="0">
                <a:solidFill>
                  <a:srgbClr val="FFA0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377"/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Код, который будет выполнен</a:t>
            </a:r>
            <a:r>
              <a:rPr lang="en-US" sz="1867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sz="1867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defTabSz="914377"/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	в любом случае.</a:t>
            </a:r>
            <a:endParaRPr lang="ru-RU" sz="3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3" y="791426"/>
            <a:ext cx="5012267" cy="57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452745" y="989685"/>
            <a:ext cx="530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3200" dirty="0">
                <a:solidFill>
                  <a:srgbClr val="0066B0"/>
                </a:solidFill>
                <a:latin typeface="Roboto Slab"/>
              </a:rPr>
              <a:t>Обработка исключений</a:t>
            </a:r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37" y="3163256"/>
            <a:ext cx="1554443" cy="1431384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13" y="2542226"/>
            <a:ext cx="2817863" cy="2673445"/>
          </a:xfrm>
          <a:prstGeom prst="rect">
            <a:avLst/>
          </a:prstGeom>
        </p:spPr>
      </p:pic>
      <p:sp>
        <p:nvSpPr>
          <p:cNvPr id="59" name="Прямоугольник 58"/>
          <p:cNvSpPr/>
          <p:nvPr/>
        </p:nvSpPr>
        <p:spPr>
          <a:xfrm>
            <a:off x="975630" y="1778919"/>
            <a:ext cx="5223508" cy="211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</a:rPr>
              <a:t>Исключения —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это любые ошибки, которые могут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возникнуть при исполнении программы.</a:t>
            </a:r>
          </a:p>
          <a:p>
            <a:pPr defTabSz="914377">
              <a:lnSpc>
                <a:spcPct val="125000"/>
              </a:lnSpc>
            </a:pPr>
            <a:endParaRPr lang="ru-RU" sz="667" dirty="0">
              <a:solidFill>
                <a:prstClr val="black"/>
              </a:solidFill>
            </a:endParaRP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Исключения разделены на категории,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которые образуют иерархию.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975629" y="4209737"/>
            <a:ext cx="5859280" cy="163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</a:rPr>
              <a:t>Распространённые исключения:</a:t>
            </a: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be-BY" sz="1867" dirty="0">
                <a:solidFill>
                  <a:prstClr val="black"/>
                </a:solidFill>
              </a:rPr>
              <a:t>делен</a:t>
            </a:r>
            <a:r>
              <a:rPr lang="ru-RU" sz="1867" dirty="0">
                <a:solidFill>
                  <a:prstClr val="black"/>
                </a:solidFill>
              </a:rPr>
              <a:t>и</a:t>
            </a:r>
            <a:r>
              <a:rPr lang="be-BY" sz="1867" dirty="0">
                <a:solidFill>
                  <a:prstClr val="black"/>
                </a:solidFill>
              </a:rPr>
              <a:t>е на ноль – </a:t>
            </a:r>
            <a:r>
              <a:rPr lang="en-US" sz="1867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ru-RU" sz="1867" dirty="0">
                <a:solidFill>
                  <a:prstClr val="black"/>
                </a:solidFill>
              </a:rPr>
              <a:t>;</a:t>
            </a:r>
            <a:endParaRPr lang="be-BY" sz="1867" dirty="0">
              <a:solidFill>
                <a:prstClr val="black"/>
              </a:solidFill>
            </a:endParaRP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be-BY" sz="1867" dirty="0">
                <a:solidFill>
                  <a:prstClr val="black"/>
                </a:solidFill>
              </a:rPr>
              <a:t>ошибочный литерал – </a:t>
            </a:r>
            <a:r>
              <a:rPr lang="en-US" sz="1867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867" dirty="0">
                <a:solidFill>
                  <a:prstClr val="black"/>
                </a:solidFill>
              </a:rPr>
              <a:t>;</a:t>
            </a:r>
            <a:endParaRPr lang="be-BY" sz="1867" dirty="0">
              <a:solidFill>
                <a:prstClr val="black"/>
              </a:solidFill>
            </a:endParaRP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be-BY" sz="1867" dirty="0">
                <a:solidFill>
                  <a:prstClr val="black"/>
                </a:solidFill>
              </a:rPr>
              <a:t>несоответствие типа</a:t>
            </a:r>
            <a:r>
              <a:rPr lang="en-US" sz="1867" dirty="0">
                <a:solidFill>
                  <a:prstClr val="black"/>
                </a:solidFill>
              </a:rPr>
              <a:t> – </a:t>
            </a:r>
            <a:r>
              <a:rPr lang="en-US" sz="1867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ru-RU" sz="1867" dirty="0">
                <a:solidFill>
                  <a:prstClr val="black"/>
                </a:solidFill>
              </a:rPr>
              <a:t>.</a:t>
            </a:r>
            <a:endParaRPr lang="be-BY" sz="186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5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65" y="4585656"/>
            <a:ext cx="1554443" cy="143138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78DB47A-731F-42B5-A4F3-9C41C1E3F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232" y="617298"/>
            <a:ext cx="9271121" cy="33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65" y="4585656"/>
            <a:ext cx="1554443" cy="14313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ECD22B-5370-4641-ACF8-85C951B6D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634" y="686282"/>
            <a:ext cx="9854732" cy="31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deouroki_fonts2">
      <a:majorFont>
        <a:latin typeface="Roboto Slab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deouroki_fonts2">
      <a:majorFont>
        <a:latin typeface="Roboto Slab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332</Words>
  <Application>Microsoft Office PowerPoint</Application>
  <PresentationFormat>Широкоэкранный</PresentationFormat>
  <Paragraphs>99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Open Sans</vt:lpstr>
      <vt:lpstr>Roboto Slab</vt:lpstr>
      <vt:lpstr>Wingdings</vt:lpstr>
      <vt:lpstr>Courier New</vt:lpstr>
      <vt:lpstr>Arial</vt:lpstr>
      <vt:lpstr>Calibri</vt:lpstr>
      <vt:lpstr>1_Тема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Оноприйчук Дмитрий Александрович</cp:lastModifiedBy>
  <cp:revision>35</cp:revision>
  <dcterms:created xsi:type="dcterms:W3CDTF">2016-03-22T17:12:40Z</dcterms:created>
  <dcterms:modified xsi:type="dcterms:W3CDTF">2024-09-18T03:59:47Z</dcterms:modified>
</cp:coreProperties>
</file>