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9" autoAdjust="0"/>
  </p:normalViewPr>
  <p:slideViewPr>
    <p:cSldViewPr>
      <p:cViewPr varScale="1">
        <p:scale>
          <a:sx n="105" d="100"/>
          <a:sy n="105" d="100"/>
        </p:scale>
        <p:origin x="179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38CD5-682E-4B01-88A6-4A065B232C06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BAA92-5952-4ECA-8FF7-6FE35BA98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6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BAA92-5952-4ECA-8FF7-6FE35BA98B6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5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EBA8D-885B-C873-A6F4-59E3EBC22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1B5254A-0AB1-66BD-CE3C-C004E40E8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D7259CC-946C-B338-4B14-1E78E7F80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C2D8A6-FCE6-D818-5E22-B4A878A25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BAA92-5952-4ECA-8FF7-6FE35BA98B6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07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E82A8-DD3F-7921-A507-72CA9C683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923A69D-7B41-5869-5E52-04F568C8F5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67E425C-8ECC-9506-3692-735F4E0D9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9C66B2-C33C-5299-ACFA-9DB2D64E1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BAA92-5952-4ECA-8FF7-6FE35BA98B6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128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B1577-A5DA-7672-2EE8-F62DC4FA0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3216C1A-6433-FF10-F74D-A5EE506BE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574A568-AE22-F7A1-A0C2-E6575419C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551D27-FD26-5C06-6729-648B2116B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BAA92-5952-4ECA-8FF7-6FE35BA98B6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6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7813" y="234888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Pytest</a:t>
            </a:r>
            <a:endParaRPr lang="ru-RU" sz="96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11" y="0"/>
            <a:ext cx="3283300" cy="32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2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46D4C-A1D6-9006-FC1E-3D74D7A7C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443D915E-EE80-7C40-31D8-F4A41206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04" y="44624"/>
            <a:ext cx="813690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/>
              <a:t>Запуск тестирования</a:t>
            </a:r>
          </a:p>
          <a:p>
            <a:endParaRPr lang="ru-RU" dirty="0"/>
          </a:p>
        </p:txBody>
      </p:sp>
      <p:sp>
        <p:nvSpPr>
          <p:cNvPr id="4" name="Объект 4">
            <a:extLst>
              <a:ext uri="{FF2B5EF4-FFF2-40B4-BE49-F238E27FC236}">
                <a16:creationId xmlns:a16="http://schemas.microsoft.com/office/drawing/2014/main" id="{DB9FDDD2-C433-27BB-86CF-19130BB296CB}"/>
              </a:ext>
            </a:extLst>
          </p:cNvPr>
          <p:cNvSpPr txBox="1">
            <a:spLocks/>
          </p:cNvSpPr>
          <p:nvPr/>
        </p:nvSpPr>
        <p:spPr>
          <a:xfrm>
            <a:off x="107504" y="703859"/>
            <a:ext cx="8792741" cy="2077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/>
              <a:t>Для более удобного использования существуют флаги внутри терминала, в частности </a:t>
            </a:r>
            <a:r>
              <a:rPr lang="en-US" dirty="0"/>
              <a:t>–m</a:t>
            </a:r>
            <a:r>
              <a:rPr lang="ru-RU" dirty="0"/>
              <a:t> является так же нашим флагом, который запускает тестирование, но существуют и другие флаги в частности: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-v </a:t>
            </a:r>
            <a:r>
              <a:rPr lang="ru-RU" dirty="0"/>
              <a:t>для более детального отчета (рекомендуется использовать всегда)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-s </a:t>
            </a:r>
            <a:r>
              <a:rPr lang="ru-RU" dirty="0"/>
              <a:t>флаг используемый в том случае, если пользователю нужно ввести какое-либо значение (например </a:t>
            </a:r>
            <a:r>
              <a:rPr lang="en-US" dirty="0"/>
              <a:t>input)</a:t>
            </a:r>
          </a:p>
          <a:p>
            <a:pPr marL="0" indent="0">
              <a:buFont typeface="Arial" pitchFamily="34" charset="0"/>
              <a:buNone/>
            </a:pPr>
            <a:r>
              <a:rPr lang="ru-RU" dirty="0"/>
              <a:t>-</a:t>
            </a:r>
            <a:r>
              <a:rPr lang="en-US" dirty="0"/>
              <a:t>k </a:t>
            </a:r>
            <a:r>
              <a:rPr lang="ru-RU" dirty="0"/>
              <a:t>позволяет запускать только определенные тесты по имени маркера</a:t>
            </a:r>
          </a:p>
          <a:p>
            <a:pPr marL="0" indent="0">
              <a:buFont typeface="Arial" pitchFamily="34" charset="0"/>
              <a:buNone/>
            </a:pPr>
            <a:r>
              <a:rPr lang="ru-RU" dirty="0"/>
              <a:t>Их конечно же, никто не запрещает комбинировать (пример ниже)</a:t>
            </a: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8F8004ED-8991-3119-3D35-B9526759851E}"/>
              </a:ext>
            </a:extLst>
          </p:cNvPr>
          <p:cNvSpPr txBox="1">
            <a:spLocks/>
          </p:cNvSpPr>
          <p:nvPr/>
        </p:nvSpPr>
        <p:spPr>
          <a:xfrm>
            <a:off x="272874" y="5535079"/>
            <a:ext cx="8403582" cy="1062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/>
              <a:t>Обратите внимание, что запуск осуществляется через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ru-RU" dirty="0"/>
              <a:t>в корневой папке проекта (чтобы туда перейти в консоли пишем </a:t>
            </a:r>
            <a:r>
              <a:rPr lang="en-US" dirty="0"/>
              <a:t>cd &lt;</a:t>
            </a:r>
            <a:r>
              <a:rPr lang="ru-RU" dirty="0"/>
              <a:t>путь до папки</a:t>
            </a:r>
            <a:r>
              <a:rPr lang="en-US" dirty="0"/>
              <a:t>&gt;)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7EEDED-3564-0D1B-783D-F619E06F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2984"/>
            <a:ext cx="8827093" cy="4303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F63964-5611-E06F-CACC-83F5E26B8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22951"/>
            <a:ext cx="9144000" cy="14990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2E86E3D-685C-786B-6FB4-CE4F81CBC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184" y="2498621"/>
            <a:ext cx="2309859" cy="40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13180-19F0-9C6C-CF05-F83511B24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5AF073FA-C67F-BAB2-2B63-8135E4E2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35" y="-27432"/>
            <a:ext cx="813690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/>
              <a:t>Маркеры</a:t>
            </a:r>
          </a:p>
          <a:p>
            <a:endParaRPr lang="ru-RU" dirty="0"/>
          </a:p>
        </p:txBody>
      </p:sp>
      <p:sp>
        <p:nvSpPr>
          <p:cNvPr id="4" name="Объект 4">
            <a:extLst>
              <a:ext uri="{FF2B5EF4-FFF2-40B4-BE49-F238E27FC236}">
                <a16:creationId xmlns:a16="http://schemas.microsoft.com/office/drawing/2014/main" id="{C5F019C9-B47F-D975-EB43-5838CDBD0A56}"/>
              </a:ext>
            </a:extLst>
          </p:cNvPr>
          <p:cNvSpPr txBox="1">
            <a:spLocks/>
          </p:cNvSpPr>
          <p:nvPr/>
        </p:nvSpPr>
        <p:spPr>
          <a:xfrm>
            <a:off x="170504" y="480358"/>
            <a:ext cx="8792741" cy="2077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/>
              <a:t>Нашу тестовую функцию можно настроить при помощи маркировки, записываем наши названия маркеров в заранее созданный файл </a:t>
            </a:r>
            <a:r>
              <a:rPr lang="en-US" dirty="0"/>
              <a:t>pytest.ini </a:t>
            </a:r>
            <a:r>
              <a:rPr lang="ru-RU" dirty="0"/>
              <a:t>и называем их по принципу:</a:t>
            </a:r>
          </a:p>
          <a:p>
            <a:pPr marL="0" indent="0">
              <a:buFont typeface="Arial" pitchFamily="34" charset="0"/>
              <a:buNone/>
            </a:pPr>
            <a:r>
              <a:rPr lang="ru-RU" dirty="0"/>
              <a:t>Имя маркера: описание маркера. </a:t>
            </a:r>
          </a:p>
          <a:p>
            <a:pPr marL="0" indent="0">
              <a:buFont typeface="Arial" pitchFamily="34" charset="0"/>
              <a:buNone/>
            </a:pPr>
            <a:endParaRPr lang="ru-RU" dirty="0"/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5FF340-8E25-5C31-2279-AF2CE833F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46" y="2536302"/>
            <a:ext cx="3753662" cy="19775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87A61B-C828-1AB3-7B2B-7EB8A1F30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614" y="4256030"/>
            <a:ext cx="4398189" cy="1641891"/>
          </a:xfrm>
          <a:prstGeom prst="rect">
            <a:avLst/>
          </a:prstGeom>
        </p:spPr>
      </p:pic>
      <p:sp>
        <p:nvSpPr>
          <p:cNvPr id="11" name="Объект 4">
            <a:extLst>
              <a:ext uri="{FF2B5EF4-FFF2-40B4-BE49-F238E27FC236}">
                <a16:creationId xmlns:a16="http://schemas.microsoft.com/office/drawing/2014/main" id="{5B5288BE-481B-1BD8-4292-E95044274A7C}"/>
              </a:ext>
            </a:extLst>
          </p:cNvPr>
          <p:cNvSpPr txBox="1">
            <a:spLocks/>
          </p:cNvSpPr>
          <p:nvPr/>
        </p:nvSpPr>
        <p:spPr>
          <a:xfrm>
            <a:off x="4080937" y="2440248"/>
            <a:ext cx="5135531" cy="1977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@pytest.mark</a:t>
            </a:r>
            <a:r>
              <a:rPr lang="ru-RU" dirty="0"/>
              <a:t>.</a:t>
            </a:r>
            <a:r>
              <a:rPr lang="ru-RU" dirty="0" err="1"/>
              <a:t>ваше_имя_маркера</a:t>
            </a:r>
            <a:r>
              <a:rPr lang="ru-RU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@pytest.mark.skip</a:t>
            </a:r>
            <a:r>
              <a:rPr lang="ru-RU" dirty="0"/>
              <a:t>() – пропускает вашу функцию (</a:t>
            </a:r>
            <a:r>
              <a:rPr lang="en-US" dirty="0"/>
              <a:t>skipped)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@pytest.parametrize</a:t>
            </a:r>
            <a:r>
              <a:rPr lang="ru-RU" dirty="0"/>
              <a:t>() позволяет нам использовать несколько разных тестов для одной и той же функции</a:t>
            </a:r>
          </a:p>
          <a:p>
            <a:pPr marL="0" indent="0">
              <a:buFont typeface="Arial" pitchFamily="34" charset="0"/>
              <a:buNone/>
            </a:pPr>
            <a:endParaRPr lang="ru-RU" dirty="0"/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101B9E-C4A9-1B55-BCCE-52D914F62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6" y="5897921"/>
            <a:ext cx="9144000" cy="8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4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DD145-56FE-F58C-7FF1-DFF2FF444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E9391C42-02EF-96E8-57DB-29ABC0F19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04" y="44624"/>
            <a:ext cx="813690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/>
              <a:t>Послесловие</a:t>
            </a:r>
          </a:p>
          <a:p>
            <a:endParaRPr lang="ru-RU" dirty="0"/>
          </a:p>
        </p:txBody>
      </p:sp>
      <p:pic>
        <p:nvPicPr>
          <p:cNvPr id="6146" name="Picture 2" descr="Мифы и легенды о тестировании / Хабр">
            <a:extLst>
              <a:ext uri="{FF2B5EF4-FFF2-40B4-BE49-F238E27FC236}">
                <a16:creationId xmlns:a16="http://schemas.microsoft.com/office/drawing/2014/main" id="{D2F8DA7E-BF9D-F6F6-9281-C7EAACA6B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36712"/>
            <a:ext cx="5544616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17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5040560" cy="5184576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Модульное тестирование</a:t>
            </a:r>
            <a:r>
              <a:rPr lang="ru-RU" dirty="0"/>
              <a:t>, или </a:t>
            </a:r>
            <a:r>
              <a:rPr lang="ru-RU" b="1" dirty="0"/>
              <a:t>юнит-тестирование</a:t>
            </a:r>
            <a:r>
              <a:rPr lang="ru-RU" dirty="0"/>
              <a:t> (англ. </a:t>
            </a:r>
            <a:r>
              <a:rPr lang="ru-RU" dirty="0" err="1"/>
              <a:t>unit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/>
              <a:t>) — процесс в программировании, позволяющий проверить на корректность отдельные модули исходного кода программы.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Идея состоит в том, чтобы писать тесты для каждой нетривиальной функции или метода. Это позволяет достаточно быстро проверить, не привело ли очередное изменение кода к регрессии, то есть к появлению ошибок в уже оттестированных местах программы, а также облегчает обнаружение и устранение таких ошибок.</a:t>
            </a:r>
          </a:p>
        </p:txBody>
      </p:sp>
      <p:pic>
        <p:nvPicPr>
          <p:cNvPr id="4" name="Picture 2" descr="https://habrastorage.org/r/w1560/storage2/ec3/825/c7f/ec3825c7f0710f9fed6814c89b794ded.jpg">
            <a:extLst>
              <a:ext uri="{FF2B5EF4-FFF2-40B4-BE49-F238E27FC236}">
                <a16:creationId xmlns:a16="http://schemas.microsoft.com/office/drawing/2014/main" id="{55830B63-4B5D-48CC-BD9D-79C8F6B0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36" y="2197651"/>
            <a:ext cx="3013992" cy="234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88CE2B-137B-45C5-AF00-CDAF97347EAB}"/>
              </a:ext>
            </a:extLst>
          </p:cNvPr>
          <p:cNvSpPr/>
          <p:nvPr/>
        </p:nvSpPr>
        <p:spPr>
          <a:xfrm>
            <a:off x="5255568" y="4660349"/>
            <a:ext cx="3888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-apple-system"/>
              </a:rPr>
              <a:t>Таким образом, юнит-тестирование – это первый бастион на борьбе с багами. За ним еще интеграционное, приемочное и, наконец, ручное тестирование, в том числе «свободный поиск».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09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8F2C5D61-2DB6-46B6-BC37-15C863F8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404664"/>
            <a:ext cx="8136904" cy="6048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u="sng" dirty="0"/>
              <a:t>Не нужно писать тесты, если</a:t>
            </a:r>
          </a:p>
          <a:p>
            <a:br>
              <a:rPr lang="ru-RU" dirty="0"/>
            </a:br>
            <a:r>
              <a:rPr lang="ru-RU" dirty="0"/>
              <a:t>Вы делаете простой сайт-визитку из 5 статических </a:t>
            </a:r>
            <a:r>
              <a:rPr lang="ru-RU" dirty="0" err="1"/>
              <a:t>html</a:t>
            </a:r>
            <a:r>
              <a:rPr lang="ru-RU" dirty="0"/>
              <a:t>-страниц и с одной формой отправки письма. На этом заказчик, скорее всего, успокоится, ничего большего ему не нужно. Здесь нет никакой особенной логики, быстрее просто все проверить «руками»</a:t>
            </a:r>
          </a:p>
          <a:p>
            <a:r>
              <a:rPr lang="ru-RU" dirty="0"/>
              <a:t>Вы занимаетесь рекламным сайтом/простыми </a:t>
            </a:r>
            <a:r>
              <a:rPr lang="ru-RU" dirty="0" err="1"/>
              <a:t>флеш</a:t>
            </a:r>
            <a:r>
              <a:rPr lang="ru-RU" dirty="0"/>
              <a:t>-играми или баннерами – сложная верстка/анимация или большой объем статики. Никакой логики нет, только представление</a:t>
            </a:r>
          </a:p>
          <a:p>
            <a:r>
              <a:rPr lang="ru-RU" dirty="0"/>
              <a:t>Вы делаете проект для выставки. Срок – от двух недель до месяца, ваша система – комбинация железа и софта, в начале проекта не до конца известно, что именно должно получиться в конце. Софт будет работать 1-2 дня на выставке</a:t>
            </a:r>
          </a:p>
          <a:p>
            <a:r>
              <a:rPr lang="ru-RU" dirty="0"/>
              <a:t>Вы всегда пишете код без ошибок, обладаете идеальной памятью и даром предвидения. Ваш код настолько крут, что изменяет себя сам, вслед за требованиями клиента. Иногда код объясняет клиенту, что его требования — </a:t>
            </a:r>
            <a:r>
              <a:rPr lang="ru-RU" strike="sngStrike" dirty="0" err="1"/>
              <a:t>гов</a:t>
            </a:r>
            <a:r>
              <a:rPr lang="ru-RU" dirty="0"/>
              <a:t> не нужно реализовывать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77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5DACD-7292-9FCA-3502-5B9EB048D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B90289C4-B67B-D3AA-81DC-2F64E04C9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30014"/>
            <a:ext cx="813690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/>
              <a:t>Тестирование в </a:t>
            </a:r>
            <a:r>
              <a:rPr lang="en-US" b="1" u="sng" dirty="0"/>
              <a:t>Python</a:t>
            </a:r>
            <a:endParaRPr lang="ru-RU" b="1" u="sng" dirty="0"/>
          </a:p>
          <a:p>
            <a:r>
              <a:rPr lang="ru-RU" dirty="0" err="1"/>
              <a:t>Pytest</a:t>
            </a:r>
            <a:r>
              <a:rPr lang="ru-RU" dirty="0"/>
              <a:t> - это фреймворк для тестирования программного обеспечения на языке Python, который позволяет разработчикам создавать и запускать тесты для проверки корректности работы своих программ. </a:t>
            </a:r>
          </a:p>
          <a:p>
            <a:r>
              <a:rPr lang="ru-RU" dirty="0"/>
              <a:t>Аналогом является встроенная библиотека в </a:t>
            </a:r>
            <a:r>
              <a:rPr lang="en-US" dirty="0"/>
              <a:t>Python - </a:t>
            </a:r>
            <a:r>
              <a:rPr lang="en-US" dirty="0" err="1"/>
              <a:t>unittest</a:t>
            </a: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37579498-9E08-7AD9-6743-71F0C3B98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49080"/>
            <a:ext cx="2492896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990AE08B-FD3D-032C-9EA4-1A00A01AE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20" y="4509120"/>
            <a:ext cx="2492896" cy="140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71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332D5-5A72-BFC6-ADFF-8FFDF864A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4101587A-9473-D3AD-EC82-DF8BEE9F4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44624"/>
            <a:ext cx="813690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/>
              <a:t>Пример работы с </a:t>
            </a:r>
            <a:r>
              <a:rPr lang="en-US" b="1" u="sng" dirty="0" err="1"/>
              <a:t>unittest</a:t>
            </a:r>
            <a:endParaRPr lang="ru-RU" b="1" u="sng" dirty="0"/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D6BA8CC0-5DC2-923B-E0BA-779D0D4A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11" y="1052736"/>
            <a:ext cx="7790578" cy="5112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4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465F4-E3E6-00AD-82DE-D4F420F77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0D597319-972F-4224-192F-ADF67903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404664"/>
            <a:ext cx="813690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/>
              <a:t>Начало тестирования</a:t>
            </a:r>
          </a:p>
          <a:p>
            <a:endParaRPr lang="ru-RU" dirty="0"/>
          </a:p>
        </p:txBody>
      </p:sp>
      <p:sp>
        <p:nvSpPr>
          <p:cNvPr id="4" name="Объект 4">
            <a:extLst>
              <a:ext uri="{FF2B5EF4-FFF2-40B4-BE49-F238E27FC236}">
                <a16:creationId xmlns:a16="http://schemas.microsoft.com/office/drawing/2014/main" id="{2A39B0EE-336C-9A5C-30DA-F1061836C2C6}"/>
              </a:ext>
            </a:extLst>
          </p:cNvPr>
          <p:cNvSpPr txBox="1">
            <a:spLocks/>
          </p:cNvSpPr>
          <p:nvPr/>
        </p:nvSpPr>
        <p:spPr>
          <a:xfrm>
            <a:off x="251520" y="1268760"/>
            <a:ext cx="5256584" cy="5131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того чтобы начать наше тестирование необходима библиотека </a:t>
            </a:r>
            <a:r>
              <a:rPr lang="en-US" dirty="0" err="1"/>
              <a:t>pytest</a:t>
            </a:r>
            <a:r>
              <a:rPr lang="en-US" dirty="0"/>
              <a:t> (pip install </a:t>
            </a:r>
            <a:r>
              <a:rPr lang="en-US" dirty="0" err="1"/>
              <a:t>pytest</a:t>
            </a:r>
            <a:r>
              <a:rPr lang="en-US" dirty="0"/>
              <a:t>)</a:t>
            </a:r>
            <a:r>
              <a:rPr lang="ru-RU" dirty="0"/>
              <a:t>, после необходимо создать нужные условия для теста. В проектах на </a:t>
            </a:r>
            <a:r>
              <a:rPr lang="en-US" dirty="0"/>
              <a:t>Python </a:t>
            </a:r>
            <a:r>
              <a:rPr lang="ru-RU" dirty="0"/>
              <a:t>основная папка обычно называется </a:t>
            </a:r>
            <a:r>
              <a:rPr lang="en-US" dirty="0" err="1"/>
              <a:t>src</a:t>
            </a:r>
            <a:r>
              <a:rPr lang="ru-RU" dirty="0"/>
              <a:t>, а папка с тестами – </a:t>
            </a:r>
            <a:r>
              <a:rPr lang="en-US" dirty="0"/>
              <a:t>tests. </a:t>
            </a:r>
            <a:r>
              <a:rPr lang="ru-RU" dirty="0"/>
              <a:t>Для того чтобы наша программа работала корректно и одна директория видела другую нам необходимо создать пустой файл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</a:t>
            </a:r>
            <a:r>
              <a:rPr lang="ru-RU" dirty="0"/>
              <a:t>в каждой директории, для того чтобы они преобразовывали папку в </a:t>
            </a:r>
            <a:r>
              <a:rPr lang="en-US" dirty="0"/>
              <a:t>Python</a:t>
            </a:r>
            <a:r>
              <a:rPr lang="ru-RU" dirty="0"/>
              <a:t>-пакет. Для того чтобы написать тест на какой-либо модуль мы должны как суффикс либо префикс написать </a:t>
            </a:r>
            <a:r>
              <a:rPr lang="en-US" dirty="0"/>
              <a:t>test</a:t>
            </a:r>
            <a:r>
              <a:rPr lang="ru-RU" dirty="0"/>
              <a:t> (например </a:t>
            </a:r>
            <a:r>
              <a:rPr lang="en-US" dirty="0" err="1"/>
              <a:t>test_calc</a:t>
            </a:r>
            <a:r>
              <a:rPr lang="en-US" dirty="0"/>
              <a:t>, </a:t>
            </a:r>
            <a:r>
              <a:rPr lang="ru-RU" dirty="0"/>
              <a:t>либо </a:t>
            </a:r>
            <a:r>
              <a:rPr lang="en-US" dirty="0" err="1"/>
              <a:t>calc_test</a:t>
            </a:r>
            <a:r>
              <a:rPr lang="en-US" dirty="0"/>
              <a:t>)</a:t>
            </a:r>
            <a:r>
              <a:rPr lang="ru-RU" dirty="0"/>
              <a:t>. </a:t>
            </a:r>
            <a:r>
              <a:rPr lang="en-US" dirty="0"/>
              <a:t>pytest.ini </a:t>
            </a:r>
            <a:r>
              <a:rPr lang="ru-RU" dirty="0"/>
              <a:t>нам необходим для инициализации наших тестов (в частности установлении маркеров, об этом будет далее)</a:t>
            </a:r>
          </a:p>
          <a:p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pytest_cache</a:t>
            </a:r>
            <a:r>
              <a:rPr lang="en-US" dirty="0">
                <a:solidFill>
                  <a:srgbClr val="FF0000"/>
                </a:solidFill>
              </a:rPr>
              <a:t>, __</a:t>
            </a:r>
            <a:r>
              <a:rPr lang="en-US" dirty="0" err="1">
                <a:solidFill>
                  <a:srgbClr val="FF0000"/>
                </a:solidFill>
              </a:rPr>
              <a:t>pycache</a:t>
            </a:r>
            <a:r>
              <a:rPr lang="en-US" dirty="0">
                <a:solidFill>
                  <a:srgbClr val="FF0000"/>
                </a:solidFill>
              </a:rPr>
              <a:t>__ </a:t>
            </a:r>
            <a:r>
              <a:rPr lang="ru-RU" dirty="0">
                <a:solidFill>
                  <a:srgbClr val="FF0000"/>
                </a:solidFill>
              </a:rPr>
              <a:t>создаются автоматически, это наш кэш!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7AB3E6-E489-8A74-C974-6BE55138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68" y="415255"/>
            <a:ext cx="2419688" cy="5687219"/>
          </a:xfrm>
          <a:prstGeom prst="rect">
            <a:avLst/>
          </a:prstGeom>
        </p:spPr>
      </p:pic>
      <p:sp>
        <p:nvSpPr>
          <p:cNvPr id="7" name="Объект 4">
            <a:extLst>
              <a:ext uri="{FF2B5EF4-FFF2-40B4-BE49-F238E27FC236}">
                <a16:creationId xmlns:a16="http://schemas.microsoft.com/office/drawing/2014/main" id="{1666FCF3-A0B9-6C09-D9E6-B52586349B0E}"/>
              </a:ext>
            </a:extLst>
          </p:cNvPr>
          <p:cNvSpPr txBox="1">
            <a:spLocks/>
          </p:cNvSpPr>
          <p:nvPr/>
        </p:nvSpPr>
        <p:spPr>
          <a:xfrm>
            <a:off x="6012160" y="6137920"/>
            <a:ext cx="241968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u="sng" dirty="0"/>
              <a:t>Пример реализованной директории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14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ABA10-F44F-A5D4-7400-40BE05949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95ED5146-6185-73AC-C9C9-35CBEA34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04" y="44624"/>
            <a:ext cx="813690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/>
              <a:t>Примеры тестирования</a:t>
            </a:r>
          </a:p>
          <a:p>
            <a:endParaRPr lang="ru-RU" dirty="0"/>
          </a:p>
        </p:txBody>
      </p:sp>
      <p:sp>
        <p:nvSpPr>
          <p:cNvPr id="4" name="Объект 4">
            <a:extLst>
              <a:ext uri="{FF2B5EF4-FFF2-40B4-BE49-F238E27FC236}">
                <a16:creationId xmlns:a16="http://schemas.microsoft.com/office/drawing/2014/main" id="{57A42D4F-06F7-C734-2AF4-5B281F99FACA}"/>
              </a:ext>
            </a:extLst>
          </p:cNvPr>
          <p:cNvSpPr txBox="1">
            <a:spLocks/>
          </p:cNvSpPr>
          <p:nvPr/>
        </p:nvSpPr>
        <p:spPr>
          <a:xfrm>
            <a:off x="243756" y="4437112"/>
            <a:ext cx="8656488" cy="2048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/>
              <a:t>Используем за основу наши два файла и опишем класс </a:t>
            </a:r>
            <a:r>
              <a:rPr lang="en-US" dirty="0"/>
              <a:t>Calculation</a:t>
            </a:r>
            <a:r>
              <a:rPr lang="ru-RU" dirty="0"/>
              <a:t>, в котором выполним простые проверки наших функций. Обратите внимание, что наша функция </a:t>
            </a:r>
            <a:r>
              <a:rPr lang="en-US" dirty="0"/>
              <a:t>sum</a:t>
            </a:r>
            <a:r>
              <a:rPr lang="ru-RU" dirty="0"/>
              <a:t> имеет тестовое название </a:t>
            </a:r>
            <a:r>
              <a:rPr lang="en-US" dirty="0" err="1"/>
              <a:t>test_sum</a:t>
            </a:r>
            <a:r>
              <a:rPr lang="ru-RU" dirty="0"/>
              <a:t> (и </a:t>
            </a:r>
            <a:r>
              <a:rPr lang="ru-RU" dirty="0" err="1"/>
              <a:t>т.д</a:t>
            </a:r>
            <a:r>
              <a:rPr lang="ru-RU" dirty="0"/>
              <a:t>), используя оператор </a:t>
            </a:r>
            <a:r>
              <a:rPr lang="en-US" dirty="0"/>
              <a:t>assert</a:t>
            </a:r>
            <a:r>
              <a:rPr lang="ru-RU" dirty="0"/>
              <a:t> выводя ОЖИДАЕМОЕ ЗНАЧЕНИЕ (в данном случае мы ждем 5 ведь 3 + 2 будет 5). </a:t>
            </a:r>
            <a:r>
              <a:rPr lang="ru-RU" b="1" u="sng" dirty="0"/>
              <a:t>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583A6C-A881-DC96-BC35-A4E45577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" y="950567"/>
            <a:ext cx="9124568" cy="29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7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225A8-5FBC-B207-3544-03D924383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A06FDD51-F952-BD8E-5598-811A35A0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04" y="44624"/>
            <a:ext cx="8793984" cy="45410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u="sng" dirty="0"/>
              <a:t>Оператор </a:t>
            </a:r>
            <a:r>
              <a:rPr lang="en-US" b="1" u="sng" dirty="0"/>
              <a:t>assert</a:t>
            </a:r>
            <a:endParaRPr lang="ru-RU" b="1" u="sng" dirty="0"/>
          </a:p>
          <a:p>
            <a:endParaRPr lang="en-US" dirty="0"/>
          </a:p>
          <a:p>
            <a:r>
              <a:rPr lang="ru-RU" dirty="0"/>
              <a:t>Оператор </a:t>
            </a:r>
            <a:r>
              <a:rPr lang="ru-RU" dirty="0" err="1"/>
              <a:t>assert</a:t>
            </a:r>
            <a:r>
              <a:rPr lang="ru-RU" dirty="0"/>
              <a:t> в Python используется для отладки и написания тестов. Это утверждение, которое проверяет, является ли условие истинным. Если условие истинно, выполнение программы продолжается. Если условие ложно, оператор </a:t>
            </a:r>
            <a:r>
              <a:rPr lang="ru-RU" dirty="0" err="1"/>
              <a:t>assert</a:t>
            </a:r>
            <a:r>
              <a:rPr lang="ru-RU" dirty="0"/>
              <a:t> вызывает исключение </a:t>
            </a:r>
            <a:r>
              <a:rPr lang="ru-RU" dirty="0" err="1"/>
              <a:t>AssertionError</a:t>
            </a:r>
            <a:r>
              <a:rPr lang="ru-RU" dirty="0"/>
              <a:t> , что приводит к остановке выполнения программы</a:t>
            </a:r>
            <a:r>
              <a:rPr lang="en-US" dirty="0"/>
              <a:t> (</a:t>
            </a:r>
            <a:r>
              <a:rPr lang="ru-RU" dirty="0"/>
              <a:t>короткая версия </a:t>
            </a:r>
            <a:r>
              <a:rPr lang="en-US" dirty="0"/>
              <a:t>raise)</a:t>
            </a:r>
            <a:endParaRPr lang="ru-RU" dirty="0"/>
          </a:p>
        </p:txBody>
      </p:sp>
      <p:sp>
        <p:nvSpPr>
          <p:cNvPr id="4" name="Объект 4">
            <a:extLst>
              <a:ext uri="{FF2B5EF4-FFF2-40B4-BE49-F238E27FC236}">
                <a16:creationId xmlns:a16="http://schemas.microsoft.com/office/drawing/2014/main" id="{2DF3EF7C-82B7-8E39-991F-BD005FC8622C}"/>
              </a:ext>
            </a:extLst>
          </p:cNvPr>
          <p:cNvSpPr txBox="1">
            <a:spLocks/>
          </p:cNvSpPr>
          <p:nvPr/>
        </p:nvSpPr>
        <p:spPr>
          <a:xfrm>
            <a:off x="243756" y="4437112"/>
            <a:ext cx="8656488" cy="204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19DA8024-4F36-348F-6A37-52808BCBE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38104"/>
            <a:ext cx="3960440" cy="222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3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4325C-A52F-9C5B-753B-0CB5C63F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E9E047CA-4FAC-DD1D-CBAF-F96AD44F2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04" y="44624"/>
            <a:ext cx="813690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/>
              <a:t>Запуск тестирования</a:t>
            </a:r>
          </a:p>
          <a:p>
            <a:endParaRPr lang="ru-RU" dirty="0"/>
          </a:p>
        </p:txBody>
      </p:sp>
      <p:sp>
        <p:nvSpPr>
          <p:cNvPr id="4" name="Объект 4">
            <a:extLst>
              <a:ext uri="{FF2B5EF4-FFF2-40B4-BE49-F238E27FC236}">
                <a16:creationId xmlns:a16="http://schemas.microsoft.com/office/drawing/2014/main" id="{4D4D8F58-381B-C410-3627-808F1B7E564C}"/>
              </a:ext>
            </a:extLst>
          </p:cNvPr>
          <p:cNvSpPr txBox="1">
            <a:spLocks/>
          </p:cNvSpPr>
          <p:nvPr/>
        </p:nvSpPr>
        <p:spPr>
          <a:xfrm>
            <a:off x="243756" y="775866"/>
            <a:ext cx="8656488" cy="204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/>
              <a:t>Чтобы запустить тестирование мы не должны запускать наш компилятор. Воспользуемся терминалом и командами внутри него, в частности: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1A48E264-56CD-B233-7240-A0E5AC5BBC11}"/>
              </a:ext>
            </a:extLst>
          </p:cNvPr>
          <p:cNvSpPr txBox="1">
            <a:spLocks/>
          </p:cNvSpPr>
          <p:nvPr/>
        </p:nvSpPr>
        <p:spPr>
          <a:xfrm>
            <a:off x="181840" y="5157192"/>
            <a:ext cx="8598250" cy="1278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/>
              <a:t>Обратите внимание, что запуск осуществляется через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ru-RU" dirty="0"/>
              <a:t>в корневой папке проекта (чтобы туда перейти в консоли пишем </a:t>
            </a:r>
            <a:r>
              <a:rPr lang="en-US" dirty="0"/>
              <a:t>cd &lt;</a:t>
            </a:r>
            <a:r>
              <a:rPr lang="ru-RU" dirty="0"/>
              <a:t>путь до папки</a:t>
            </a:r>
            <a:r>
              <a:rPr lang="en-US" dirty="0"/>
              <a:t>&gt;)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33AEE8-F0CC-5D7A-6FE9-BF93E6C32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1364"/>
            <a:ext cx="9144000" cy="135527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49408C-BD4F-4E12-F0EC-8EAEF83BE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" y="4318027"/>
            <a:ext cx="9144000" cy="6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79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806</Words>
  <Application>Microsoft Office PowerPoint</Application>
  <PresentationFormat>Экран (4:3)</PresentationFormat>
  <Paragraphs>43</Paragraphs>
  <Slides>12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Times New Roman</vt:lpstr>
      <vt:lpstr>Тема Office</vt:lpstr>
      <vt:lpstr>Pytest</vt:lpstr>
      <vt:lpstr>Определение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Nightwalker</cp:lastModifiedBy>
  <cp:revision>22</cp:revision>
  <dcterms:created xsi:type="dcterms:W3CDTF">2020-09-07T15:45:24Z</dcterms:created>
  <dcterms:modified xsi:type="dcterms:W3CDTF">2024-11-01T18:34:03Z</dcterms:modified>
</cp:coreProperties>
</file>