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6" r:id="rId6"/>
    <p:sldId id="261" r:id="rId7"/>
    <p:sldId id="260" r:id="rId8"/>
    <p:sldId id="263" r:id="rId9"/>
    <p:sldId id="264" r:id="rId10"/>
    <p:sldId id="265" r:id="rId11"/>
    <p:sldId id="25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48287"/>
            <a:ext cx="7772400" cy="1470025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Генераторы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11" y="0"/>
            <a:ext cx="3283300" cy="3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6048672" cy="1143000"/>
          </a:xfrm>
        </p:spPr>
        <p:txBody>
          <a:bodyPr>
            <a:normAutofit/>
          </a:bodyPr>
          <a:lstStyle/>
          <a:p>
            <a:r>
              <a:rPr lang="ru-RU" dirty="0"/>
              <a:t> Генератор словарей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3DBD1-7A25-39CA-5304-FA841E88D66D}"/>
              </a:ext>
            </a:extLst>
          </p:cNvPr>
          <p:cNvSpPr txBox="1"/>
          <p:nvPr/>
        </p:nvSpPr>
        <p:spPr>
          <a:xfrm>
            <a:off x="107504" y="3212976"/>
            <a:ext cx="87129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Сначала импортируем </a:t>
            </a:r>
            <a:r>
              <a:rPr lang="ru-RU" sz="1600" dirty="0" err="1"/>
              <a:t>random</a:t>
            </a:r>
            <a:r>
              <a:rPr lang="ru-RU" sz="1600" dirty="0"/>
              <a:t>, чтобы сгенерировать 2 списка. Генерируем эти самые списки – в </a:t>
            </a:r>
            <a:r>
              <a:rPr lang="ru-RU" sz="1600" dirty="0" err="1"/>
              <a:t>customers_id</a:t>
            </a:r>
            <a:r>
              <a:rPr lang="ru-RU" sz="1600" dirty="0"/>
              <a:t> лежат </a:t>
            </a:r>
            <a:r>
              <a:rPr lang="ru-RU" sz="1600" dirty="0" err="1"/>
              <a:t>айдишники</a:t>
            </a:r>
            <a:r>
              <a:rPr lang="ru-RU" sz="1600" dirty="0"/>
              <a:t> клиентов в виде строк (результат работы </a:t>
            </a:r>
            <a:r>
              <a:rPr lang="ru-RU" sz="1600" dirty="0" err="1"/>
              <a:t>random</a:t>
            </a:r>
            <a:r>
              <a:rPr lang="ru-RU" sz="1600" dirty="0"/>
              <a:t>() нужно явно преобразовывать в </a:t>
            </a:r>
            <a:r>
              <a:rPr lang="ru-RU" sz="1600" dirty="0" err="1"/>
              <a:t>str</a:t>
            </a:r>
            <a:r>
              <a:rPr lang="ru-RU" sz="1600" dirty="0"/>
              <a:t>), в </a:t>
            </a:r>
            <a:r>
              <a:rPr lang="ru-RU" sz="1600" dirty="0" err="1"/>
              <a:t>customers_cart</a:t>
            </a:r>
            <a:r>
              <a:rPr lang="ru-RU" sz="1600" dirty="0"/>
              <a:t> лежат суммы, на которые эти клиенты закупились на нашем сайте. В реальной жизни эти списки придут вам из какого-нибудь API, но у нас под рукой таких списков нет, так что генерируем их случайно. Теперь создаем словарь, в котором ключами будут </a:t>
            </a:r>
            <a:r>
              <a:rPr lang="ru-RU" sz="1600" dirty="0" err="1"/>
              <a:t>id</a:t>
            </a:r>
            <a:r>
              <a:rPr lang="ru-RU" sz="1600" dirty="0"/>
              <a:t> клиентов, а значениями – суммы покупок, при этом учитываются только клиенты, которые закупились более чем на 1000 рублей:</a:t>
            </a:r>
          </a:p>
          <a:p>
            <a:endParaRPr lang="ru-RU" sz="1600" dirty="0"/>
          </a:p>
          <a:p>
            <a:r>
              <a:rPr lang="ru-RU" sz="1600" dirty="0"/>
              <a:t>Поскольку у нас есть 2 списка, а генератору нужно скормить 2 значения, логично будет эти списки объединить в кортеж: </a:t>
            </a:r>
            <a:r>
              <a:rPr lang="ru-RU" sz="1600" dirty="0" err="1"/>
              <a:t>zip</a:t>
            </a:r>
            <a:r>
              <a:rPr lang="ru-RU" sz="1600" dirty="0"/>
              <a:t>(</a:t>
            </a:r>
            <a:r>
              <a:rPr lang="ru-RU" sz="1600" dirty="0" err="1"/>
              <a:t>customers_id</a:t>
            </a:r>
            <a:r>
              <a:rPr lang="ru-RU" sz="1600" dirty="0"/>
              <a:t>, </a:t>
            </a:r>
            <a:r>
              <a:rPr lang="ru-RU" sz="1600" dirty="0" err="1"/>
              <a:t>customers_cart</a:t>
            </a:r>
            <a:r>
              <a:rPr lang="ru-RU" sz="1600" dirty="0"/>
              <a:t>).</a:t>
            </a:r>
          </a:p>
          <a:p>
            <a:r>
              <a:rPr lang="ru-RU" sz="1600" dirty="0"/>
              <a:t>На выходе получаем итерируемый объект из кортежей – отлично, пишем основную конструкцию: </a:t>
            </a:r>
            <a:r>
              <a:rPr lang="ru-RU" sz="1600" dirty="0" err="1"/>
              <a:t>key</a:t>
            </a:r>
            <a:r>
              <a:rPr lang="ru-RU" sz="1600" dirty="0"/>
              <a:t>: </a:t>
            </a:r>
            <a:r>
              <a:rPr lang="ru-RU" sz="1600" dirty="0" err="1"/>
              <a:t>value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key</a:t>
            </a:r>
            <a:r>
              <a:rPr lang="ru-RU" sz="1600" dirty="0"/>
              <a:t>, </a:t>
            </a:r>
            <a:r>
              <a:rPr lang="ru-RU" sz="1600" dirty="0" err="1"/>
              <a:t>value</a:t>
            </a:r>
            <a:r>
              <a:rPr lang="ru-RU" sz="1600" dirty="0"/>
              <a:t> </a:t>
            </a:r>
            <a:r>
              <a:rPr lang="ru-RU" sz="1600" dirty="0" err="1"/>
              <a:t>in</a:t>
            </a:r>
            <a:r>
              <a:rPr lang="ru-RU" sz="1600" dirty="0"/>
              <a:t> </a:t>
            </a:r>
            <a:r>
              <a:rPr lang="ru-RU" sz="1600" dirty="0" err="1"/>
              <a:t>zip</a:t>
            </a:r>
            <a:r>
              <a:rPr lang="ru-RU" sz="1600" dirty="0"/>
              <a:t>(</a:t>
            </a:r>
            <a:r>
              <a:rPr lang="ru-RU" sz="1600" dirty="0" err="1"/>
              <a:t>customers_id</a:t>
            </a:r>
            <a:r>
              <a:rPr lang="ru-RU" sz="1600" dirty="0"/>
              <a:t>, </a:t>
            </a:r>
            <a:r>
              <a:rPr lang="ru-RU" sz="1600" dirty="0" err="1"/>
              <a:t>customers_cart</a:t>
            </a:r>
            <a:r>
              <a:rPr lang="ru-RU" sz="1600" dirty="0"/>
              <a:t>).</a:t>
            </a:r>
          </a:p>
          <a:p>
            <a:r>
              <a:rPr lang="ru-RU" sz="1600" dirty="0"/>
              <a:t>Нужно отсечь тех, кто не прошел по сумме – добавляем условие: </a:t>
            </a:r>
            <a:r>
              <a:rPr lang="ru-RU" sz="1600" dirty="0" err="1"/>
              <a:t>if</a:t>
            </a:r>
            <a:r>
              <a:rPr lang="ru-RU" sz="1600" dirty="0"/>
              <a:t> </a:t>
            </a:r>
            <a:r>
              <a:rPr lang="ru-RU" sz="1600" dirty="0" err="1"/>
              <a:t>value</a:t>
            </a:r>
            <a:r>
              <a:rPr lang="ru-RU" sz="1600" dirty="0"/>
              <a:t> &gt; 1000.</a:t>
            </a:r>
          </a:p>
          <a:p>
            <a:r>
              <a:rPr lang="ru-RU" sz="1600" dirty="0"/>
              <a:t>Все, словарь готов.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5DB25-CAF0-C4CE-2124-1FC4C84F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412165" cy="18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Константы модуля (библиотеки)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9001000" cy="5949280"/>
          </a:xfrm>
        </p:spPr>
        <p:txBody>
          <a:bodyPr>
            <a:normAutofit lnSpcReduction="10000"/>
          </a:bodyPr>
          <a:lstStyle/>
          <a:p>
            <a:r>
              <a:rPr lang="en-US" sz="1400" dirty="0" err="1">
                <a:latin typeface="Bahnschrift" panose="020B0502040204020203" pitchFamily="34" charset="0"/>
              </a:rPr>
              <a:t>string.ascii_letters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Конкатенация </a:t>
            </a:r>
            <a:r>
              <a:rPr lang="en-US" sz="1400" dirty="0" err="1">
                <a:latin typeface="Bahnschrift" panose="020B0502040204020203" pitchFamily="34" charset="0"/>
              </a:rPr>
              <a:t>ascii_lowercase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и </a:t>
            </a:r>
            <a:r>
              <a:rPr lang="en-US" sz="1400" dirty="0" err="1">
                <a:latin typeface="Bahnschrift" panose="020B0502040204020203" pitchFamily="34" charset="0"/>
              </a:rPr>
              <a:t>ascii_uppercase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константы описаны ниже. Это значение не 	зависит от локали.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string.ascii_lowercase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Строчные буквы '</a:t>
            </a:r>
            <a:r>
              <a:rPr lang="en-US" sz="1400" dirty="0" err="1">
                <a:latin typeface="Bahnschrift" panose="020B0502040204020203" pitchFamily="34" charset="0"/>
              </a:rPr>
              <a:t>abcdefghijklmnopqrstuvwxyz</a:t>
            </a:r>
            <a:r>
              <a:rPr lang="en-US" sz="1400" dirty="0">
                <a:latin typeface="Bahnschrift" panose="020B0502040204020203" pitchFamily="34" charset="0"/>
              </a:rPr>
              <a:t>'. </a:t>
            </a:r>
            <a:r>
              <a:rPr lang="ru-RU" sz="1400" dirty="0">
                <a:latin typeface="Bahnschrift" panose="020B0502040204020203" pitchFamily="34" charset="0"/>
              </a:rPr>
              <a:t>Это значение не зависит от локали и не 	изменится.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string.ascii_uppercase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Прописные буквы '</a:t>
            </a:r>
            <a:r>
              <a:rPr lang="en-US" sz="1400" dirty="0">
                <a:latin typeface="Bahnschrift" panose="020B0502040204020203" pitchFamily="34" charset="0"/>
              </a:rPr>
              <a:t>ABCDEFGHIJKLMNOPQRSTUVWXYZ'. </a:t>
            </a:r>
            <a:r>
              <a:rPr lang="ru-RU" sz="1400" dirty="0">
                <a:latin typeface="Bahnschrift" panose="020B0502040204020203" pitchFamily="34" charset="0"/>
              </a:rPr>
              <a:t>Это значение не зависит от локали и не 	изменится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string.digits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Строка '0123456789'.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string.hexdigits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Строка '0123456789</a:t>
            </a:r>
            <a:r>
              <a:rPr lang="en-US" sz="1400" dirty="0" err="1">
                <a:latin typeface="Bahnschrift" panose="020B0502040204020203" pitchFamily="34" charset="0"/>
              </a:rPr>
              <a:t>abcdefABCDEF</a:t>
            </a:r>
            <a:r>
              <a:rPr lang="en-US" sz="1400" dirty="0">
                <a:latin typeface="Bahnschrift" panose="020B0502040204020203" pitchFamily="34" charset="0"/>
              </a:rPr>
              <a:t>'.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string.octdigits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Строка '01234567'.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string.punctuation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Строка </a:t>
            </a:r>
            <a:r>
              <a:rPr lang="en-US" sz="1400" dirty="0">
                <a:latin typeface="Bahnschrift" panose="020B0502040204020203" pitchFamily="34" charset="0"/>
              </a:rPr>
              <a:t>ASCII </a:t>
            </a:r>
            <a:r>
              <a:rPr lang="ru-RU" sz="1400" dirty="0">
                <a:latin typeface="Bahnschrift" panose="020B0502040204020203" pitchFamily="34" charset="0"/>
              </a:rPr>
              <a:t>символов , которые считаются знаки препинания в локали языка </a:t>
            </a:r>
            <a:r>
              <a:rPr lang="en-US" sz="1400" dirty="0">
                <a:latin typeface="Bahnschrift" panose="020B0502040204020203" pitchFamily="34" charset="0"/>
              </a:rPr>
              <a:t>C: !"#$%&amp;'()*+,-</a:t>
            </a:r>
            <a:r>
              <a:rPr lang="ru-RU" sz="1400" dirty="0">
                <a:latin typeface="Bahnschrift" panose="020B0502040204020203" pitchFamily="34" charset="0"/>
              </a:rPr>
              <a:t>	</a:t>
            </a:r>
            <a:r>
              <a:rPr lang="en-US" sz="1400" dirty="0">
                <a:latin typeface="Bahnschrift" panose="020B0502040204020203" pitchFamily="34" charset="0"/>
              </a:rPr>
              <a:t>./:;&lt;=&gt;?@[\]^_{|}~.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string.printable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Строка символов </a:t>
            </a:r>
            <a:r>
              <a:rPr lang="en-US" sz="1400" dirty="0">
                <a:latin typeface="Bahnschrift" panose="020B0502040204020203" pitchFamily="34" charset="0"/>
              </a:rPr>
              <a:t>ASCII, </a:t>
            </a:r>
            <a:r>
              <a:rPr lang="ru-RU" sz="1400" dirty="0">
                <a:latin typeface="Bahnschrift" panose="020B0502040204020203" pitchFamily="34" charset="0"/>
              </a:rPr>
              <a:t>которые считаются печатными. Это сочетание </a:t>
            </a:r>
            <a:r>
              <a:rPr lang="en-US" sz="1400" dirty="0">
                <a:latin typeface="Bahnschrift" panose="020B0502040204020203" pitchFamily="34" charset="0"/>
              </a:rPr>
              <a:t>digits, </a:t>
            </a:r>
            <a:r>
              <a:rPr lang="en-US" sz="1400" dirty="0" err="1">
                <a:latin typeface="Bahnschrift" panose="020B0502040204020203" pitchFamily="34" charset="0"/>
              </a:rPr>
              <a:t>ascii_letters</a:t>
            </a:r>
            <a:r>
              <a:rPr lang="en-US" sz="1400" dirty="0">
                <a:latin typeface="Bahnschrift" panose="020B0502040204020203" pitchFamily="34" charset="0"/>
              </a:rPr>
              <a:t>, </a:t>
            </a:r>
            <a:r>
              <a:rPr lang="ru-RU" sz="1400" dirty="0">
                <a:latin typeface="Bahnschrift" panose="020B0502040204020203" pitchFamily="34" charset="0"/>
              </a:rPr>
              <a:t>	</a:t>
            </a:r>
            <a:r>
              <a:rPr lang="en-US" sz="1400" dirty="0">
                <a:latin typeface="Bahnschrift" panose="020B0502040204020203" pitchFamily="34" charset="0"/>
              </a:rPr>
              <a:t>punctuation, </a:t>
            </a:r>
            <a:r>
              <a:rPr lang="ru-RU" sz="1400" dirty="0">
                <a:latin typeface="Bahnschrift" panose="020B0502040204020203" pitchFamily="34" charset="0"/>
              </a:rPr>
              <a:t>и </a:t>
            </a:r>
            <a:r>
              <a:rPr lang="en-US" sz="1400" dirty="0">
                <a:latin typeface="Bahnschrift" panose="020B0502040204020203" pitchFamily="34" charset="0"/>
              </a:rPr>
              <a:t>whitespace.</a:t>
            </a:r>
          </a:p>
          <a:p>
            <a:r>
              <a:rPr lang="en-US" sz="1400" dirty="0" err="1">
                <a:latin typeface="Bahnschrift" panose="020B0502040204020203" pitchFamily="34" charset="0"/>
              </a:rPr>
              <a:t>string.whitespace</a:t>
            </a:r>
            <a:r>
              <a:rPr lang="en-US" sz="1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Bahnschrift" panose="020B0502040204020203" pitchFamily="34" charset="0"/>
              </a:rPr>
              <a:t>	Строка, содержащая все символы </a:t>
            </a:r>
            <a:r>
              <a:rPr lang="en-US" sz="1400" dirty="0">
                <a:latin typeface="Bahnschrift" panose="020B0502040204020203" pitchFamily="34" charset="0"/>
              </a:rPr>
              <a:t>ASCII, </a:t>
            </a:r>
            <a:r>
              <a:rPr lang="ru-RU" sz="1400" dirty="0">
                <a:latin typeface="Bahnschrift" panose="020B0502040204020203" pitchFamily="34" charset="0"/>
              </a:rPr>
              <a:t>которые считаются пробелами. Сюда входят 	пространство символов, табуляция, перевод строки, возврат, подача формы и вертикальная 	табуляция</a:t>
            </a:r>
            <a:r>
              <a:rPr lang="ru-RU" sz="12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C11BA7-A57A-DEFA-F95C-527C75D8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31" y="3068960"/>
            <a:ext cx="494416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0"/>
            <a:ext cx="9433048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0" i="0" dirty="0">
                <a:solidFill>
                  <a:srgbClr val="232C3D"/>
                </a:solidFill>
                <a:effectLst/>
                <a:latin typeface="Roboto Condensed" panose="020F0502020204030204" pitchFamily="2" charset="0"/>
              </a:rPr>
              <a:t>Особенности работы с генераторами в 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112568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Генераторы — это объекты, выполнение которых можно возобновлять и приостанавливать. При этом они возвращают объект, который можно итерировать (возвращать каждое следующее значение по отдельности). Существуют следующие виды генераторов в Python:</a:t>
            </a:r>
          </a:p>
          <a:p>
            <a:endParaRPr lang="ru-RU" sz="2000" dirty="0">
              <a:latin typeface="Bahnschrift" panose="020B0502040204020203" pitchFamily="34" charset="0"/>
            </a:endParaRPr>
          </a:p>
          <a:p>
            <a:r>
              <a:rPr lang="ru-RU" sz="2000" dirty="0">
                <a:latin typeface="Bahnschrift" panose="020B0502040204020203" pitchFamily="34" charset="0"/>
              </a:rPr>
              <a:t>генераторные выражения — возвращают объекты, производящие результаты по запросу (обычно с помощью метода </a:t>
            </a:r>
            <a:r>
              <a:rPr lang="ru-RU" sz="2000" dirty="0" err="1">
                <a:latin typeface="Bahnschrift" panose="020B0502040204020203" pitchFamily="34" charset="0"/>
              </a:rPr>
              <a:t>next</a:t>
            </a:r>
            <a:r>
              <a:rPr lang="ru-RU" sz="2000" dirty="0">
                <a:latin typeface="Bahnschrift" panose="020B0502040204020203" pitchFamily="34" charset="0"/>
              </a:rPr>
              <a:t>());</a:t>
            </a:r>
          </a:p>
          <a:p>
            <a:endParaRPr lang="ru-RU" sz="2000" dirty="0">
              <a:latin typeface="Bahnschrift" panose="020B0502040204020203" pitchFamily="34" charset="0"/>
            </a:endParaRPr>
          </a:p>
          <a:p>
            <a:r>
              <a:rPr lang="ru-RU" sz="2000" dirty="0">
                <a:latin typeface="Bahnschrift" panose="020B0502040204020203" pitchFamily="34" charset="0"/>
              </a:rPr>
              <a:t>генераторные функции — функции, которые возвращают значения каждой итерации. Однако вместо оператора </a:t>
            </a:r>
            <a:r>
              <a:rPr lang="ru-RU" sz="2000" dirty="0" err="1">
                <a:latin typeface="Bahnschrift" panose="020B0502040204020203" pitchFamily="34" charset="0"/>
              </a:rPr>
              <a:t>return</a:t>
            </a:r>
            <a:r>
              <a:rPr lang="ru-RU" sz="2000" dirty="0">
                <a:latin typeface="Bahnschrift" panose="020B0502040204020203" pitchFamily="34" charset="0"/>
              </a:rPr>
              <a:t> в них используется инструкция </a:t>
            </a:r>
            <a:r>
              <a:rPr lang="ru-RU" sz="2000" dirty="0" err="1">
                <a:latin typeface="Bahnschrift" panose="020B0502040204020203" pitchFamily="34" charset="0"/>
              </a:rPr>
              <a:t>yield</a:t>
            </a:r>
            <a:r>
              <a:rPr lang="ru-RU" sz="2000" dirty="0">
                <a:latin typeface="Bahnschrift" panose="020B0502040204020203" pitchFamily="34" charset="0"/>
              </a:rPr>
              <a:t>. Также для вызова генераторных функций используется цикл.</a:t>
            </a:r>
          </a:p>
          <a:p>
            <a:endParaRPr lang="ru-RU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Обычно генераторы используют, для того чтобы существенно экономить использованную память, что позволяет оптимально работать с производительными приложениями, а так же проводить анализирование в </a:t>
            </a:r>
            <a:r>
              <a:rPr lang="en-US" sz="2000" dirty="0">
                <a:latin typeface="Bahnschrift" panose="020B0502040204020203" pitchFamily="34" charset="0"/>
              </a:rPr>
              <a:t>Big Data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08A7E3D6-0A80-284F-E0B9-5325FC80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96222" l="5333" r="95111">
                        <a14:foregroundMark x1="74444" y1="71556" x2="32556" y2="42222"/>
                        <a14:foregroundMark x1="25556" y1="42889" x2="44333" y2="49222"/>
                        <a14:foregroundMark x1="29667" y1="41556" x2="50000" y2="52667"/>
                        <a14:foregroundMark x1="31111" y1="50667" x2="38111" y2="65333"/>
                        <a14:foregroundMark x1="41556" y1="65333" x2="50667" y2="62556"/>
                        <a14:foregroundMark x1="57667" y1="62556" x2="47222" y2="54778"/>
                        <a14:foregroundMark x1="50000" y1="52000" x2="59111" y2="26111"/>
                        <a14:foregroundMark x1="62556" y1="56222" x2="61111" y2="43667"/>
                        <a14:foregroundMark x1="62556" y1="57667" x2="64667" y2="45778"/>
                        <a14:foregroundMark x1="62556" y1="57111" x2="59667" y2="43222"/>
                        <a14:foregroundMark x1="62778" y1="55222" x2="71778" y2="53111"/>
                        <a14:foregroundMark x1="75111" y1="52333" x2="67000" y2="47667"/>
                        <a14:foregroundMark x1="63333" y1="42889" x2="59111" y2="38222"/>
                        <a14:foregroundMark x1="73000" y1="49000" x2="74889" y2="50222"/>
                        <a14:foregroundMark x1="67556" y1="44778" x2="65444" y2="44778"/>
                        <a14:foregroundMark x1="37889" y1="42444" x2="27222" y2="47111"/>
                        <a14:foregroundMark x1="37889" y1="59444" x2="38444" y2="57111"/>
                        <a14:foregroundMark x1="9889" y1="52333" x2="8333" y2="41111"/>
                        <a14:foregroundMark x1="39444" y1="8111" x2="56778" y2="8111"/>
                        <a14:foregroundMark x1="93778" y1="40889" x2="91667" y2="58444"/>
                        <a14:foregroundMark x1="44444" y1="91889" x2="56556" y2="90667"/>
                        <a14:foregroundMark x1="6000" y1="50222" x2="7000" y2="40333"/>
                        <a14:foregroundMark x1="50222" y1="3667" x2="52556" y2="3667"/>
                        <a14:foregroundMark x1="49444" y1="96444" x2="52556" y2="95556"/>
                        <a14:foregroundMark x1="95222" y1="44333" x2="93667" y2="56000"/>
                        <a14:foregroundMark x1="6222" y1="53889" x2="5333" y2="45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12" y="594928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4608512" cy="1143000"/>
          </a:xfrm>
        </p:spPr>
        <p:txBody>
          <a:bodyPr>
            <a:normAutofit/>
          </a:bodyPr>
          <a:lstStyle/>
          <a:p>
            <a:r>
              <a:rPr lang="ru-RU" dirty="0"/>
              <a:t> Генератор класса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F85CB8-F768-DFD6-7E70-9954E385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66378"/>
            <a:ext cx="5882503" cy="24628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B140E1-7DF5-4444-9E97-D07A15D2E70E}"/>
              </a:ext>
            </a:extLst>
          </p:cNvPr>
          <p:cNvSpPr txBox="1"/>
          <p:nvPr/>
        </p:nvSpPr>
        <p:spPr>
          <a:xfrm>
            <a:off x="107504" y="4797152"/>
            <a:ext cx="8928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вызова значений генератора используется метод </a:t>
            </a:r>
            <a:r>
              <a:rPr lang="ru-RU" dirty="0" err="1"/>
              <a:t>next</a:t>
            </a:r>
            <a:r>
              <a:rPr lang="ru-RU" dirty="0"/>
              <a:t>(). Причем, для вывода каждого нового значения, необходимо каждый раз вызвать метод 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en-US" dirty="0"/>
              <a:t>, </a:t>
            </a:r>
            <a:r>
              <a:rPr lang="ru-RU" dirty="0"/>
              <a:t>если вызвать метод после последнего элемента, генератор сотрет его из памяти и выдаст исключение </a:t>
            </a:r>
            <a:r>
              <a:rPr lang="en-US" dirty="0" err="1"/>
              <a:t>StopIteration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CA148-A6D6-655A-1757-834EED704CB4}"/>
              </a:ext>
            </a:extLst>
          </p:cNvPr>
          <p:cNvSpPr txBox="1"/>
          <p:nvPr/>
        </p:nvSpPr>
        <p:spPr>
          <a:xfrm>
            <a:off x="251520" y="966049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создания объекта-генератора в Python можно использовать так называемое генераторное выражение, которое внутри себя использует цикл. В качестве примера рассмотрим пример генератора, который будет считать квадраты чисел от 1 до 4. Для создания такой последовательности используется функция </a:t>
            </a:r>
            <a:r>
              <a:rPr lang="ru-RU" dirty="0" err="1"/>
              <a:t>range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592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0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 </a:t>
            </a:r>
            <a:r>
              <a:rPr lang="en-US" dirty="0"/>
              <a:t>yield (</a:t>
            </a:r>
            <a:r>
              <a:rPr lang="ru-RU" dirty="0"/>
              <a:t>настоящий генератор)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CA148-A6D6-655A-1757-834EED704CB4}"/>
              </a:ext>
            </a:extLst>
          </p:cNvPr>
          <p:cNvSpPr txBox="1"/>
          <p:nvPr/>
        </p:nvSpPr>
        <p:spPr>
          <a:xfrm>
            <a:off x="251520" y="966049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ru-RU" dirty="0" err="1"/>
              <a:t>ield</a:t>
            </a:r>
            <a:r>
              <a:rPr lang="ru-RU" dirty="0"/>
              <a:t> — это ключевое слово в Python, которое используется для возврата из функции с сохранением состояния ее локальных переменных, и при повторном вызове такой функции выполнение продолжается с оператора </a:t>
            </a:r>
            <a:r>
              <a:rPr lang="ru-RU" dirty="0" err="1"/>
              <a:t>yield</a:t>
            </a:r>
            <a:r>
              <a:rPr lang="ru-RU" dirty="0"/>
              <a:t>, на котором ее работа была прервана. Любая функция, содержащая ключевое слово </a:t>
            </a:r>
            <a:r>
              <a:rPr lang="ru-RU" dirty="0" err="1"/>
              <a:t>yield</a:t>
            </a:r>
            <a:r>
              <a:rPr lang="ru-RU" dirty="0"/>
              <a:t>, называется генератором.</a:t>
            </a:r>
            <a:r>
              <a:rPr lang="en-US" dirty="0"/>
              <a:t> (</a:t>
            </a:r>
            <a:r>
              <a:rPr lang="ru-RU" dirty="0"/>
              <a:t>обычно используется вместо </a:t>
            </a:r>
            <a:r>
              <a:rPr lang="en-US" dirty="0"/>
              <a:t>return)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289DB2-7BCB-F718-AB27-B0BA2B88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08920"/>
            <a:ext cx="7011893" cy="3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4176464" cy="114300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dirty="0"/>
              <a:t>yield</a:t>
            </a:r>
            <a:r>
              <a:rPr lang="ru-RU" dirty="0"/>
              <a:t> 2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CA148-A6D6-655A-1757-834EED704CB4}"/>
              </a:ext>
            </a:extLst>
          </p:cNvPr>
          <p:cNvSpPr txBox="1"/>
          <p:nvPr/>
        </p:nvSpPr>
        <p:spPr>
          <a:xfrm>
            <a:off x="287524" y="1052736"/>
            <a:ext cx="88209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Bahnschrift" panose="020B0502040204020203" pitchFamily="34" charset="0"/>
              </a:rPr>
              <a:t>Преимущества </a:t>
            </a:r>
            <a:r>
              <a:rPr lang="ru-RU" b="1" dirty="0" err="1">
                <a:latin typeface="Bahnschrift" panose="020B0502040204020203" pitchFamily="34" charset="0"/>
              </a:rPr>
              <a:t>yield</a:t>
            </a:r>
            <a:r>
              <a:rPr lang="ru-RU" b="1" dirty="0">
                <a:latin typeface="Bahnschrift" panose="020B0502040204020203" pitchFamily="34" charset="0"/>
              </a:rPr>
              <a:t>:</a:t>
            </a:r>
          </a:p>
          <a:p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Поскольку генераторы автоматически сохраняют и управляют состояниями своих локальных переменных, программист не должен заботиться о накладных расходах, связанных с выделением и освобождением памяти.</a:t>
            </a:r>
          </a:p>
          <a:p>
            <a:r>
              <a:rPr lang="ru-RU" dirty="0">
                <a:latin typeface="Bahnschrift" panose="020B0502040204020203" pitchFamily="34" charset="0"/>
              </a:rPr>
              <a:t>Так как при очередном вызове генератор возобновляет свою работу, а не начинает с самого начала, общее время выполнения сокращается.</a:t>
            </a:r>
          </a:p>
          <a:p>
            <a:endParaRPr lang="ru-RU" dirty="0">
              <a:latin typeface="Bahnschrift" panose="020B0502040204020203" pitchFamily="34" charset="0"/>
            </a:endParaRPr>
          </a:p>
          <a:p>
            <a:r>
              <a:rPr lang="ru-RU" b="1" dirty="0">
                <a:latin typeface="Bahnschrift" panose="020B0502040204020203" pitchFamily="34" charset="0"/>
              </a:rPr>
              <a:t>Недостатки </a:t>
            </a:r>
            <a:r>
              <a:rPr lang="ru-RU" b="1" dirty="0" err="1">
                <a:latin typeface="Bahnschrift" panose="020B0502040204020203" pitchFamily="34" charset="0"/>
              </a:rPr>
              <a:t>yield</a:t>
            </a:r>
            <a:r>
              <a:rPr lang="ru-RU" b="1" dirty="0">
                <a:latin typeface="Bahnschrift" panose="020B0502040204020203" pitchFamily="34" charset="0"/>
              </a:rPr>
              <a:t>:</a:t>
            </a:r>
          </a:p>
          <a:p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Иногда использование </a:t>
            </a:r>
            <a:r>
              <a:rPr lang="ru-RU" dirty="0" err="1">
                <a:latin typeface="Bahnschrift" panose="020B0502040204020203" pitchFamily="34" charset="0"/>
              </a:rPr>
              <a:t>yield</a:t>
            </a:r>
            <a:r>
              <a:rPr lang="ru-RU" dirty="0">
                <a:latin typeface="Bahnschrift" panose="020B0502040204020203" pitchFamily="34" charset="0"/>
              </a:rPr>
              <a:t> может вызвать ошибки, особенно если вызов функции не обрабатывается должным образом.</a:t>
            </a:r>
          </a:p>
          <a:p>
            <a:r>
              <a:rPr lang="ru-RU" dirty="0">
                <a:latin typeface="Bahnschrift" panose="020B0502040204020203" pitchFamily="34" charset="0"/>
              </a:rPr>
              <a:t>За оптимизацию времени работы и используемой памяти приходится платить сложностью кода, поэтому иногда трудно сходу понять логику, лежащую в его основе.</a:t>
            </a:r>
          </a:p>
        </p:txBody>
      </p:sp>
    </p:spTree>
    <p:extLst>
      <p:ext uri="{BB962C8B-B14F-4D97-AF65-F5344CB8AC3E}">
        <p14:creationId xmlns:p14="http://schemas.microsoft.com/office/powerpoint/2010/main" val="135126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561662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 Генераторные функции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CA148-A6D6-655A-1757-834EED704CB4}"/>
              </a:ext>
            </a:extLst>
          </p:cNvPr>
          <p:cNvSpPr txBox="1"/>
          <p:nvPr/>
        </p:nvSpPr>
        <p:spPr>
          <a:xfrm>
            <a:off x="116570" y="1143000"/>
            <a:ext cx="51845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Python генератор можно создавать не только с помощью выражений, но и с помощью специальных генераторных функций. Единственным отличием от обычной функции будет лишь то, что в функциях-генераторах вместо оператора </a:t>
            </a:r>
            <a:r>
              <a:rPr lang="ru-RU" dirty="0" err="1"/>
              <a:t>return</a:t>
            </a:r>
            <a:r>
              <a:rPr lang="ru-RU" dirty="0"/>
              <a:t> используется инструкция </a:t>
            </a:r>
            <a:r>
              <a:rPr lang="ru-RU" dirty="0" err="1"/>
              <a:t>yield</a:t>
            </a:r>
            <a:r>
              <a:rPr lang="ru-RU" dirty="0"/>
              <a:t>, которая приостанавливает генератор и возвращает какое-то значение. В качестве примера создадим генераторную функцию для вычисления квадратов чисел от 1 до 4. Еще одной отличительной особенностью такой функции будет то, что вызывается она через цикл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2423C9-460B-C707-61B6-3F6A66D9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00" y="1143000"/>
            <a:ext cx="3600400" cy="43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60486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 Генератор в виде списка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D62D03-C3FD-EA0F-557C-5F06E37C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6758486" cy="2914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9EFE4-FBD4-BCC5-734B-019FA7B332FA}"/>
              </a:ext>
            </a:extLst>
          </p:cNvPr>
          <p:cNvSpPr txBox="1"/>
          <p:nvPr/>
        </p:nvSpPr>
        <p:spPr>
          <a:xfrm>
            <a:off x="215516" y="4005064"/>
            <a:ext cx="87129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Скобки [] создают список. Внутри скобок с использованием циклов перебираются некоторые элементы, i </a:t>
            </a:r>
            <a:r>
              <a:rPr lang="ru-RU" sz="1600" dirty="0" err="1"/>
              <a:t>in</a:t>
            </a:r>
            <a:r>
              <a:rPr lang="ru-RU" sz="1600" dirty="0"/>
              <a:t> </a:t>
            </a:r>
            <a:r>
              <a:rPr lang="ru-RU" sz="1600" dirty="0" err="1"/>
              <a:t>range</a:t>
            </a:r>
            <a:r>
              <a:rPr lang="ru-RU" sz="1600" dirty="0"/>
              <a:t>(10), вместо </a:t>
            </a:r>
            <a:r>
              <a:rPr lang="ru-RU" sz="1600" dirty="0" err="1"/>
              <a:t>range</a:t>
            </a:r>
            <a:r>
              <a:rPr lang="ru-RU" sz="1600" dirty="0"/>
              <a:t>(10) можно использовать любой итерируемый объект (в том числе и обычные генераторы, о которых мы будем говорить ниже). Для каждого элемента выполняется некоторое действие, после которого элемент записывается в список, в нашем случае это возведение в квадрат путем умножения i на само себя (никто не мешает написать просто i – в этом случае i будет просто записываться в список). Дополнительно генераторы предоставляют возможность добавить условие, при котором элемент добавляется в список. Это условие проверяется на стадии *i </a:t>
            </a:r>
            <a:r>
              <a:rPr lang="ru-RU" sz="1600" dirty="0" err="1"/>
              <a:t>in</a:t>
            </a:r>
            <a:r>
              <a:rPr lang="ru-RU" sz="1600" dirty="0"/>
              <a:t> </a:t>
            </a:r>
            <a:r>
              <a:rPr lang="ru-RU" sz="1600" dirty="0" err="1"/>
              <a:t>range</a:t>
            </a:r>
            <a:r>
              <a:rPr lang="ru-RU" sz="1600" dirty="0"/>
              <a:t> 10*, то есть в сгенерированном выше списке будут числа 36, 49, 64, 81 – исходные i от 0 до 5 включительно не пройдут через условие i &lt; 5. Часть … </a:t>
            </a:r>
            <a:r>
              <a:rPr lang="ru-RU" sz="1600" dirty="0" err="1"/>
              <a:t>if</a:t>
            </a:r>
            <a:r>
              <a:rPr lang="ru-RU" sz="1600" dirty="0"/>
              <a:t> i &gt; 5 – не обязательная.</a:t>
            </a:r>
          </a:p>
        </p:txBody>
      </p:sp>
    </p:spTree>
    <p:extLst>
      <p:ext uri="{BB962C8B-B14F-4D97-AF65-F5344CB8AC3E}">
        <p14:creationId xmlns:p14="http://schemas.microsoft.com/office/powerpoint/2010/main" val="55977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6048672" cy="1143000"/>
          </a:xfrm>
        </p:spPr>
        <p:txBody>
          <a:bodyPr>
            <a:normAutofit/>
          </a:bodyPr>
          <a:lstStyle/>
          <a:p>
            <a:r>
              <a:rPr lang="ru-RU" dirty="0"/>
              <a:t> Генератор словарей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9EFE4-FBD4-BCC5-734B-019FA7B332FA}"/>
              </a:ext>
            </a:extLst>
          </p:cNvPr>
          <p:cNvSpPr txBox="1"/>
          <p:nvPr/>
        </p:nvSpPr>
        <p:spPr>
          <a:xfrm>
            <a:off x="273322" y="1916832"/>
            <a:ext cx="8712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 выражении, описанном выше, мы создаем новый словарь из исходного (</a:t>
            </a:r>
            <a:r>
              <a:rPr lang="ru-RU" sz="1600" dirty="0" err="1"/>
              <a:t>dict</a:t>
            </a:r>
            <a:r>
              <a:rPr lang="ru-RU" sz="1600" dirty="0"/>
              <a:t>). Для этого мы сначала разбиваем его на кортежи (ключ, значение), для чего можно использовать стандартную библиотеку Python, если точнее – встроенный метод словарей .</a:t>
            </a:r>
            <a:r>
              <a:rPr lang="ru-RU" sz="1600" dirty="0" err="1"/>
              <a:t>items</a:t>
            </a:r>
            <a:r>
              <a:rPr lang="ru-RU" sz="1600" dirty="0"/>
              <a:t>(). После этого мы распаковываем кортеж по схеме a, b = (c, d), в результате чего получаем 2 переменные: </a:t>
            </a:r>
            <a:r>
              <a:rPr lang="ru-RU" sz="1600" dirty="0" err="1"/>
              <a:t>key</a:t>
            </a:r>
            <a:r>
              <a:rPr lang="ru-RU" sz="1600" dirty="0"/>
              <a:t> и </a:t>
            </a:r>
            <a:r>
              <a:rPr lang="ru-RU" sz="1600" dirty="0" err="1"/>
              <a:t>value</a:t>
            </a:r>
            <a:r>
              <a:rPr lang="ru-RU" sz="1600" dirty="0"/>
              <a:t>. Теперь мы в новый словарь помещаем пару «ключ: значение» при условии, что значение – больше 5. Как и в случае со списками, </a:t>
            </a:r>
            <a:r>
              <a:rPr lang="ru-RU" sz="1600" dirty="0" err="1"/>
              <a:t>if</a:t>
            </a:r>
            <a:r>
              <a:rPr lang="ru-RU" sz="1600" dirty="0"/>
              <a:t> </a:t>
            </a:r>
            <a:r>
              <a:rPr lang="ru-RU" sz="1600" dirty="0" err="1"/>
              <a:t>value</a:t>
            </a:r>
            <a:r>
              <a:rPr lang="ru-RU" sz="1600" dirty="0"/>
              <a:t> &gt; 5 можно пропустить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5D87BA-AED3-2F0E-B686-4DEF1C69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2" y="1126644"/>
            <a:ext cx="8597355" cy="7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0"/>
            <a:ext cx="6048672" cy="1143000"/>
          </a:xfrm>
        </p:spPr>
        <p:txBody>
          <a:bodyPr>
            <a:normAutofit/>
          </a:bodyPr>
          <a:lstStyle/>
          <a:p>
            <a:r>
              <a:rPr lang="ru-RU" dirty="0"/>
              <a:t> Генератор словарей</a:t>
            </a:r>
            <a:r>
              <a:rPr lang="en-US" dirty="0"/>
              <a:t> 2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00E04A-3B65-FDDC-16D5-08FCD87C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260"/>
            <a:ext cx="9144000" cy="12778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CD72583-C943-1673-6BAD-B12D32F8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456796"/>
            <a:ext cx="9137686" cy="1728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3DBD1-7A25-39CA-5304-FA841E88D66D}"/>
              </a:ext>
            </a:extLst>
          </p:cNvPr>
          <p:cNvSpPr txBox="1"/>
          <p:nvPr/>
        </p:nvSpPr>
        <p:spPr>
          <a:xfrm>
            <a:off x="39728" y="2852936"/>
            <a:ext cx="8712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Функция</a:t>
            </a:r>
            <a:r>
              <a:rPr lang="en-US" sz="1600" dirty="0"/>
              <a:t> </a:t>
            </a:r>
            <a:r>
              <a:rPr lang="en-US" sz="1600" dirty="0" err="1"/>
              <a:t>generate_string</a:t>
            </a:r>
            <a:r>
              <a:rPr lang="en-US" sz="1600" dirty="0"/>
              <a:t> </a:t>
            </a:r>
            <a:r>
              <a:rPr lang="ru-RU" sz="1600" dirty="0"/>
              <a:t>вызывается в генераторе выше, служит для создания случайной строки (длину так же определяем внутри генератора).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CA467-4FF6-25DF-FC2B-5D8F356A31D1}"/>
              </a:ext>
            </a:extLst>
          </p:cNvPr>
          <p:cNvSpPr txBox="1"/>
          <p:nvPr/>
        </p:nvSpPr>
        <p:spPr>
          <a:xfrm>
            <a:off x="55008" y="5368352"/>
            <a:ext cx="8712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“ ”.join()</a:t>
            </a:r>
            <a:r>
              <a:rPr lang="ru-RU" sz="1600" dirty="0"/>
              <a:t> позволяет объединить элементы списка в одну строку с указанным разделителем</a:t>
            </a:r>
          </a:p>
        </p:txBody>
      </p:sp>
    </p:spTree>
    <p:extLst>
      <p:ext uri="{BB962C8B-B14F-4D97-AF65-F5344CB8AC3E}">
        <p14:creationId xmlns:p14="http://schemas.microsoft.com/office/powerpoint/2010/main" val="587174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1139</Words>
  <Application>Microsoft Office PowerPoint</Application>
  <PresentationFormat>Экран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Roboto Condensed</vt:lpstr>
      <vt:lpstr>Times New Roman</vt:lpstr>
      <vt:lpstr>Тема Office</vt:lpstr>
      <vt:lpstr>Генераторы</vt:lpstr>
      <vt:lpstr>Особенности работы с генераторами в Python</vt:lpstr>
      <vt:lpstr> Генератор класса</vt:lpstr>
      <vt:lpstr>Оператор yield (настоящий генератор)</vt:lpstr>
      <vt:lpstr>Оператор yield 2 </vt:lpstr>
      <vt:lpstr> Генераторные функции</vt:lpstr>
      <vt:lpstr> Генератор в виде списка</vt:lpstr>
      <vt:lpstr> Генератор словарей</vt:lpstr>
      <vt:lpstr> Генератор словарей 2</vt:lpstr>
      <vt:lpstr> Генератор словарей 3</vt:lpstr>
      <vt:lpstr>Константы модуля (библиотеки)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Nightwalker</cp:lastModifiedBy>
  <cp:revision>33</cp:revision>
  <dcterms:created xsi:type="dcterms:W3CDTF">2020-09-07T15:45:24Z</dcterms:created>
  <dcterms:modified xsi:type="dcterms:W3CDTF">2024-10-22T15:36:15Z</dcterms:modified>
</cp:coreProperties>
</file>