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36"/>
  </p:notesMasterIdLst>
  <p:handoutMasterIdLst>
    <p:handoutMasterId r:id="rId37"/>
  </p:handoutMasterIdLst>
  <p:sldIdLst>
    <p:sldId id="258" r:id="rId4"/>
    <p:sldId id="484" r:id="rId5"/>
    <p:sldId id="563" r:id="rId6"/>
    <p:sldId id="580" r:id="rId7"/>
    <p:sldId id="570" r:id="rId8"/>
    <p:sldId id="572" r:id="rId9"/>
    <p:sldId id="574" r:id="rId10"/>
    <p:sldId id="575" r:id="rId11"/>
    <p:sldId id="576" r:id="rId12"/>
    <p:sldId id="578" r:id="rId13"/>
    <p:sldId id="581" r:id="rId14"/>
    <p:sldId id="565" r:id="rId15"/>
    <p:sldId id="566" r:id="rId16"/>
    <p:sldId id="567" r:id="rId17"/>
    <p:sldId id="568" r:id="rId18"/>
    <p:sldId id="595" r:id="rId19"/>
    <p:sldId id="579" r:id="rId20"/>
    <p:sldId id="582" r:id="rId21"/>
    <p:sldId id="571" r:id="rId22"/>
    <p:sldId id="583" r:id="rId23"/>
    <p:sldId id="585" r:id="rId24"/>
    <p:sldId id="584" r:id="rId25"/>
    <p:sldId id="485" r:id="rId26"/>
    <p:sldId id="558" r:id="rId27"/>
    <p:sldId id="530" r:id="rId28"/>
    <p:sldId id="549" r:id="rId29"/>
    <p:sldId id="550" r:id="rId30"/>
    <p:sldId id="538" r:id="rId31"/>
    <p:sldId id="518" r:id="rId32"/>
    <p:sldId id="516" r:id="rId33"/>
    <p:sldId id="596" r:id="rId34"/>
    <p:sldId id="556" r:id="rId3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97" autoAdjust="0"/>
  </p:normalViewPr>
  <p:slideViewPr>
    <p:cSldViewPr>
      <p:cViewPr varScale="1">
        <p:scale>
          <a:sx n="118" d="100"/>
          <a:sy n="118" d="100"/>
        </p:scale>
        <p:origin x="78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513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17886-7132-4DFB-8882-48BE4CEB0703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513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3373F-DCA7-4E49-B34F-F5D6170ECD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49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3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7C8DC36-A84E-41EB-8D08-642EC051E424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16C186-D319-437C-9E0E-5CBD2FCA9F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0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1AB7F7-ADE8-47D1-9F03-710FA5515BB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0637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7420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6412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2679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8957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5911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7854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0417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1375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4242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314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5956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5660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3297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2399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7561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3897514" y="8829675"/>
            <a:ext cx="298274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7" rIns="91435" bIns="45717" anchor="b"/>
          <a:lstStyle/>
          <a:p>
            <a:pPr algn="r"/>
            <a:fld id="{029027EB-A08B-4DE4-83E7-E84CE3052DF7}" type="slidenum">
              <a:rPr lang="en-US" sz="1200"/>
              <a:pPr algn="r"/>
              <a:t>25</a:t>
            </a:fld>
            <a:endParaRPr lang="en-US" sz="1200" dirty="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0124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78179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4399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3897514" y="8829675"/>
            <a:ext cx="298274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7" rIns="91435" bIns="45717" anchor="b"/>
          <a:lstStyle/>
          <a:p>
            <a:pPr algn="r"/>
            <a:fld id="{029027EB-A08B-4DE4-83E7-E84CE3052DF7}" type="slidenum">
              <a:rPr lang="en-US" sz="1200"/>
              <a:pPr algn="r"/>
              <a:t>28</a:t>
            </a:fld>
            <a:endParaRPr lang="en-US" sz="1200" dirty="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9532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3897514" y="8829675"/>
            <a:ext cx="298274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7" rIns="91435" bIns="45717" anchor="b"/>
          <a:lstStyle/>
          <a:p>
            <a:pPr algn="r"/>
            <a:fld id="{029027EB-A08B-4DE4-83E7-E84CE3052DF7}" type="slidenum">
              <a:rPr lang="en-US" sz="1200"/>
              <a:pPr algn="r"/>
              <a:t>29</a:t>
            </a:fld>
            <a:endParaRPr lang="en-US" sz="1200" dirty="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1320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218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57965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7439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8535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1370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5736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3921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926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063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86B-B4B6-4A24-8BB8-4AC88B9389A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674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9" y="0"/>
            <a:ext cx="9135901" cy="685800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283657" y="4572000"/>
            <a:ext cx="4236881" cy="2286000"/>
          </a:xfrm>
          <a:prstGeom prst="rect">
            <a:avLst/>
          </a:prstGeom>
          <a:solidFill>
            <a:srgbClr val="0033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93057" y="6416675"/>
            <a:ext cx="92223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itchFamily="34" charset="0"/>
              </a:defRPr>
            </a:lvl1pPr>
          </a:lstStyle>
          <a:p>
            <a:fld id="{A6E427E2-2B91-4B8E-9842-570AA51ED7B8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1857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897" y="4953000"/>
            <a:ext cx="3962400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16675"/>
            <a:ext cx="1295400" cy="365125"/>
          </a:xfrm>
        </p:spPr>
        <p:txBody>
          <a:bodyPr/>
          <a:lstStyle>
            <a:lvl1pPr>
              <a:defRPr sz="1200">
                <a:solidFill>
                  <a:srgbClr val="00337F"/>
                </a:solidFill>
              </a:defRPr>
            </a:lvl1pPr>
          </a:lstStyle>
          <a:p>
            <a:fld id="{296A3C60-4826-4EAF-A198-EADA41C07E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31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7D89-2E2F-4946-B146-A5F8C0B9E41C}" type="datetimeFigureOut">
              <a:rPr lang="en-US" smtClean="0"/>
              <a:pPr/>
              <a:t>10/28/2016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1371600"/>
            <a:ext cx="4114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6134" y="5410342"/>
            <a:ext cx="880331" cy="12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32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3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Gill Sans MT" pitchFamily="34" charset="0"/>
              </a:defRPr>
            </a:lvl1pPr>
          </a:lstStyle>
          <a:p>
            <a:fld id="{A6E427E2-2B91-4B8E-9842-570AA51ED7B8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Gill Sans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6A3C60-4826-4EAF-A198-EADA41C07E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4075" y="229160"/>
            <a:ext cx="3467150" cy="48756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8700"/>
            <a:ext cx="8229600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51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37F"/>
          </a:solidFill>
          <a:ln>
            <a:solidFill>
              <a:srgbClr val="003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685800" y="12954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latin typeface="Gill Sans MT" pitchFamily="34" charset="0"/>
              </a:defRPr>
            </a:lvl1pPr>
            <a:lvl2pPr>
              <a:defRPr>
                <a:solidFill>
                  <a:schemeClr val="bg1"/>
                </a:solidFill>
                <a:latin typeface="Gill Sans MT" pitchFamily="34" charset="0"/>
              </a:defRPr>
            </a:lvl2pPr>
            <a:lvl3pPr>
              <a:defRPr>
                <a:solidFill>
                  <a:schemeClr val="bg1"/>
                </a:solidFill>
                <a:latin typeface="Gill Sans MT" pitchFamily="34" charset="0"/>
              </a:defRPr>
            </a:lvl3pPr>
            <a:lvl4pPr>
              <a:defRPr>
                <a:solidFill>
                  <a:schemeClr val="bg1"/>
                </a:solidFill>
                <a:latin typeface="Gill Sans MT" pitchFamily="34" charset="0"/>
              </a:defRPr>
            </a:lvl4pPr>
            <a:lvl5pPr>
              <a:defRPr>
                <a:solidFill>
                  <a:schemeClr val="bg1"/>
                </a:solidFill>
                <a:latin typeface="Gill Sans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C887-E467-464E-A4B3-635AD97D817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7436-B4ED-452E-9CEB-9204AC4B90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-6292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61" y="63467"/>
            <a:ext cx="880331" cy="12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25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1"/>
            <a:ext cx="9144000" cy="1202269"/>
          </a:xfrm>
          <a:prstGeom prst="rect">
            <a:avLst/>
          </a:prstGeom>
          <a:solidFill>
            <a:srgbClr val="0033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762000" y="1236136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  <a:lvl2pPr>
              <a:defRPr>
                <a:latin typeface="Gill Sans MT" pitchFamily="34" charset="0"/>
              </a:defRPr>
            </a:lvl2pPr>
            <a:lvl3pPr>
              <a:defRPr>
                <a:latin typeface="Gill Sans MT" pitchFamily="34" charset="0"/>
              </a:defRPr>
            </a:lvl3pPr>
            <a:lvl4pPr>
              <a:defRPr>
                <a:latin typeface="Gill Sans MT" pitchFamily="34" charset="0"/>
              </a:defRPr>
            </a:lvl4pPr>
            <a:lvl5pPr>
              <a:defRPr>
                <a:latin typeface="Gill Sans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C887-E467-464E-A4B3-635AD97D817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7436-B4ED-452E-9CEB-9204AC4B90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-6292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-4849" y="25167"/>
            <a:ext cx="9123682" cy="6812280"/>
          </a:xfrm>
          <a:prstGeom prst="rect">
            <a:avLst/>
          </a:prstGeom>
          <a:noFill/>
          <a:ln>
            <a:solidFill>
              <a:srgbClr val="003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 flipV="1">
            <a:off x="0" y="1202269"/>
            <a:ext cx="9144000" cy="0"/>
          </a:xfrm>
          <a:prstGeom prst="line">
            <a:avLst/>
          </a:prstGeom>
          <a:noFill/>
          <a:ln w="63500">
            <a:solidFill>
              <a:srgbClr val="DAC79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en-US" sz="2400" b="0" u="sng">
              <a:latin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37" y="40317"/>
            <a:ext cx="809814" cy="11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08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685800" y="12954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  <a:lvl2pPr>
              <a:defRPr>
                <a:latin typeface="Gill Sans MT" pitchFamily="34" charset="0"/>
              </a:defRPr>
            </a:lvl2pPr>
            <a:lvl3pPr>
              <a:defRPr>
                <a:latin typeface="Gill Sans MT" pitchFamily="34" charset="0"/>
              </a:defRPr>
            </a:lvl3pPr>
            <a:lvl4pPr>
              <a:defRPr>
                <a:latin typeface="Gill Sans MT" pitchFamily="34" charset="0"/>
              </a:defRPr>
            </a:lvl4pPr>
            <a:lvl5pPr>
              <a:defRPr>
                <a:latin typeface="Gill Sans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C887-E467-464E-A4B3-635AD97D817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7436-B4ED-452E-9CEB-9204AC4B90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 flipV="1">
            <a:off x="1501775" y="1028700"/>
            <a:ext cx="7162800" cy="0"/>
          </a:xfrm>
          <a:prstGeom prst="line">
            <a:avLst/>
          </a:prstGeom>
          <a:noFill/>
          <a:ln w="38100">
            <a:solidFill>
              <a:srgbClr val="FCD11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en-US" sz="2400" b="0" u="sng">
              <a:latin typeface="Times New Roman" pitchFamily="18" charset="0"/>
            </a:endParaRPr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 flipV="1">
            <a:off x="1273175" y="952500"/>
            <a:ext cx="7162800" cy="0"/>
          </a:xfrm>
          <a:prstGeom prst="line">
            <a:avLst/>
          </a:prstGeom>
          <a:noFill/>
          <a:ln w="38100">
            <a:solidFill>
              <a:srgbClr val="00337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en-US" sz="2400" b="0" u="sng">
              <a:latin typeface="Times New Roman" pitchFamily="18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-6292"/>
            <a:ext cx="8229600" cy="1143000"/>
          </a:xfrm>
        </p:spPr>
        <p:txBody>
          <a:bodyPr/>
          <a:lstStyle>
            <a:lvl1pPr>
              <a:defRPr>
                <a:solidFill>
                  <a:srgbClr val="00337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6" y="8233"/>
            <a:ext cx="9144000" cy="6858000"/>
          </a:xfrm>
          <a:prstGeom prst="rect">
            <a:avLst/>
          </a:prstGeom>
          <a:noFill/>
          <a:ln>
            <a:solidFill>
              <a:srgbClr val="003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61" y="63467"/>
            <a:ext cx="880331" cy="12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6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6807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1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7E0F-6627-41D1-87E1-6328116D610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B932-EA6D-4FA1-A042-59F2A85A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6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7E0F-6627-41D1-87E1-6328116D610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B932-EA6D-4FA1-A042-59F2A85A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64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7E0F-6627-41D1-87E1-6328116D610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B932-EA6D-4FA1-A042-59F2A85A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49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7E0F-6627-41D1-87E1-6328116D610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B932-EA6D-4FA1-A042-59F2A85A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7E0F-6627-41D1-87E1-6328116D610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B932-EA6D-4FA1-A042-59F2A85A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37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7E0F-6627-41D1-87E1-6328116D610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B932-EA6D-4FA1-A042-59F2A85A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386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7E0F-6627-41D1-87E1-6328116D610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B932-EA6D-4FA1-A042-59F2A85A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412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7E0F-6627-41D1-87E1-6328116D610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B932-EA6D-4FA1-A042-59F2A85A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34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7E0F-6627-41D1-87E1-6328116D610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B932-EA6D-4FA1-A042-59F2A85A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0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7E0F-6627-41D1-87E1-6328116D610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B932-EA6D-4FA1-A042-59F2A85A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8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7E0F-6627-41D1-87E1-6328116D610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B932-EA6D-4FA1-A042-59F2A85A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702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7FA2-207D-4BA7-8677-ACB2E2959C7D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1709-CA78-490A-9D0F-70978904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5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7FA2-207D-4BA7-8677-ACB2E2959C7D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1709-CA78-490A-9D0F-70978904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788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7FA2-207D-4BA7-8677-ACB2E2959C7D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1709-CA78-490A-9D0F-70978904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696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7FA2-207D-4BA7-8677-ACB2E2959C7D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1709-CA78-490A-9D0F-70978904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65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7FA2-207D-4BA7-8677-ACB2E2959C7D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1709-CA78-490A-9D0F-70978904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024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7FA2-207D-4BA7-8677-ACB2E2959C7D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1709-CA78-490A-9D0F-70978904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711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7FA2-207D-4BA7-8677-ACB2E2959C7D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1709-CA78-490A-9D0F-70978904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571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7FA2-207D-4BA7-8677-ACB2E2959C7D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1709-CA78-490A-9D0F-70978904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865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7FA2-207D-4BA7-8677-ACB2E2959C7D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1709-CA78-490A-9D0F-70978904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7FA2-207D-4BA7-8677-ACB2E2959C7D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1709-CA78-490A-9D0F-70978904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443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7FA2-207D-4BA7-8677-ACB2E2959C7D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1709-CA78-490A-9D0F-70978904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6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3094B-9618-4096-B0C3-AC1388B667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lnSpc>
          <a:spcPct val="114000"/>
        </a:lnSpc>
        <a:spcBef>
          <a:spcPts val="6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lnSpc>
          <a:spcPct val="114000"/>
        </a:lnSpc>
        <a:spcBef>
          <a:spcPts val="6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6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</a:lstStyle>
          <a:p>
            <a:fld id="{A0907E0F-6627-41D1-87E1-6328116D610C}" type="datetimeFigureOut">
              <a:rPr lang="en-US" smtClean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</a:lstStyle>
          <a:p>
            <a:fld id="{4C78B932-EA6D-4FA1-A042-59F2A85AE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5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47FA2-207D-4BA7-8677-ACB2E2959C7D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1709-CA78-490A-9D0F-70978904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7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Heart+Disease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337F"/>
                </a:solidFill>
                <a:latin typeface="Gill Sans MT" panose="020B0502020104020203" pitchFamily="34" charset="0"/>
              </a:rPr>
              <a:t>Resampling Methods</a:t>
            </a:r>
            <a:endParaRPr lang="en-US" sz="3600" b="1" dirty="0">
              <a:solidFill>
                <a:srgbClr val="00337F"/>
              </a:solidFill>
              <a:latin typeface="Gill Sans MT" panose="020B0502020104020203" pitchFamily="34" charset="0"/>
            </a:endParaRP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4038600"/>
            <a:ext cx="9144000" cy="20574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337F"/>
                </a:solidFill>
                <a:latin typeface="Gill Sans MT" panose="020B0502020104020203" pitchFamily="34" charset="0"/>
                <a:ea typeface="+mj-ea"/>
              </a:rPr>
              <a:t>CAPT David Ruth, USN</a:t>
            </a:r>
            <a:endParaRPr lang="en-US" sz="2400" b="1" dirty="0">
              <a:solidFill>
                <a:srgbClr val="00337F"/>
              </a:solidFill>
              <a:latin typeface="Gill Sans MT" panose="020B0502020104020203" pitchFamily="34" charset="0"/>
              <a:ea typeface="+mj-ea"/>
            </a:endParaRPr>
          </a:p>
          <a:p>
            <a:pPr eaLnBrk="1" hangingPunct="1"/>
            <a:r>
              <a:rPr lang="en-US" sz="1800" dirty="0" smtClean="0">
                <a:solidFill>
                  <a:srgbClr val="00337F"/>
                </a:solidFill>
                <a:latin typeface="Gill Sans MT" panose="020B0502020104020203" pitchFamily="34" charset="0"/>
                <a:ea typeface="+mj-ea"/>
              </a:rPr>
              <a:t>Mathematics Department, </a:t>
            </a:r>
            <a:r>
              <a:rPr lang="en-US" sz="1800" dirty="0">
                <a:solidFill>
                  <a:srgbClr val="00337F"/>
                </a:solidFill>
                <a:latin typeface="Gill Sans MT" panose="020B0502020104020203" pitchFamily="34" charset="0"/>
                <a:ea typeface="+mj-ea"/>
              </a:rPr>
              <a:t>United States Naval Academy</a:t>
            </a:r>
          </a:p>
          <a:p>
            <a:pPr fontAlgn="base"/>
            <a:r>
              <a:rPr lang="en-US" sz="1800" dirty="0">
                <a:solidFill>
                  <a:srgbClr val="00337F"/>
                </a:solidFill>
                <a:latin typeface="Gill Sans MT" panose="020B0502020104020203" pitchFamily="34" charset="0"/>
                <a:ea typeface="+mj-ea"/>
              </a:rPr>
              <a:t>Conference on Applied Statistics in Defense</a:t>
            </a:r>
          </a:p>
          <a:p>
            <a:r>
              <a:rPr lang="en-US" sz="1800" dirty="0" smtClean="0">
                <a:solidFill>
                  <a:srgbClr val="00337F"/>
                </a:solidFill>
                <a:latin typeface="Gill Sans MT" panose="020B0502020104020203" pitchFamily="34" charset="0"/>
                <a:ea typeface="+mj-ea"/>
              </a:rPr>
              <a:t>27 October 2016</a:t>
            </a:r>
            <a:endParaRPr lang="en-US" sz="1800" dirty="0">
              <a:solidFill>
                <a:srgbClr val="00337F"/>
              </a:solidFill>
              <a:latin typeface="Gill Sans MT" panose="020B0502020104020203" pitchFamily="34" charset="0"/>
              <a:ea typeface="+mj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1834" y="2800635"/>
            <a:ext cx="880331" cy="1237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>
            <a:noAutofit/>
          </a:bodyPr>
          <a:lstStyle/>
          <a:p>
            <a:pPr marL="0" indent="0" algn="ctr">
              <a:lnSpc>
                <a:spcPct val="134000"/>
              </a:lnSpc>
              <a:buNone/>
            </a:pPr>
            <a:endParaRPr lang="en-US" sz="1200" i="1" dirty="0" smtClean="0"/>
          </a:p>
          <a:p>
            <a:pPr marL="0" indent="0" algn="ctr">
              <a:lnSpc>
                <a:spcPct val="134000"/>
              </a:lnSpc>
              <a:buNone/>
            </a:pPr>
            <a:r>
              <a:rPr lang="en-US" sz="14000" i="1" dirty="0" smtClean="0"/>
              <a:t>R</a:t>
            </a:r>
            <a:endParaRPr lang="en-US" sz="14000" i="1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latin typeface="Arial"/>
                <a:cs typeface="Arial"/>
              </a:rPr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21681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67000"/>
            <a:ext cx="82296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6000" dirty="0" smtClean="0">
                <a:latin typeface="Arial"/>
                <a:cs typeface="Arial"/>
              </a:rPr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5023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>
            <a:noAutofit/>
          </a:bodyPr>
          <a:lstStyle/>
          <a:p>
            <a:pPr marL="465138" indent="-465138">
              <a:lnSpc>
                <a:spcPct val="134000"/>
              </a:lnSpc>
            </a:pPr>
            <a:r>
              <a:rPr lang="en-US" sz="2800" dirty="0" smtClean="0"/>
              <a:t>One of the simplest and most widely used methods for </a:t>
            </a:r>
            <a:r>
              <a:rPr lang="en-US" sz="2800" b="1" dirty="0" smtClean="0"/>
              <a:t>estimating prediction error</a:t>
            </a:r>
            <a:r>
              <a:rPr lang="en-US" sz="2800" dirty="0" smtClean="0"/>
              <a:t>.</a:t>
            </a:r>
          </a:p>
          <a:p>
            <a:pPr marL="465138" indent="-465138">
              <a:lnSpc>
                <a:spcPct val="134000"/>
              </a:lnSpc>
            </a:pPr>
            <a:r>
              <a:rPr lang="en-US" sz="2800" i="1" dirty="0" smtClean="0"/>
              <a:t>If we had enough data, </a:t>
            </a:r>
            <a:r>
              <a:rPr lang="en-US" sz="2800" dirty="0" smtClean="0"/>
              <a:t>we might set aside a “test set” or “validation set” to assess a fitted prediction model’s performance.</a:t>
            </a:r>
          </a:p>
          <a:p>
            <a:pPr marL="465138" indent="-465138">
              <a:lnSpc>
                <a:spcPct val="134000"/>
              </a:lnSpc>
            </a:pPr>
            <a:r>
              <a:rPr lang="en-US" sz="2800" dirty="0" smtClean="0"/>
              <a:t>Why not just use training data as test data?</a:t>
            </a:r>
          </a:p>
          <a:p>
            <a:pPr marL="0" indent="0" algn="ctr">
              <a:lnSpc>
                <a:spcPct val="134000"/>
              </a:lnSpc>
              <a:buNone/>
            </a:pPr>
            <a:r>
              <a:rPr lang="en-US" sz="2800" dirty="0" smtClean="0"/>
              <a:t>OVERFITTING!</a:t>
            </a:r>
            <a:endParaRPr lang="en-US" sz="2000" dirty="0" smtClean="0"/>
          </a:p>
          <a:p>
            <a:pPr marL="0" indent="0">
              <a:lnSpc>
                <a:spcPct val="134000"/>
              </a:lnSpc>
              <a:buNone/>
            </a:pPr>
            <a:endParaRPr lang="en-US" sz="2400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latin typeface="Arial"/>
                <a:cs typeface="Arial"/>
              </a:rPr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49541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036" name="Rectangle 3"/>
              <p:cNvSpPr>
                <a:spLocks noGrp="1" noChangeArrowheads="1"/>
              </p:cNvSpPr>
              <p:nvPr>
                <p:ph idx="13"/>
              </p:nvPr>
            </p:nvSpPr>
            <p:spPr>
              <a:noFill/>
            </p:spPr>
            <p:txBody>
              <a:bodyPr>
                <a:noAutofit/>
              </a:bodyPr>
              <a:lstStyle/>
              <a:p>
                <a:pPr marL="465138" indent="-465138">
                  <a:lnSpc>
                    <a:spcPct val="134000"/>
                  </a:lnSpc>
                </a:pPr>
                <a:r>
                  <a:rPr lang="en-US" sz="2400" dirty="0" smtClean="0"/>
                  <a:t>Goal:  Estimate expected extra-sample error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 smtClean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 smtClean="0"/>
                  <a:t> are drawn from a from an independent test sample (e.g</a:t>
                </a:r>
                <a:r>
                  <a:rPr lang="en-US" sz="2400" dirty="0"/>
                  <a:t>.,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).</a:t>
                </a:r>
              </a:p>
              <a:p>
                <a:pPr marL="465138" indent="-465138">
                  <a:lnSpc>
                    <a:spcPct val="134000"/>
                  </a:lnSpc>
                </a:pPr>
                <a:r>
                  <a:rPr lang="en-US" sz="2400" dirty="0" smtClean="0"/>
                  <a:t>Idea:</a:t>
                </a:r>
              </a:p>
              <a:p>
                <a:pPr marL="865188" lvl="1" indent="-465138">
                  <a:lnSpc>
                    <a:spcPct val="134000"/>
                  </a:lnSpc>
                </a:pPr>
                <a:r>
                  <a:rPr lang="en-US" sz="2000" dirty="0" smtClean="0"/>
                  <a:t>Partition original data set into training and test sets.</a:t>
                </a:r>
              </a:p>
              <a:p>
                <a:pPr marL="865188" lvl="1" indent="-465138">
                  <a:lnSpc>
                    <a:spcPct val="134000"/>
                  </a:lnSpc>
                </a:pPr>
                <a:r>
                  <a:rPr lang="en-US" sz="2000" dirty="0" smtClean="0"/>
                  <a:t>Fit model to training set; validate analysis on test set.</a:t>
                </a:r>
              </a:p>
              <a:p>
                <a:pPr marL="865188" lvl="1" indent="-465138">
                  <a:lnSpc>
                    <a:spcPct val="134000"/>
                  </a:lnSpc>
                </a:pPr>
                <a:r>
                  <a:rPr lang="en-US" sz="2000" dirty="0" smtClean="0"/>
                  <a:t>Perform multiple rounds of partitioning and average prediction error over all rounds.</a:t>
                </a:r>
                <a:endParaRPr lang="en-US" sz="1800" dirty="0" smtClean="0"/>
              </a:p>
              <a:p>
                <a:pPr marL="0" indent="0">
                  <a:lnSpc>
                    <a:spcPct val="134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403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 rotWithShape="0">
                <a:blip r:embed="rId3"/>
                <a:stretch>
                  <a:fillRect l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latin typeface="Arial"/>
                <a:cs typeface="Arial"/>
              </a:rPr>
              <a:t>Cross-validation </a:t>
            </a:r>
          </a:p>
        </p:txBody>
      </p:sp>
    </p:spTree>
    <p:extLst>
      <p:ext uri="{BB962C8B-B14F-4D97-AF65-F5344CB8AC3E}">
        <p14:creationId xmlns:p14="http://schemas.microsoft.com/office/powerpoint/2010/main" val="227628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036" name="Rectangle 3"/>
              <p:cNvSpPr>
                <a:spLocks noGrp="1" noChangeArrowheads="1"/>
              </p:cNvSpPr>
              <p:nvPr>
                <p:ph idx="13"/>
              </p:nvPr>
            </p:nvSpPr>
            <p:spPr>
              <a:noFill/>
            </p:spPr>
            <p:txBody>
              <a:bodyPr>
                <a:noAutofit/>
              </a:bodyPr>
              <a:lstStyle/>
              <a:p>
                <a:pPr marL="465138" indent="-465138">
                  <a:lnSpc>
                    <a:spcPct val="134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 smtClean="0"/>
                  <a:t>-fold cross validation is widely used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 smtClean="0"/>
                  <a:t> or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400" dirty="0" smtClean="0"/>
                  <a:t> recommended as a good compromise.</a:t>
                </a:r>
                <a:endParaRPr lang="en-US" sz="2000" dirty="0" smtClean="0"/>
              </a:p>
              <a:p>
                <a:pPr marL="465138" indent="-465138">
                  <a:lnSpc>
                    <a:spcPct val="134000"/>
                  </a:lnSpc>
                </a:pPr>
                <a:r>
                  <a:rPr lang="en-US" sz="2400" dirty="0" smtClean="0"/>
                  <a:t>Algorithm:</a:t>
                </a:r>
                <a:endParaRPr lang="en-US" sz="2800" dirty="0"/>
              </a:p>
              <a:p>
                <a:pPr marL="865188" lvl="1" indent="-465138">
                  <a:lnSpc>
                    <a:spcPct val="134000"/>
                  </a:lnSpc>
                </a:pPr>
                <a:r>
                  <a:rPr lang="en-US" sz="2000" dirty="0" smtClean="0"/>
                  <a:t>Split data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 roughly equal-sized parts.</a:t>
                </a:r>
              </a:p>
              <a:p>
                <a:pPr marL="865188" lvl="1" indent="-465138">
                  <a:lnSpc>
                    <a:spcPct val="134000"/>
                  </a:lnSpc>
                </a:pPr>
                <a:r>
                  <a:rPr lang="en-US" sz="2000" dirty="0">
                    <a:latin typeface="Lucida Console" panose="020B0609040504020204" pitchFamily="49" charset="0"/>
                  </a:rPr>
                  <a:t>for </a:t>
                </a:r>
                <a:r>
                  <a:rPr lang="en-US" sz="2000" dirty="0" smtClean="0">
                    <a:latin typeface="Lucida Console" panose="020B0609040504020204" pitchFamily="49" charset="0"/>
                  </a:rPr>
                  <a:t>(k in 1:K){</a:t>
                </a:r>
              </a:p>
              <a:p>
                <a:pPr marL="800100" lvl="2" indent="0">
                  <a:lnSpc>
                    <a:spcPct val="134000"/>
                  </a:lnSpc>
                  <a:buNone/>
                </a:pPr>
                <a:r>
                  <a:rPr lang="en-US" sz="2000" dirty="0" smtClean="0">
                    <a:latin typeface="Lucida Console" panose="020B0609040504020204" pitchFamily="49" charset="0"/>
                  </a:rPr>
                  <a:t># Leave out set k, and fit model to remaining parts.</a:t>
                </a:r>
              </a:p>
              <a:p>
                <a:pPr marL="800100" lvl="2" indent="0">
                  <a:lnSpc>
                    <a:spcPct val="134000"/>
                  </a:lnSpc>
                  <a:buNone/>
                </a:pPr>
                <a:r>
                  <a:rPr lang="en-US" sz="2000" dirty="0" smtClean="0">
                    <a:latin typeface="Lucida Console" panose="020B0609040504020204" pitchFamily="49" charset="0"/>
                  </a:rPr>
                  <a:t># Compute prediction error for fitted model on set k.}</a:t>
                </a:r>
              </a:p>
              <a:p>
                <a:pPr marL="865188" lvl="1" indent="-465138">
                  <a:lnSpc>
                    <a:spcPct val="134000"/>
                  </a:lnSpc>
                </a:pPr>
                <a:r>
                  <a:rPr lang="en-US" sz="2000" dirty="0" smtClean="0"/>
                  <a:t>Average the k prediction errors.</a:t>
                </a:r>
              </a:p>
            </p:txBody>
          </p:sp>
        </mc:Choice>
        <mc:Fallback xmlns="">
          <p:sp>
            <p:nvSpPr>
              <p:cNvPr id="4403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 rotWithShape="0">
                <a:blip r:embed="rId3"/>
                <a:stretch>
                  <a:fillRect l="-1098" b="-4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latin typeface="Arial"/>
                <a:cs typeface="Arial"/>
              </a:rPr>
              <a:t>Cross-validation </a:t>
            </a:r>
          </a:p>
        </p:txBody>
      </p:sp>
    </p:spTree>
    <p:extLst>
      <p:ext uri="{BB962C8B-B14F-4D97-AF65-F5344CB8AC3E}">
        <p14:creationId xmlns:p14="http://schemas.microsoft.com/office/powerpoint/2010/main" val="290346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latin typeface="Arial"/>
                <a:cs typeface="Arial"/>
              </a:rPr>
              <a:t>Cross-validation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2" y="1905001"/>
            <a:ext cx="7597047" cy="3439390"/>
          </a:xfrm>
        </p:spPr>
      </p:pic>
    </p:spTree>
    <p:extLst>
      <p:ext uri="{BB962C8B-B14F-4D97-AF65-F5344CB8AC3E}">
        <p14:creationId xmlns:p14="http://schemas.microsoft.com/office/powerpoint/2010/main" val="10845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Data:  heart disease diagnosis for 303 patients at the Cleveland Clinic Foundation, plus 75 other attributes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We consider 5 </a:t>
            </a:r>
            <a:r>
              <a:rPr lang="en-US" sz="2400" dirty="0">
                <a:solidFill>
                  <a:srgbClr val="7030A0"/>
                </a:solidFill>
              </a:rPr>
              <a:t>quantitative</a:t>
            </a:r>
            <a:r>
              <a:rPr lang="en-US" sz="2400" dirty="0"/>
              <a:t> and </a:t>
            </a:r>
            <a:r>
              <a:rPr lang="en-US" sz="2400" dirty="0" smtClean="0"/>
              <a:t>8 </a:t>
            </a:r>
            <a:r>
              <a:rPr lang="en-US" sz="2400" dirty="0">
                <a:solidFill>
                  <a:srgbClr val="008000"/>
                </a:solidFill>
              </a:rPr>
              <a:t>categorical</a:t>
            </a:r>
            <a:r>
              <a:rPr lang="en-US" sz="2400" dirty="0"/>
              <a:t> </a:t>
            </a:r>
            <a:r>
              <a:rPr lang="en-US" sz="2400" dirty="0" smtClean="0"/>
              <a:t>explanatory variables with separate binary response </a:t>
            </a:r>
            <a:r>
              <a:rPr lang="en-US" sz="2400" dirty="0"/>
              <a:t>(presence of heart </a:t>
            </a:r>
            <a:r>
              <a:rPr lang="en-US" sz="2400" dirty="0" smtClean="0"/>
              <a:t>disease</a:t>
            </a:r>
            <a:r>
              <a:rPr lang="en-US" sz="2400" dirty="0"/>
              <a:t>;</a:t>
            </a:r>
            <a:r>
              <a:rPr lang="en-US" sz="2400" dirty="0" smtClean="0"/>
              <a:t> evident in 139 of 303 patients):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 smtClean="0">
                <a:latin typeface="Lucida Console" panose="020B0609040504020204" pitchFamily="49" charset="0"/>
              </a:rPr>
              <a:t>  </a:t>
            </a:r>
            <a:r>
              <a:rPr lang="en-US" sz="13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age</a:t>
            </a:r>
            <a:r>
              <a:rPr lang="en-US" sz="1300" b="1" dirty="0" smtClean="0">
                <a:latin typeface="Lucida Console" panose="020B0609040504020204" pitchFamily="49" charset="0"/>
              </a:rPr>
              <a:t> </a:t>
            </a:r>
            <a:r>
              <a:rPr lang="en-US" sz="13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sex</a:t>
            </a:r>
            <a:r>
              <a:rPr lang="en-US" sz="1300" b="1" dirty="0">
                <a:latin typeface="Lucida Console" panose="020B0609040504020204" pitchFamily="49" charset="0"/>
              </a:rPr>
              <a:t> </a:t>
            </a:r>
            <a:r>
              <a:rPr lang="en-US" sz="1300" b="1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cp</a:t>
            </a:r>
            <a:r>
              <a:rPr lang="en-US" sz="1300" b="1" dirty="0">
                <a:latin typeface="Lucida Console" panose="020B0609040504020204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trestbps</a:t>
            </a:r>
            <a:r>
              <a:rPr lang="en-US" sz="1300" b="1" dirty="0">
                <a:latin typeface="Lucida Console" panose="020B0609040504020204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chol</a:t>
            </a:r>
            <a:r>
              <a:rPr lang="en-US" sz="1300" b="1" dirty="0">
                <a:latin typeface="Lucida Console" panose="020B0609040504020204" pitchFamily="49" charset="0"/>
              </a:rPr>
              <a:t> </a:t>
            </a:r>
            <a:r>
              <a:rPr lang="en-US" sz="1300" b="1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fbs</a:t>
            </a:r>
            <a:r>
              <a:rPr lang="en-US" sz="1300" b="1" dirty="0">
                <a:latin typeface="Lucida Console" panose="020B0609040504020204" pitchFamily="49" charset="0"/>
              </a:rPr>
              <a:t> </a:t>
            </a:r>
            <a:r>
              <a:rPr lang="en-US" sz="1300" b="1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restecg</a:t>
            </a:r>
            <a:r>
              <a:rPr lang="en-US" sz="1300" b="1" dirty="0">
                <a:latin typeface="Lucida Console" panose="020B0609040504020204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thalach</a:t>
            </a:r>
            <a:r>
              <a:rPr lang="en-US" sz="1300" b="1" dirty="0">
                <a:latin typeface="Lucida Console" panose="020B0609040504020204" pitchFamily="49" charset="0"/>
              </a:rPr>
              <a:t> </a:t>
            </a:r>
            <a:r>
              <a:rPr lang="en-US" sz="1300" b="1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exang</a:t>
            </a:r>
            <a:r>
              <a:rPr lang="en-US" sz="1300" b="1" dirty="0">
                <a:latin typeface="Lucida Console" panose="020B0609040504020204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oldpeak</a:t>
            </a:r>
            <a:r>
              <a:rPr lang="en-US" sz="1300" b="1" dirty="0">
                <a:latin typeface="Lucida Console" panose="020B0609040504020204" pitchFamily="49" charset="0"/>
              </a:rPr>
              <a:t> </a:t>
            </a:r>
            <a:r>
              <a:rPr lang="en-US" sz="13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slope</a:t>
            </a:r>
            <a:r>
              <a:rPr lang="en-US" sz="1300" b="1" dirty="0">
                <a:latin typeface="Lucida Console" panose="020B0609040504020204" pitchFamily="49" charset="0"/>
              </a:rPr>
              <a:t>  </a:t>
            </a:r>
            <a:r>
              <a:rPr lang="en-US" sz="13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ca</a:t>
            </a:r>
            <a:r>
              <a:rPr lang="en-US" sz="1300" b="1" dirty="0">
                <a:latin typeface="Lucida Console" panose="020B0609040504020204" pitchFamily="49" charset="0"/>
              </a:rPr>
              <a:t> </a:t>
            </a:r>
            <a:r>
              <a:rPr lang="en-US" sz="1300" b="1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thal</a:t>
            </a:r>
            <a:endParaRPr lang="en-US" sz="1300" b="1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 smtClean="0">
                <a:latin typeface="Lucida Console" panose="020B0609040504020204" pitchFamily="49" charset="0"/>
              </a:rPr>
              <a:t>1 63   </a:t>
            </a:r>
            <a:r>
              <a:rPr lang="en-US" sz="1300" dirty="0">
                <a:latin typeface="Lucida Console" panose="020B0609040504020204" pitchFamily="49" charset="0"/>
              </a:rPr>
              <a:t>1  1      145  233   1       2     150     0     2.3    </a:t>
            </a:r>
            <a:r>
              <a:rPr lang="en-US" sz="1300" dirty="0" smtClean="0">
                <a:latin typeface="Lucida Console" panose="020B0609040504020204" pitchFamily="49" charset="0"/>
              </a:rPr>
              <a:t>3   0.0  6.0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 smtClean="0">
                <a:latin typeface="Lucida Console" panose="020B0609040504020204" pitchFamily="49" charset="0"/>
              </a:rPr>
              <a:t>2 67   </a:t>
            </a:r>
            <a:r>
              <a:rPr lang="en-US" sz="1300" dirty="0">
                <a:latin typeface="Lucida Console" panose="020B0609040504020204" pitchFamily="49" charset="0"/>
              </a:rPr>
              <a:t>1  4      160  286   0       2     108     1     1.5    </a:t>
            </a:r>
            <a:r>
              <a:rPr lang="en-US" sz="1300" dirty="0" smtClean="0">
                <a:latin typeface="Lucida Console" panose="020B0609040504020204" pitchFamily="49" charset="0"/>
              </a:rPr>
              <a:t>2   3.0  3.0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 smtClean="0">
                <a:latin typeface="Lucida Console" panose="020B0609040504020204" pitchFamily="49" charset="0"/>
              </a:rPr>
              <a:t>3 67   </a:t>
            </a:r>
            <a:r>
              <a:rPr lang="en-US" sz="1300" dirty="0">
                <a:latin typeface="Lucida Console" panose="020B0609040504020204" pitchFamily="49" charset="0"/>
              </a:rPr>
              <a:t>1  4      120  229   0       2     129     1     2.6    </a:t>
            </a:r>
            <a:r>
              <a:rPr lang="en-US" sz="1300" dirty="0" smtClean="0">
                <a:latin typeface="Lucida Console" panose="020B0609040504020204" pitchFamily="49" charset="0"/>
              </a:rPr>
              <a:t>2   2.0  7.0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>
                <a:latin typeface="Lucida Console" panose="020B0609040504020204" pitchFamily="49" charset="0"/>
              </a:rPr>
              <a:t>4 </a:t>
            </a:r>
            <a:r>
              <a:rPr lang="en-US" sz="1300" dirty="0" smtClean="0">
                <a:latin typeface="Lucida Console" panose="020B0609040504020204" pitchFamily="49" charset="0"/>
              </a:rPr>
              <a:t>37   </a:t>
            </a:r>
            <a:r>
              <a:rPr lang="en-US" sz="1300" dirty="0">
                <a:latin typeface="Lucida Console" panose="020B0609040504020204" pitchFamily="49" charset="0"/>
              </a:rPr>
              <a:t>1  3      130  250   0       0     187     0     3.5    </a:t>
            </a:r>
            <a:r>
              <a:rPr lang="en-US" sz="1300" dirty="0" smtClean="0">
                <a:latin typeface="Lucida Console" panose="020B0609040504020204" pitchFamily="49" charset="0"/>
              </a:rPr>
              <a:t>3   0.0  3.0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Data available from the UCI Machine Learning Repository at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://archive.ics.uci.edu/ml/datasets/Heart+Disease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example: Heart data</a:t>
            </a:r>
          </a:p>
        </p:txBody>
      </p:sp>
    </p:spTree>
    <p:extLst>
      <p:ext uri="{BB962C8B-B14F-4D97-AF65-F5344CB8AC3E}">
        <p14:creationId xmlns:p14="http://schemas.microsoft.com/office/powerpoint/2010/main" val="2782235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>
            <a:noAutofit/>
          </a:bodyPr>
          <a:lstStyle/>
          <a:p>
            <a:pPr marL="0" indent="0" algn="ctr">
              <a:lnSpc>
                <a:spcPct val="134000"/>
              </a:lnSpc>
              <a:buNone/>
            </a:pPr>
            <a:endParaRPr lang="en-US" sz="1200" i="1" dirty="0" smtClean="0"/>
          </a:p>
          <a:p>
            <a:pPr marL="0" indent="0" algn="ctr">
              <a:lnSpc>
                <a:spcPct val="134000"/>
              </a:lnSpc>
              <a:buNone/>
            </a:pPr>
            <a:r>
              <a:rPr lang="en-US" sz="14000" i="1" dirty="0" smtClean="0"/>
              <a:t>R</a:t>
            </a:r>
            <a:endParaRPr lang="en-US" sz="14000" i="1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  <a:noFill/>
        </p:spPr>
        <p:txBody>
          <a:bodyPr/>
          <a:lstStyle/>
          <a:p>
            <a:r>
              <a:rPr lang="en-US" sz="4000" dirty="0">
                <a:latin typeface="Arial"/>
                <a:cs typeface="Arial"/>
              </a:rPr>
              <a:t>Cross-validation</a:t>
            </a:r>
            <a:endParaRPr lang="en-US" sz="40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8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67000"/>
            <a:ext cx="82296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6000" dirty="0" smtClean="0">
                <a:latin typeface="Arial"/>
                <a:cs typeface="Arial"/>
              </a:rPr>
              <a:t>Permutation tests</a:t>
            </a:r>
          </a:p>
        </p:txBody>
      </p:sp>
    </p:spTree>
    <p:extLst>
      <p:ext uri="{BB962C8B-B14F-4D97-AF65-F5344CB8AC3E}">
        <p14:creationId xmlns:p14="http://schemas.microsoft.com/office/powerpoint/2010/main" val="13704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>
            <a:noAutofit/>
          </a:bodyPr>
          <a:lstStyle/>
          <a:p>
            <a:pPr marL="465138" indent="-465138">
              <a:lnSpc>
                <a:spcPct val="134000"/>
              </a:lnSpc>
            </a:pPr>
            <a:r>
              <a:rPr lang="en-US" sz="2800" dirty="0" smtClean="0"/>
              <a:t>Permutation tests may be used to test for a </a:t>
            </a:r>
            <a:r>
              <a:rPr lang="en-US" sz="2800" b="1" dirty="0" smtClean="0"/>
              <a:t>distributional difference </a:t>
            </a:r>
            <a:r>
              <a:rPr lang="en-US" sz="2800" dirty="0" smtClean="0"/>
              <a:t>among groups.</a:t>
            </a:r>
            <a:endParaRPr lang="en-US" sz="2800" dirty="0"/>
          </a:p>
          <a:p>
            <a:pPr marL="465138" indent="-465138">
              <a:lnSpc>
                <a:spcPct val="134000"/>
              </a:lnSpc>
            </a:pPr>
            <a:r>
              <a:rPr lang="en-US" sz="2800" dirty="0" smtClean="0"/>
              <a:t>Under the assumption that observations are </a:t>
            </a:r>
            <a:r>
              <a:rPr lang="en-US" sz="2800" i="1" dirty="0" smtClean="0"/>
              <a:t>exchangeable</a:t>
            </a:r>
            <a:r>
              <a:rPr lang="en-US" sz="2800" dirty="0" smtClean="0"/>
              <a:t>, the distribution of a test statistic may be approximated by its empirical distribution under all possible label permutations.</a:t>
            </a:r>
            <a:endParaRPr lang="en-US" sz="2800" dirty="0"/>
          </a:p>
          <a:p>
            <a:pPr marL="465138" indent="-465138">
              <a:lnSpc>
                <a:spcPct val="134000"/>
              </a:lnSpc>
            </a:pPr>
            <a:r>
              <a:rPr lang="en-US" sz="2800" dirty="0" smtClean="0"/>
              <a:t>“All possible” may be rather large, so…</a:t>
            </a:r>
          </a:p>
          <a:p>
            <a:pPr marL="0" indent="0" algn="ctr">
              <a:lnSpc>
                <a:spcPct val="134000"/>
              </a:lnSpc>
              <a:buNone/>
            </a:pPr>
            <a:r>
              <a:rPr lang="en-US" sz="2800" dirty="0" smtClean="0"/>
              <a:t>RESAMPLE!</a:t>
            </a:r>
            <a:endParaRPr lang="en-US" sz="2000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latin typeface="Arial"/>
                <a:cs typeface="Arial"/>
              </a:rPr>
              <a:t>Permutation tests</a:t>
            </a:r>
          </a:p>
        </p:txBody>
      </p:sp>
    </p:spTree>
    <p:extLst>
      <p:ext uri="{BB962C8B-B14F-4D97-AF65-F5344CB8AC3E}">
        <p14:creationId xmlns:p14="http://schemas.microsoft.com/office/powerpoint/2010/main" val="247237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>
            <a:noAutofit/>
          </a:bodyPr>
          <a:lstStyle/>
          <a:p>
            <a:pPr marL="465138" indent="-465138">
              <a:lnSpc>
                <a:spcPct val="134000"/>
              </a:lnSpc>
            </a:pPr>
            <a:r>
              <a:rPr lang="en-US" sz="3600" dirty="0" smtClean="0"/>
              <a:t>Overview of resampling methods</a:t>
            </a:r>
          </a:p>
          <a:p>
            <a:pPr marL="465138" indent="-465138">
              <a:lnSpc>
                <a:spcPct val="134000"/>
              </a:lnSpc>
            </a:pPr>
            <a:r>
              <a:rPr lang="en-US" sz="3600" dirty="0" smtClean="0"/>
              <a:t>Bootstrapping</a:t>
            </a:r>
          </a:p>
          <a:p>
            <a:pPr marL="465138" indent="-465138">
              <a:lnSpc>
                <a:spcPct val="134000"/>
              </a:lnSpc>
            </a:pPr>
            <a:r>
              <a:rPr lang="en-US" sz="3600" dirty="0" smtClean="0"/>
              <a:t>Cross-validation	</a:t>
            </a:r>
          </a:p>
          <a:p>
            <a:pPr marL="465138" indent="-465138">
              <a:lnSpc>
                <a:spcPct val="134000"/>
              </a:lnSpc>
            </a:pPr>
            <a:r>
              <a:rPr lang="en-US" sz="3600" dirty="0" smtClean="0"/>
              <a:t>Permutation tests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latin typeface="Arial"/>
                <a:cs typeface="Arial"/>
              </a:rPr>
              <a:t>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>
            <a:noAutofit/>
          </a:bodyPr>
          <a:lstStyle/>
          <a:p>
            <a:pPr marL="465138" indent="-465138">
              <a:lnSpc>
                <a:spcPct val="134000"/>
              </a:lnSpc>
            </a:pPr>
            <a:r>
              <a:rPr lang="en-US" sz="2800" dirty="0" smtClean="0"/>
              <a:t>Simple example: difference in resting blood pressure from heart data (</a:t>
            </a:r>
            <a:r>
              <a:rPr lang="en-US" sz="2800" i="1" dirty="0" smtClean="0"/>
              <a:t>univariate</a:t>
            </a:r>
            <a:r>
              <a:rPr lang="en-US" sz="2800" dirty="0" smtClean="0"/>
              <a:t>)</a:t>
            </a:r>
          </a:p>
          <a:p>
            <a:pPr marL="465138" indent="-465138">
              <a:lnSpc>
                <a:spcPct val="134000"/>
              </a:lnSpc>
            </a:pPr>
            <a:r>
              <a:rPr lang="en-US" sz="2800" dirty="0" smtClean="0"/>
              <a:t>Noisy example: </a:t>
            </a:r>
            <a:r>
              <a:rPr lang="en-US" sz="2800" dirty="0"/>
              <a:t>difference in resting blood pressure from heart </a:t>
            </a:r>
            <a:r>
              <a:rPr lang="en-US" sz="2800" dirty="0" smtClean="0"/>
              <a:t>data with </a:t>
            </a:r>
            <a:r>
              <a:rPr lang="en-US" sz="2800" u="sng" dirty="0" smtClean="0"/>
              <a:t>tainted labels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i="1" dirty="0"/>
              <a:t>univariate</a:t>
            </a:r>
            <a:r>
              <a:rPr lang="en-US" sz="2800" dirty="0"/>
              <a:t>)</a:t>
            </a:r>
          </a:p>
          <a:p>
            <a:pPr marL="465138" indent="-465138">
              <a:lnSpc>
                <a:spcPct val="134000"/>
              </a:lnSpc>
            </a:pPr>
            <a:r>
              <a:rPr lang="en-US" sz="2800" dirty="0" smtClean="0"/>
              <a:t>MCC example: </a:t>
            </a:r>
            <a:r>
              <a:rPr lang="en-US" sz="2800" dirty="0"/>
              <a:t>difference in resting blood pressure from heart data with </a:t>
            </a:r>
            <a:r>
              <a:rPr lang="en-US" sz="2800" u="sng" dirty="0"/>
              <a:t>tainted </a:t>
            </a:r>
            <a:r>
              <a:rPr lang="en-US" sz="2800" u="sng" dirty="0" smtClean="0"/>
              <a:t>labels</a:t>
            </a:r>
            <a:r>
              <a:rPr lang="en-US" sz="2800" dirty="0" smtClean="0"/>
              <a:t> (</a:t>
            </a:r>
            <a:r>
              <a:rPr lang="en-US" sz="2800" i="1" dirty="0" smtClean="0"/>
              <a:t>multivariate</a:t>
            </a:r>
            <a:r>
              <a:rPr lang="en-US" sz="2800" dirty="0"/>
              <a:t>)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latin typeface="Arial"/>
                <a:cs typeface="Arial"/>
              </a:rPr>
              <a:t>Permutation tests</a:t>
            </a:r>
          </a:p>
        </p:txBody>
      </p:sp>
    </p:spTree>
    <p:extLst>
      <p:ext uri="{BB962C8B-B14F-4D97-AF65-F5344CB8AC3E}">
        <p14:creationId xmlns:p14="http://schemas.microsoft.com/office/powerpoint/2010/main" val="38385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>
            <a:noAutofit/>
          </a:bodyPr>
          <a:lstStyle/>
          <a:p>
            <a:pPr marL="0" indent="0" algn="ctr">
              <a:lnSpc>
                <a:spcPct val="134000"/>
              </a:lnSpc>
              <a:buNone/>
            </a:pPr>
            <a:endParaRPr lang="en-US" sz="1200" i="1" dirty="0" smtClean="0"/>
          </a:p>
          <a:p>
            <a:pPr marL="0" indent="0" algn="ctr">
              <a:lnSpc>
                <a:spcPct val="134000"/>
              </a:lnSpc>
              <a:buNone/>
            </a:pPr>
            <a:r>
              <a:rPr lang="en-US" sz="14000" i="1" dirty="0" smtClean="0"/>
              <a:t>R</a:t>
            </a:r>
            <a:endParaRPr lang="en-US" sz="14000" i="1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  <a:noFill/>
        </p:spPr>
        <p:txBody>
          <a:bodyPr/>
          <a:lstStyle/>
          <a:p>
            <a:r>
              <a:rPr lang="en-US" sz="4000" dirty="0">
                <a:latin typeface="Arial"/>
                <a:cs typeface="Arial"/>
              </a:rPr>
              <a:t>Permutation tests</a:t>
            </a:r>
            <a:endParaRPr lang="en-US" sz="40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5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67000"/>
            <a:ext cx="82296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6000" dirty="0" smtClean="0">
                <a:latin typeface="Arial"/>
                <a:cs typeface="Arial"/>
              </a:rPr>
              <a:t>Mean Cross Count Test</a:t>
            </a:r>
          </a:p>
        </p:txBody>
      </p:sp>
    </p:spTree>
    <p:extLst>
      <p:ext uri="{BB962C8B-B14F-4D97-AF65-F5344CB8AC3E}">
        <p14:creationId xmlns:p14="http://schemas.microsoft.com/office/powerpoint/2010/main" val="13852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036" name="Rectangle 3"/>
              <p:cNvSpPr>
                <a:spLocks noGrp="1" noChangeArrowheads="1"/>
              </p:cNvSpPr>
              <p:nvPr>
                <p:ph idx="13"/>
              </p:nvPr>
            </p:nvSpPr>
            <p:spPr>
              <a:noFill/>
            </p:spPr>
            <p:txBody>
              <a:bodyPr>
                <a:normAutofit lnSpcReduction="10000"/>
              </a:bodyPr>
              <a:lstStyle/>
              <a:p>
                <a:pPr marL="465138" indent="-465138" eaLnBrk="1" hangingPunct="1">
                  <a:lnSpc>
                    <a:spcPct val="114000"/>
                  </a:lnSpc>
                </a:pPr>
                <a:r>
                  <a:rPr lang="en-US" sz="2400" b="1" dirty="0" smtClean="0"/>
                  <a:t>Given: </a:t>
                </a:r>
              </a:p>
              <a:p>
                <a:pPr marL="400050" lvl="1" indent="0">
                  <a:lnSpc>
                    <a:spcPct val="130000"/>
                  </a:lnSpc>
                  <a:buNone/>
                </a:pPr>
                <a:r>
                  <a:rPr lang="en-US" sz="2400" dirty="0"/>
                  <a:t>Two sets of independent multivariate observations </a:t>
                </a:r>
                <a:r>
                  <a:rPr lang="en-US" sz="2400" dirty="0" smtClean="0"/>
                  <a:t>(with categorical </a:t>
                </a:r>
                <a:r>
                  <a:rPr lang="en-US" sz="2400" dirty="0"/>
                  <a:t>or quantitative </a:t>
                </a:r>
                <a:r>
                  <a:rPr lang="en-US" sz="2400" dirty="0" smtClean="0"/>
                  <a:t>attributes, or both).  Formally:</a:t>
                </a:r>
              </a:p>
              <a:p>
                <a:pPr marL="465138" indent="-465138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independent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-variate observations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6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⋯,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6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:1≤</m:t>
                      </m:r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+1≤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pPr marL="465138" indent="-465138"/>
                <a:r>
                  <a:rPr lang="en-US" sz="2400" b="1" dirty="0" smtClean="0"/>
                  <a:t>Goal:</a:t>
                </a:r>
              </a:p>
              <a:p>
                <a:pPr marL="400050" lvl="1" indent="0">
                  <a:buNone/>
                </a:pPr>
                <a:r>
                  <a:rPr lang="en-US" sz="2400" dirty="0" smtClean="0"/>
                  <a:t>Develop a robust two-sample test against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sz="2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:endParaRPr lang="en-US" sz="2400" dirty="0" smtClean="0"/>
              </a:p>
              <a:p>
                <a:pPr marL="865188" lvl="1" indent="-465138">
                  <a:lnSpc>
                    <a:spcPct val="114000"/>
                  </a:lnSpc>
                  <a:buNone/>
                </a:pPr>
                <a:endParaRPr lang="en-US" dirty="0" smtClean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403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 rotWithShape="0">
                <a:blip r:embed="rId3"/>
                <a:stretch>
                  <a:fillRect l="-1098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85800" y="2770534"/>
            <a:ext cx="7772400" cy="187766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uiExpand="1" build="p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Grp="1" noChangeArrowheads="1"/>
              </p:cNvSpPr>
              <p:nvPr>
                <p:ph idx="13"/>
              </p:nvPr>
            </p:nvSpPr>
            <p:spPr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CA" sz="2400" dirty="0" smtClean="0"/>
                  <a:t>Given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sz="2400" dirty="0"/>
                  <a:t>-variate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CA" sz="2400" dirty="0" smtClean="0"/>
                  <a:t>,  </a:t>
                </a:r>
                <a:r>
                  <a:rPr lang="en-CA" sz="2400" dirty="0"/>
                  <a:t>t</a:t>
                </a:r>
                <a:r>
                  <a:rPr lang="en-CA" sz="2400" dirty="0" smtClean="0"/>
                  <a:t>he </a:t>
                </a:r>
                <a:r>
                  <a:rPr lang="en-CA" sz="2400" dirty="0"/>
                  <a:t>dissimilarity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sz="2400" dirty="0"/>
                  <a:t> between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A" sz="2400" dirty="0"/>
                  <a:t> on covariate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400" dirty="0"/>
                  <a:t> is given </a:t>
                </a:r>
                <a:r>
                  <a:rPr lang="en-CA" sz="2400" dirty="0" smtClean="0"/>
                  <a:t>by</a:t>
                </a:r>
                <a:endParaRPr lang="en-US" sz="24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covariate</m:t>
                                </m:r>
                                <m: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categorical</m:t>
                                </m:r>
                                <m: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  <m:r>
                                  <a:rPr lang="en-CA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𝑗𝑘</m:t>
                                    </m:r>
                                  </m:sub>
                                </m:sSub>
                                <m:r>
                                  <a:rPr lang="en-CA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covariate</m:t>
                                </m:r>
                                <m: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categorical</m:t>
                                </m:r>
                                <m: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  <m:r>
                                  <a:rPr lang="en-CA" sz="20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𝑗𝑘</m:t>
                                    </m:r>
                                  </m:sub>
                                </m:sSub>
                                <m:r>
                                  <a:rPr lang="en-CA" sz="2000" i="1">
                                    <a:latin typeface="Cambria Math" panose="02040503050406030204" pitchFamily="18" charset="0"/>
                                  </a:rPr>
                                  <m:t> ,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CA" sz="2000" i="1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lang="en-CA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CA" sz="2000" i="1">
                                                <a:latin typeface="Cambria Math" panose="02040503050406030204" pitchFamily="18" charset="0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0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CA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covariate</m:t>
                                </m:r>
                                <m: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quantitative</m:t>
                                </m:r>
                                <m:r>
                                  <a:rPr lang="en-CA" sz="2000">
                                    <a:latin typeface="Cambria Math" panose="02040503050406030204" pitchFamily="18" charset="0"/>
                                  </a:rPr>
                                  <m:t>,         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CA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CA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CA" sz="2000" dirty="0"/>
                  <a:t> are the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sz="2000" dirty="0"/>
                  <a:t> and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CA" sz="2000" dirty="0"/>
                  <a:t> entries, respectively, in the column associated with covariate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sz="2000" dirty="0"/>
                  <a:t> is the range of covariate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000" dirty="0" smtClean="0"/>
                  <a:t>.</a:t>
                </a:r>
                <a:endParaRPr lang="en-US" sz="2000" dirty="0"/>
              </a:p>
              <a:p>
                <a:pPr>
                  <a:lnSpc>
                    <a:spcPct val="110000"/>
                  </a:lnSpc>
                </a:pPr>
                <a:r>
                  <a:rPr lang="en-CA" sz="2400" dirty="0"/>
                  <a:t>Gower’s dissimilarity measure is a weighted </a:t>
                </a:r>
                <a:r>
                  <a:rPr lang="en-CA" sz="2400" dirty="0" smtClean="0"/>
                  <a:t>average:</a:t>
                </a:r>
                <a:r>
                  <a:rPr lang="en-CA" sz="2400" dirty="0"/>
                  <a:t> </a:t>
                </a:r>
                <a:endParaRPr lang="en-US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000">
                              <a:latin typeface="Cambria Math" panose="02040503050406030204" pitchFamily="18" charset="0"/>
                            </a:rPr>
                            <m:t>Gower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CA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CA" sz="20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CA" sz="20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CA" sz="20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CA" sz="20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CA" sz="20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CA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prstGeom prst="rect">
                <a:avLst/>
              </a:prstGeom>
              <a:blipFill rotWithShape="0">
                <a:blip r:embed="rId4"/>
                <a:stretch>
                  <a:fillRect l="-1098" t="-656" b="-6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Gower dissimilarity for mixed data</a:t>
            </a:r>
            <a:endParaRPr lang="en-US" sz="4000" dirty="0" smtClean="0">
              <a:latin typeface="Arial"/>
              <a:cs typeface="Arial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72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2667001"/>
            <a:ext cx="7772400" cy="237249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5486401"/>
            <a:ext cx="7772400" cy="83819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03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60" name="Rectangle 5"/>
              <p:cNvSpPr>
                <a:spLocks noGrp="1" noChangeArrowheads="1"/>
              </p:cNvSpPr>
              <p:nvPr>
                <p:ph idx="13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400" dirty="0" smtClean="0"/>
                  <a:t>In the CART setting, consider two </a:t>
                </a:r>
                <a:r>
                  <a:rPr lang="en-US" sz="2400" dirty="0"/>
                  <a:t>observations </a:t>
                </a:r>
                <a:r>
                  <a:rPr lang="en-US" sz="2400" dirty="0" smtClean="0"/>
                  <a:t>to be </a:t>
                </a:r>
                <a:r>
                  <a:rPr lang="en-US" sz="2400" dirty="0"/>
                  <a:t>“alike” if they fall into the same leaf of a tree. 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400" dirty="0" smtClean="0"/>
                  <a:t>Create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trees, </a:t>
                </a:r>
                <a:r>
                  <a:rPr lang="en-US" sz="2400" b="1" dirty="0" smtClean="0"/>
                  <a:t>using each predictor in turn as a </a:t>
                </a:r>
                <a:r>
                  <a:rPr lang="en-US" sz="2400" b="1" dirty="0"/>
                  <a:t>response </a:t>
                </a:r>
                <a:r>
                  <a:rPr lang="en-US" sz="2400" b="1" dirty="0" smtClean="0"/>
                  <a:t>variable</a:t>
                </a:r>
                <a:r>
                  <a:rPr lang="en-US" sz="2400" dirty="0" smtClean="0"/>
                  <a:t> (may prune to avoid overfitting).  Let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dirty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sz="2400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dirty="0" err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dirty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400" dirty="0"/>
                            <m:t>and</m:t>
                          </m:r>
                          <m:r>
                            <m:rPr>
                              <m:nor/>
                            </m:rPr>
                            <a:rPr lang="en-US" altLang="en-US" sz="2400" dirty="0"/>
                            <m:t> 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2400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400" dirty="0"/>
                            <m:t>are</m:t>
                          </m:r>
                          <m:r>
                            <m:rPr>
                              <m:nor/>
                            </m:rPr>
                            <a:rPr lang="en-US" altLang="en-US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400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altLang="en-US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400" dirty="0"/>
                            <m:t>different</m:t>
                          </m:r>
                          <m:r>
                            <m:rPr>
                              <m:nor/>
                            </m:rPr>
                            <a:rPr lang="en-US" altLang="en-US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400" dirty="0"/>
                            <m:t>leaves</m:t>
                          </m:r>
                          <m:r>
                            <m:rPr>
                              <m:nor/>
                            </m:rPr>
                            <a:rPr lang="en-US" altLang="en-US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400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altLang="en-US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400" dirty="0"/>
                            <m:t>tree</m:t>
                          </m:r>
                          <m:r>
                            <a:rPr lang="en-US" altLang="en-US" sz="24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400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CA" sz="2400" dirty="0"/>
              </a:p>
              <a:p>
                <a:pPr>
                  <a:lnSpc>
                    <a:spcPct val="110000"/>
                  </a:lnSpc>
                </a:pPr>
                <a:r>
                  <a:rPr lang="en-US" altLang="en-US" sz="2400" dirty="0" smtClean="0"/>
                  <a:t>Define “</a:t>
                </a:r>
                <a:r>
                  <a:rPr lang="en-US" altLang="en-US" sz="2400" dirty="0" err="1" smtClean="0"/>
                  <a:t>treeClust</a:t>
                </a:r>
                <a:r>
                  <a:rPr lang="en-US" altLang="en-US" sz="2400" dirty="0" smtClean="0"/>
                  <a:t>” dissimilarity as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US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400">
                            <a:latin typeface="Cambria Math" panose="02040503050406030204" pitchFamily="18" charset="0"/>
                          </a:rPr>
                          <m:t>treeClust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en-US" sz="2400" dirty="0" smtClean="0"/>
                  <a:t>(or variation on this theme).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400" dirty="0" smtClean="0"/>
                  <a:t>The R package “</a:t>
                </a:r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treeClust</a:t>
                </a:r>
                <a:r>
                  <a:rPr lang="en-US" sz="2400" dirty="0" smtClean="0"/>
                  <a:t>” finds these pairwise dissimilarities.</a:t>
                </a:r>
                <a:endParaRPr lang="en-US" sz="2000" dirty="0"/>
              </a:p>
            </p:txBody>
          </p:sp>
        </mc:Choice>
        <mc:Fallback xmlns="">
          <p:sp>
            <p:nvSpPr>
              <p:cNvPr id="45060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 rotWithShape="0">
                <a:blip r:embed="rId3"/>
                <a:stretch>
                  <a:fillRect l="-1255" t="-787" b="-5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000" dirty="0" smtClean="0"/>
              <a:t>Tree-based dissimilarity</a:t>
            </a:r>
            <a:endParaRPr lang="en-US" sz="4000" dirty="0" smtClean="0">
              <a:latin typeface="Arial"/>
              <a:cs typeface="Arial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048000"/>
            <a:ext cx="77724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038600"/>
            <a:ext cx="77724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4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Grp="1" noChangeArrowheads="1"/>
              </p:cNvSpPr>
              <p:nvPr>
                <p:ph idx="13"/>
              </p:nvPr>
            </p:nvSpPr>
            <p:spPr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en-US" sz="2800" dirty="0" smtClean="0">
                    <a:latin typeface="Gill Sans MT" panose="020B0502020104020203" pitchFamily="34" charset="0"/>
                    <a:cs typeface="Arial"/>
                  </a:rPr>
                  <a:t>Given some choice of informative distance measure for mixed data, we use a graph-theoretic approach to determine whether a difference exists between groups.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800" dirty="0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Let each </a:t>
                </a:r>
                <a:r>
                  <a:rPr lang="en-US" sz="28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observation </a:t>
                </a:r>
                <a:r>
                  <a:rPr lang="en-US" sz="2800" dirty="0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be </a:t>
                </a:r>
                <a:r>
                  <a:rPr lang="en-US" sz="28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a vertex in a graph,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𝒢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2800" dirty="0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 and each pair </a:t>
                </a:r>
                <a:r>
                  <a:rPr lang="en-US" sz="28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of observations </a:t>
                </a:r>
                <a:r>
                  <a:rPr lang="en-US" sz="2800" dirty="0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be </a:t>
                </a:r>
                <a:r>
                  <a:rPr lang="en-US" sz="28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an (undirected) </a:t>
                </a:r>
                <a:r>
                  <a:rPr lang="en-US" sz="2800" dirty="0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edge.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800" dirty="0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Assign </a:t>
                </a:r>
                <a:r>
                  <a:rPr lang="en-US" sz="2800" dirty="0" err="1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interpoint</a:t>
                </a:r>
                <a:r>
                  <a:rPr lang="en-US" sz="2800" dirty="0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 dissimilarities as </a:t>
                </a:r>
                <a:r>
                  <a:rPr lang="en-US" sz="28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edge </a:t>
                </a:r>
                <a:r>
                  <a:rPr lang="en-US" sz="2800" dirty="0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weights (from </a:t>
                </a:r>
                <a:r>
                  <a:rPr lang="en-US" sz="2800" dirty="0" err="1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treeClust</a:t>
                </a:r>
                <a:r>
                  <a:rPr lang="en-US" sz="2800" dirty="0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, for example).</a:t>
                </a:r>
              </a:p>
            </p:txBody>
          </p:sp>
        </mc:Choice>
        <mc:Fallback xmlns="">
          <p:sp>
            <p:nvSpPr>
              <p:cNvPr id="8" name="Rectangle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prstGeom prst="rect">
                <a:avLst/>
              </a:prstGeom>
              <a:blipFill rotWithShape="0">
                <a:blip r:embed="rId4"/>
                <a:stretch>
                  <a:fillRect l="-1412" t="-118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Mean </a:t>
            </a:r>
            <a:r>
              <a:rPr lang="en-US" sz="4000" dirty="0" smtClean="0"/>
              <a:t>Cross Count test</a:t>
            </a:r>
            <a:endParaRPr lang="en-US" sz="4000" dirty="0" smtClean="0">
              <a:latin typeface="Arial"/>
              <a:cs typeface="Arial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6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743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Grp="1" noChangeArrowheads="1"/>
              </p:cNvSpPr>
              <p:nvPr>
                <p:ph idx="13"/>
              </p:nvPr>
            </p:nvSpPr>
            <p:spPr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sz="2800" dirty="0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With respect to </a:t>
                </a:r>
                <a:r>
                  <a:rPr lang="en-US" sz="28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the weighted graph,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𝒢</m:t>
                    </m:r>
                  </m:oMath>
                </a14:m>
                <a:r>
                  <a:rPr lang="en-US" sz="28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, find a </a:t>
                </a:r>
                <a:r>
                  <a:rPr lang="en-US" sz="2800" i="1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minimum-weight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sz="2800" i="1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-regular spanning subgraph,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𝒢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n-US" sz="2800" i="1" dirty="0">
                    <a:latin typeface="Gill Sans MT" panose="020B0502020104020203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</a:t>
                </a:r>
                <a:endParaRPr lang="en-US" sz="2800" i="1" dirty="0" smtClean="0">
                  <a:latin typeface="Gill Sans MT" panose="020B0502020104020203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US" sz="2800" u="sng" dirty="0" smtClean="0">
                    <a:latin typeface="Gill Sans MT" panose="020B0502020104020203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Note</a:t>
                </a:r>
                <a:r>
                  <a:rPr lang="en-US" sz="2800" dirty="0" smtClean="0">
                    <a:latin typeface="Gill Sans MT" panose="020B0502020104020203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𝒢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i="1" dirty="0">
                    <a:latin typeface="Gill Sans MT" panose="020B0502020104020203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Gill Sans MT" panose="020B0502020104020203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does </a:t>
                </a:r>
                <a:r>
                  <a:rPr lang="en-US" sz="2800" b="1" dirty="0">
                    <a:latin typeface="Gill Sans MT" panose="020B0502020104020203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not</a:t>
                </a:r>
                <a:r>
                  <a:rPr lang="en-US" sz="2800" dirty="0">
                    <a:latin typeface="Gill Sans MT" panose="020B0502020104020203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depend on group </a:t>
                </a:r>
                <a:r>
                  <a:rPr lang="en-US" sz="2800" dirty="0" smtClean="0">
                    <a:latin typeface="Gill Sans MT" panose="020B0502020104020203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labels.</a:t>
                </a:r>
                <a:endParaRPr lang="en-US" sz="2800" dirty="0">
                  <a:latin typeface="Gill Sans MT" panose="020B0502020104020203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800" dirty="0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 be </a:t>
                </a:r>
                <a:r>
                  <a:rPr lang="en-US" sz="28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the number of </a:t>
                </a:r>
                <a:r>
                  <a:rPr lang="en-US" sz="2800" dirty="0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edges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𝒢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 which </a:t>
                </a:r>
                <a:r>
                  <a:rPr lang="en-US" sz="28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have one vertex </a:t>
                </a:r>
                <a:r>
                  <a:rPr lang="en-US" sz="2800" dirty="0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in the first group and the </a:t>
                </a:r>
                <a:r>
                  <a:rPr lang="en-US" sz="28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other </a:t>
                </a:r>
                <a:r>
                  <a:rPr lang="en-US" sz="2800" dirty="0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in the second group.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800" dirty="0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800" dirty="0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 the </a:t>
                </a:r>
                <a:r>
                  <a:rPr lang="en-US" sz="2800" b="1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Mean Cross-Count </a:t>
                </a:r>
                <a:r>
                  <a:rPr lang="en-US" sz="28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800" b="1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MCC</a:t>
                </a:r>
                <a:r>
                  <a:rPr lang="en-US" sz="28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) and use this statistic </a:t>
                </a:r>
                <a:r>
                  <a:rPr lang="en-US" sz="2800" dirty="0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for our </a:t>
                </a:r>
                <a:r>
                  <a:rPr lang="en-US" sz="28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two-sample test</a:t>
                </a:r>
                <a:r>
                  <a:rPr lang="en-US" sz="2800" dirty="0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prstGeom prst="rect">
                <a:avLst/>
              </a:prstGeom>
              <a:blipFill rotWithShape="0">
                <a:blip r:embed="rId4"/>
                <a:stretch>
                  <a:fillRect l="-1412" t="-1181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Mean </a:t>
            </a:r>
            <a:r>
              <a:rPr lang="en-US" sz="4000" dirty="0"/>
              <a:t>Cross Count test</a:t>
            </a:r>
            <a:endParaRPr lang="en-US" sz="4000" dirty="0" smtClean="0">
              <a:latin typeface="Arial"/>
              <a:cs typeface="Arial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13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748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2CEB97A1-F4E2-4D2D-8229-57BF6379546E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ko-KR" sz="3600" dirty="0" smtClean="0">
                <a:latin typeface="Times New Roman" pitchFamily="18" charset="0"/>
                <a:ea typeface="굴림" charset="-127"/>
              </a:rPr>
              <a:t>   </a:t>
            </a:r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29600" y="6324600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00404" y="0"/>
            <a:ext cx="7743192" cy="6858000"/>
            <a:chOff x="700404" y="0"/>
            <a:chExt cx="774319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404" y="0"/>
              <a:ext cx="7743192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371766" y="134426"/>
              <a:ext cx="685800" cy="507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10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36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24600" y="1361464"/>
                <a:ext cx="1752600" cy="97629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US" sz="2000" b="0" dirty="0" smtClean="0"/>
              </a:p>
              <a:p>
                <a:pPr algn="ctr"/>
                <a:r>
                  <a:rPr lang="en-US" sz="2000" dirty="0" smtClean="0"/>
                  <a:t>p-value ≈ .11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361464"/>
                <a:ext cx="1752600" cy="976293"/>
              </a:xfrm>
              <a:prstGeom prst="rect">
                <a:avLst/>
              </a:prstGeom>
              <a:blipFill rotWithShape="0">
                <a:blip r:embed="rId4"/>
                <a:stretch>
                  <a:fillRect b="-9938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700404" y="0"/>
            <a:ext cx="7743192" cy="6858000"/>
            <a:chOff x="700404" y="0"/>
            <a:chExt cx="7743192" cy="685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404" y="0"/>
              <a:ext cx="7743192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371766" y="134426"/>
              <a:ext cx="685800" cy="507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10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8462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>
            <a:noAutofit/>
          </a:bodyPr>
          <a:lstStyle/>
          <a:p>
            <a:pPr marL="465138" indent="-465138">
              <a:lnSpc>
                <a:spcPct val="134000"/>
              </a:lnSpc>
            </a:pPr>
            <a:r>
              <a:rPr lang="en-US" sz="2400" dirty="0" smtClean="0"/>
              <a:t>“Re-”sampling methods =&gt; methods applied to an existing sample.</a:t>
            </a:r>
            <a:endParaRPr lang="en-US" sz="2400" dirty="0"/>
          </a:p>
          <a:p>
            <a:pPr marL="465138" indent="-465138">
              <a:lnSpc>
                <a:spcPct val="134000"/>
              </a:lnSpc>
            </a:pPr>
            <a:r>
              <a:rPr lang="en-US" sz="2400" dirty="0" smtClean="0"/>
              <a:t>Gist:  </a:t>
            </a:r>
          </a:p>
          <a:p>
            <a:pPr marL="865188" lvl="1" indent="-465138">
              <a:lnSpc>
                <a:spcPct val="134000"/>
              </a:lnSpc>
            </a:pPr>
            <a:r>
              <a:rPr lang="en-US" sz="2000" dirty="0" smtClean="0"/>
              <a:t>Sample from existing sample to obtain new sample(s).</a:t>
            </a:r>
          </a:p>
          <a:p>
            <a:pPr marL="865188" lvl="1" indent="-465138">
              <a:lnSpc>
                <a:spcPct val="134000"/>
              </a:lnSpc>
            </a:pPr>
            <a:r>
              <a:rPr lang="en-US" sz="2000" i="1" dirty="0" smtClean="0"/>
              <a:t>Bootstrapping</a:t>
            </a:r>
            <a:r>
              <a:rPr lang="en-US" sz="2000" dirty="0" smtClean="0"/>
              <a:t>:  Sample WITH replacement, treating original sample as a proxy for the population of interest.</a:t>
            </a:r>
          </a:p>
          <a:p>
            <a:pPr marL="865188" lvl="1" indent="-465138">
              <a:lnSpc>
                <a:spcPct val="134000"/>
              </a:lnSpc>
            </a:pPr>
            <a:r>
              <a:rPr lang="en-US" sz="2000" i="1" dirty="0" smtClean="0"/>
              <a:t>Cross-validation and permutation tests</a:t>
            </a:r>
            <a:r>
              <a:rPr lang="en-US" sz="2000" dirty="0" smtClean="0"/>
              <a:t>:  Sample WITHOUT replacement, using exchangeability assumptions for inference.</a:t>
            </a:r>
          </a:p>
          <a:p>
            <a:pPr marL="865188" lvl="1" indent="-465138">
              <a:lnSpc>
                <a:spcPct val="134000"/>
              </a:lnSpc>
            </a:pPr>
            <a:endParaRPr lang="en-US" sz="2000" dirty="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latin typeface="Arial"/>
                <a:cs typeface="Arial"/>
              </a:rPr>
              <a:t>Overview of resampling methods</a:t>
            </a:r>
          </a:p>
        </p:txBody>
      </p:sp>
    </p:spTree>
    <p:extLst>
      <p:ext uri="{BB962C8B-B14F-4D97-AF65-F5344CB8AC3E}">
        <p14:creationId xmlns:p14="http://schemas.microsoft.com/office/powerpoint/2010/main" val="302185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treeClust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(</a:t>
            </a:r>
            <a:r>
              <a:rPr lang="en-US" altLang="en-US" sz="2800" b="1" i="1" dirty="0" err="1" smtClean="0">
                <a:latin typeface="Gill Sans MT" panose="020B0502020104020203" pitchFamily="34" charset="0"/>
              </a:rPr>
              <a:t>treeClust</a:t>
            </a:r>
            <a:r>
              <a:rPr lang="en-US" altLang="en-US" sz="2800" dirty="0" err="1" smtClean="0">
                <a:latin typeface="Gill Sans MT" panose="020B0502020104020203" pitchFamily="34" charset="0"/>
              </a:rPr>
              <a:t>ering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latin typeface="Gill Sans MT" panose="020B0502020104020203" pitchFamily="34" charset="0"/>
              </a:rPr>
              <a:t>produces tree-based dissimilarities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Gill Sans MT" panose="020B0502020104020203" pitchFamily="34" charset="0"/>
              </a:rPr>
              <a:t>a</a:t>
            </a:r>
            <a:r>
              <a:rPr lang="en-US" sz="2400" dirty="0" smtClean="0">
                <a:latin typeface="Gill Sans MT" panose="020B0502020104020203" pitchFamily="34" charset="0"/>
              </a:rPr>
              <a:t>llows a number of user options</a:t>
            </a:r>
          </a:p>
          <a:p>
            <a:pPr>
              <a:lnSpc>
                <a:spcPct val="110000"/>
              </a:lnSpc>
            </a:pP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AcrossTic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(</a:t>
            </a:r>
            <a:r>
              <a:rPr lang="en-US" altLang="en-US" sz="2800" b="1" i="1" dirty="0" smtClean="0">
                <a:latin typeface="Gill Sans MT" panose="020B0502020104020203" pitchFamily="34" charset="0"/>
              </a:rPr>
              <a:t>A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800" b="1" i="1" dirty="0" smtClean="0">
                <a:latin typeface="Gill Sans MT" panose="020B0502020104020203" pitchFamily="34" charset="0"/>
              </a:rPr>
              <a:t>c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ost-minimal </a:t>
            </a:r>
            <a:r>
              <a:rPr lang="en-US" altLang="en-US" sz="2800" b="1" i="1" dirty="0" smtClean="0">
                <a:latin typeface="Gill Sans MT" panose="020B0502020104020203" pitchFamily="34" charset="0"/>
              </a:rPr>
              <a:t>r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egular </a:t>
            </a:r>
            <a:r>
              <a:rPr lang="en-US" altLang="en-US" sz="2800" b="1" i="1" dirty="0" smtClean="0">
                <a:latin typeface="Gill Sans MT" panose="020B0502020104020203" pitchFamily="34" charset="0"/>
              </a:rPr>
              <a:t>s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panning </a:t>
            </a:r>
            <a:r>
              <a:rPr lang="en-US" altLang="en-US" sz="2800" b="1" i="1" dirty="0">
                <a:latin typeface="Gill Sans MT" panose="020B0502020104020203" pitchFamily="34" charset="0"/>
              </a:rPr>
              <a:t>s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ubgraph with </a:t>
            </a:r>
            <a:r>
              <a:rPr lang="en-US" altLang="en-US" sz="2800" b="1" i="1" dirty="0" smtClean="0">
                <a:latin typeface="Gill Sans MT" panose="020B0502020104020203" pitchFamily="34" charset="0"/>
              </a:rPr>
              <a:t>T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ree </a:t>
            </a:r>
            <a:r>
              <a:rPr lang="en-US" altLang="en-US" sz="2800" b="1" i="1" dirty="0" smtClean="0">
                <a:latin typeface="Gill Sans MT" panose="020B0502020104020203" pitchFamily="34" charset="0"/>
              </a:rPr>
              <a:t>c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lustering)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latin typeface="Gill Sans MT" panose="020B0502020104020203" pitchFamily="34" charset="0"/>
              </a:rPr>
              <a:t>finds minimum weight regular spanning subgraphs and associated test statistic for two-sample problem</a:t>
            </a:r>
          </a:p>
          <a:p>
            <a:pPr lvl="1">
              <a:lnSpc>
                <a:spcPct val="110000"/>
              </a:lnSpc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ptest</a:t>
            </a:r>
            <a:r>
              <a:rPr lang="en-US" sz="2400" dirty="0" smtClean="0">
                <a:latin typeface="Gill Sans MT" panose="020B0502020104020203" pitchFamily="34" charset="0"/>
              </a:rPr>
              <a:t> performs permutation test for p-values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lot</a:t>
            </a:r>
            <a:r>
              <a:rPr lang="en-US" sz="2400" dirty="0" smtClean="0">
                <a:latin typeface="Gill Sans MT" panose="020B0502020104020203" pitchFamily="34" charset="0"/>
              </a:rPr>
              <a:t> allows 2D view of spanning subgraph and MCC</a:t>
            </a:r>
            <a:endParaRPr lang="en-US" sz="2400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Supporting R packages</a:t>
            </a:r>
            <a:endParaRPr lang="en-US" sz="4000" dirty="0" smtClean="0">
              <a:latin typeface="Arial"/>
              <a:cs typeface="Arial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3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865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3"/>
          </p:nvPr>
        </p:nvSpPr>
        <p:spPr>
          <a:noFill/>
        </p:spPr>
        <p:txBody>
          <a:bodyPr>
            <a:noAutofit/>
          </a:bodyPr>
          <a:lstStyle/>
          <a:p>
            <a:pPr marL="0" indent="0" algn="ctr">
              <a:lnSpc>
                <a:spcPct val="134000"/>
              </a:lnSpc>
              <a:buNone/>
            </a:pPr>
            <a:endParaRPr lang="en-US" sz="1200" i="1" dirty="0" smtClean="0"/>
          </a:p>
          <a:p>
            <a:pPr marL="0" indent="0" algn="ctr">
              <a:lnSpc>
                <a:spcPct val="134000"/>
              </a:lnSpc>
              <a:buNone/>
            </a:pPr>
            <a:r>
              <a:rPr lang="en-US" sz="14000" i="1" dirty="0" smtClean="0"/>
              <a:t>R</a:t>
            </a:r>
            <a:endParaRPr lang="en-US" sz="14000" i="1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  <a:noFill/>
        </p:spPr>
        <p:txBody>
          <a:bodyPr/>
          <a:lstStyle/>
          <a:p>
            <a:r>
              <a:rPr lang="en-US" sz="4000" dirty="0" smtClean="0">
                <a:latin typeface="Arial"/>
                <a:cs typeface="Arial"/>
              </a:rPr>
              <a:t>Mean Cross Count test</a:t>
            </a:r>
            <a:endParaRPr lang="en-US" sz="40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2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Grp="1" noChangeArrowheads="1"/>
          </p:cNvSpPr>
          <p:nvPr>
            <p:ph idx="13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 err="1" smtClean="0">
                <a:latin typeface="Gill Sans MT" panose="020B0502020104020203" pitchFamily="34" charset="0"/>
              </a:rPr>
              <a:t>Anglemyer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smtClean="0">
                <a:latin typeface="Gill Sans MT" panose="020B0502020104020203" pitchFamily="34" charset="0"/>
              </a:rPr>
              <a:t> A., Miller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smtClean="0">
                <a:latin typeface="Gill Sans MT" panose="020B0502020104020203" pitchFamily="34" charset="0"/>
              </a:rPr>
              <a:t>M., </a:t>
            </a:r>
            <a:r>
              <a:rPr lang="en-US" sz="2000" dirty="0" err="1" smtClean="0">
                <a:latin typeface="Gill Sans MT" panose="020B0502020104020203" pitchFamily="34" charset="0"/>
              </a:rPr>
              <a:t>Buttrey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smtClean="0">
                <a:latin typeface="Gill Sans MT" panose="020B0502020104020203" pitchFamily="34" charset="0"/>
              </a:rPr>
              <a:t>S., Whitaker</a:t>
            </a:r>
            <a:r>
              <a:rPr lang="en-US" sz="2000" dirty="0">
                <a:latin typeface="Gill Sans MT" panose="020B0502020104020203" pitchFamily="34" charset="0"/>
              </a:rPr>
              <a:t>, L</a:t>
            </a:r>
            <a:r>
              <a:rPr lang="en-US" sz="2000" dirty="0" smtClean="0">
                <a:latin typeface="Gill Sans MT" panose="020B0502020104020203" pitchFamily="34" charset="0"/>
              </a:rPr>
              <a:t>. (2015), </a:t>
            </a:r>
            <a:r>
              <a:rPr lang="en-US" sz="2000" dirty="0">
                <a:latin typeface="Gill Sans MT" panose="020B0502020104020203" pitchFamily="34" charset="0"/>
              </a:rPr>
              <a:t>“Suicide Rates and Methods in Active Duty Military Personnel, 2005 to </a:t>
            </a:r>
            <a:r>
              <a:rPr lang="en-US" sz="2000" dirty="0" smtClean="0">
                <a:latin typeface="Gill Sans MT" panose="020B0502020104020203" pitchFamily="34" charset="0"/>
              </a:rPr>
              <a:t>2011; A Cohort Study, ” </a:t>
            </a:r>
            <a:r>
              <a:rPr lang="en-US" sz="2000" i="1" dirty="0" smtClean="0">
                <a:latin typeface="Gill Sans MT" panose="020B0502020104020203" pitchFamily="34" charset="0"/>
              </a:rPr>
              <a:t>Annals of Internal Medicine, </a:t>
            </a:r>
            <a:r>
              <a:rPr lang="en-US" sz="2000" dirty="0" smtClean="0">
                <a:latin typeface="Gill Sans MT" panose="020B0502020104020203" pitchFamily="34" charset="0"/>
              </a:rPr>
              <a:t>165(3).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Gill Sans MT" panose="020B0502020104020203" pitchFamily="34" charset="0"/>
              </a:rPr>
              <a:t>Blake</a:t>
            </a:r>
            <a:r>
              <a:rPr lang="en-US" sz="2000" dirty="0">
                <a:latin typeface="Gill Sans MT" panose="020B0502020104020203" pitchFamily="34" charset="0"/>
              </a:rPr>
              <a:t>, C. and </a:t>
            </a:r>
            <a:r>
              <a:rPr lang="en-US" sz="2000" dirty="0" err="1">
                <a:latin typeface="Gill Sans MT" panose="020B0502020104020203" pitchFamily="34" charset="0"/>
              </a:rPr>
              <a:t>Merz</a:t>
            </a:r>
            <a:r>
              <a:rPr lang="en-US" sz="2000" dirty="0">
                <a:latin typeface="Gill Sans MT" panose="020B0502020104020203" pitchFamily="34" charset="0"/>
              </a:rPr>
              <a:t>, C. (1998), UCI repository of machine learning databases, University of California, Irvine, Department of Information and Computer Sciences.</a:t>
            </a:r>
            <a:endParaRPr lang="en-US" sz="2000" dirty="0">
              <a:latin typeface="Gill Sans MT" panose="020B0502020104020203" pitchFamily="34" charset="0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 err="1" smtClean="0">
                <a:latin typeface="Gill Sans MT" panose="020B0502020104020203" pitchFamily="34" charset="0"/>
              </a:rPr>
              <a:t>Buttrey</a:t>
            </a:r>
            <a:r>
              <a:rPr lang="en-US" altLang="en-US" sz="2000" dirty="0" smtClean="0">
                <a:latin typeface="Gill Sans MT" panose="020B0502020104020203" pitchFamily="34" charset="0"/>
              </a:rPr>
              <a:t>, S. </a:t>
            </a:r>
            <a:r>
              <a:rPr lang="en-US" altLang="en-US" sz="2000" dirty="0">
                <a:latin typeface="Gill Sans MT" panose="020B0502020104020203" pitchFamily="34" charset="0"/>
              </a:rPr>
              <a:t>and Whitaker</a:t>
            </a:r>
            <a:r>
              <a:rPr lang="en-US" altLang="en-US" sz="2000" dirty="0" smtClean="0">
                <a:latin typeface="Gill Sans MT" panose="020B0502020104020203" pitchFamily="34" charset="0"/>
              </a:rPr>
              <a:t>, L. (2015), “</a:t>
            </a:r>
            <a:r>
              <a:rPr lang="en-US" sz="2000" dirty="0" err="1">
                <a:latin typeface="Gill Sans MT" panose="020B0502020104020203" pitchFamily="34" charset="0"/>
              </a:rPr>
              <a:t>treeClust</a:t>
            </a:r>
            <a:r>
              <a:rPr lang="en-US" sz="2000" dirty="0">
                <a:latin typeface="Gill Sans MT" panose="020B0502020104020203" pitchFamily="34" charset="0"/>
              </a:rPr>
              <a:t>: An R Package for Tree-Based Clustering </a:t>
            </a:r>
            <a:r>
              <a:rPr lang="en-US" sz="2000" dirty="0" smtClean="0">
                <a:latin typeface="Gill Sans MT" panose="020B0502020104020203" pitchFamily="34" charset="0"/>
              </a:rPr>
              <a:t>Dissimilarities,</a:t>
            </a:r>
            <a:r>
              <a:rPr lang="en-US" altLang="en-US" sz="2000" dirty="0" smtClean="0">
                <a:latin typeface="Gill Sans MT" panose="020B0502020104020203" pitchFamily="34" charset="0"/>
              </a:rPr>
              <a:t>” </a:t>
            </a:r>
            <a:r>
              <a:rPr lang="en-US" altLang="en-US" sz="2000" i="1" dirty="0">
                <a:latin typeface="Gill Sans MT" panose="020B0502020104020203" pitchFamily="34" charset="0"/>
              </a:rPr>
              <a:t>R </a:t>
            </a:r>
            <a:r>
              <a:rPr lang="en-US" altLang="en-US" sz="2000" i="1" dirty="0" smtClean="0">
                <a:latin typeface="Gill Sans MT" panose="020B0502020104020203" pitchFamily="34" charset="0"/>
              </a:rPr>
              <a:t>Journal, </a:t>
            </a:r>
            <a:r>
              <a:rPr lang="en-US" altLang="en-US" sz="2000" dirty="0" smtClean="0">
                <a:latin typeface="Gill Sans MT" panose="020B0502020104020203" pitchFamily="34" charset="0"/>
              </a:rPr>
              <a:t>7(2).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Gill Sans MT" panose="020B0502020104020203" pitchFamily="34" charset="0"/>
              </a:rPr>
              <a:t>Friedman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smtClean="0">
                <a:latin typeface="Gill Sans MT" panose="020B0502020104020203" pitchFamily="34" charset="0"/>
              </a:rPr>
              <a:t>J., Hastie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smtClean="0">
                <a:latin typeface="Gill Sans MT" panose="020B0502020104020203" pitchFamily="34" charset="0"/>
              </a:rPr>
              <a:t>T., </a:t>
            </a:r>
            <a:r>
              <a:rPr lang="en-US" sz="2000" dirty="0" err="1" smtClean="0">
                <a:latin typeface="Gill Sans MT" panose="020B0502020104020203" pitchFamily="34" charset="0"/>
              </a:rPr>
              <a:t>Tibshirani</a:t>
            </a:r>
            <a:r>
              <a:rPr lang="en-US" sz="2000" dirty="0" smtClean="0">
                <a:latin typeface="Gill Sans MT" panose="020B0502020104020203" pitchFamily="34" charset="0"/>
              </a:rPr>
              <a:t>, R., </a:t>
            </a:r>
            <a:r>
              <a:rPr lang="en-US" sz="2000" i="1" dirty="0">
                <a:latin typeface="Gill Sans MT" panose="020B0502020104020203" pitchFamily="34" charset="0"/>
              </a:rPr>
              <a:t>The Elements of Statistical Learning: Data Mining, Inference, and Prediction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smtClean="0">
                <a:latin typeface="Gill Sans MT" panose="020B0502020104020203" pitchFamily="34" charset="0"/>
              </a:rPr>
              <a:t>Springer Series in Statistics, 2009.</a:t>
            </a:r>
            <a:endParaRPr lang="en-US" altLang="en-US" sz="2000" dirty="0" smtClean="0">
              <a:latin typeface="Gill Sans MT" panose="020B0502020104020203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Gill Sans MT" panose="020B0502020104020203" pitchFamily="34" charset="0"/>
              </a:rPr>
              <a:t>Ruth, D. (2014), “</a:t>
            </a:r>
            <a:r>
              <a:rPr lang="en-CA" sz="2000" dirty="0">
                <a:latin typeface="Gill Sans MT" panose="020B0502020104020203" pitchFamily="34" charset="0"/>
              </a:rPr>
              <a:t>A New Multivariate Two-Sample Test</a:t>
            </a:r>
            <a:r>
              <a:rPr lang="en-US" sz="2000" dirty="0">
                <a:latin typeface="Gill Sans MT" panose="020B0502020104020203" pitchFamily="34" charset="0"/>
              </a:rPr>
              <a:t> Using Regular Minimum-Weight Spanning Subgraphs,” </a:t>
            </a:r>
            <a:r>
              <a:rPr lang="en-US" sz="2000" i="1" dirty="0">
                <a:latin typeface="Gill Sans MT" panose="020B0502020104020203" pitchFamily="34" charset="0"/>
              </a:rPr>
              <a:t>Journal of Statistical Distributions and Applications</a:t>
            </a:r>
            <a:r>
              <a:rPr lang="en-US" sz="2000" dirty="0">
                <a:latin typeface="Gill Sans MT" panose="020B0502020104020203" pitchFamily="34" charset="0"/>
              </a:rPr>
              <a:t>, 1(1</a:t>
            </a:r>
            <a:r>
              <a:rPr lang="en-US" sz="2000" dirty="0" smtClean="0">
                <a:latin typeface="Gill Sans MT" panose="020B0502020104020203" pitchFamily="34" charset="0"/>
              </a:rPr>
              <a:t>).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References</a:t>
            </a:r>
            <a:endParaRPr lang="en-US" sz="4000" dirty="0" smtClean="0">
              <a:latin typeface="Arial"/>
              <a:cs typeface="Arial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18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19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67000"/>
            <a:ext cx="82296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6000" dirty="0" smtClean="0">
                <a:latin typeface="Arial"/>
                <a:cs typeface="Arial"/>
              </a:rPr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812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036" name="Rectangle 3"/>
              <p:cNvSpPr>
                <a:spLocks noGrp="1" noChangeArrowheads="1"/>
              </p:cNvSpPr>
              <p:nvPr>
                <p:ph idx="13"/>
              </p:nvPr>
            </p:nvSpPr>
            <p:spPr>
              <a:noFill/>
            </p:spPr>
            <p:txBody>
              <a:bodyPr>
                <a:noAutofit/>
              </a:bodyPr>
              <a:lstStyle/>
              <a:p>
                <a:pPr marL="465138" indent="-465138">
                  <a:lnSpc>
                    <a:spcPct val="134000"/>
                  </a:lnSpc>
                </a:pPr>
                <a:r>
                  <a:rPr lang="en-US" sz="2400" dirty="0" smtClean="0"/>
                  <a:t>The bootstrap is a tool for </a:t>
                </a:r>
                <a:r>
                  <a:rPr lang="en-US" sz="2400" b="1" dirty="0" smtClean="0"/>
                  <a:t>assessing statistical accuracy</a:t>
                </a:r>
                <a:r>
                  <a:rPr lang="en-US" sz="2400" dirty="0" smtClean="0"/>
                  <a:t>.</a:t>
                </a:r>
              </a:p>
              <a:p>
                <a:pPr marL="465138" indent="-465138">
                  <a:lnSpc>
                    <a:spcPct val="134000"/>
                  </a:lnSpc>
                </a:pPr>
                <a:r>
                  <a:rPr lang="en-US" sz="2400" dirty="0"/>
                  <a:t>Goal:  Estimate </a:t>
                </a:r>
                <a:r>
                  <a:rPr lang="en-US" sz="2400" dirty="0" smtClean="0"/>
                  <a:t>any aspect of the distribution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sz="24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 smtClean="0"/>
                  <a:t> is a statistic of interest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.</a:t>
                </a:r>
              </a:p>
              <a:p>
                <a:pPr marL="465138" indent="-465138">
                  <a:lnSpc>
                    <a:spcPct val="134000"/>
                  </a:lnSpc>
                </a:pPr>
                <a:r>
                  <a:rPr lang="en-US" sz="2400" dirty="0"/>
                  <a:t>Idea:  </a:t>
                </a:r>
              </a:p>
              <a:p>
                <a:pPr marL="865188" lvl="1" indent="-465138">
                  <a:lnSpc>
                    <a:spcPct val="134000"/>
                  </a:lnSpc>
                </a:pPr>
                <a:r>
                  <a:rPr lang="en-US" sz="2000" dirty="0"/>
                  <a:t>Approximate the (unknown) distribution function,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, for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with </a:t>
                </a:r>
                <a:r>
                  <a:rPr lang="en-US" sz="2000" dirty="0"/>
                  <a:t>the empirical distribution function,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sz="2000" dirty="0"/>
                  <a:t>.</a:t>
                </a:r>
              </a:p>
              <a:p>
                <a:pPr marL="865188" lvl="1" indent="-465138">
                  <a:lnSpc>
                    <a:spcPct val="134000"/>
                  </a:lnSpc>
                </a:pPr>
                <a:r>
                  <a:rPr lang="en-US" sz="2000" dirty="0"/>
                  <a:t>Draw “</a:t>
                </a:r>
                <a:r>
                  <a:rPr lang="en-US" sz="2000" dirty="0" smtClean="0"/>
                  <a:t>bootstrap” samples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sz="2000" dirty="0"/>
                  <a:t> to estimate quantity of interest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4403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 rotWithShape="0">
                <a:blip r:embed="rId3"/>
                <a:stretch>
                  <a:fillRect l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latin typeface="Arial"/>
                <a:cs typeface="Arial"/>
              </a:rPr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27367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036" name="Rectangle 3"/>
              <p:cNvSpPr>
                <a:spLocks noGrp="1" noChangeArrowheads="1"/>
              </p:cNvSpPr>
              <p:nvPr>
                <p:ph idx="13"/>
              </p:nvPr>
            </p:nvSpPr>
            <p:spPr>
              <a:xfrm>
                <a:off x="685800" y="1981200"/>
                <a:ext cx="7772400" cy="4648200"/>
              </a:xfrm>
              <a:noFill/>
            </p:spPr>
            <p:txBody>
              <a:bodyPr>
                <a:noAutofit/>
              </a:bodyPr>
              <a:lstStyle/>
              <a:p>
                <a:pPr marL="465138" indent="-465138">
                  <a:lnSpc>
                    <a:spcPct val="134000"/>
                  </a:lnSpc>
                </a:pPr>
                <a:endParaRPr lang="en-US" sz="2400" dirty="0" smtClean="0"/>
              </a:p>
              <a:p>
                <a:pPr marL="465138" indent="-465138">
                  <a:lnSpc>
                    <a:spcPct val="134000"/>
                  </a:lnSpc>
                </a:pPr>
                <a:endParaRPr lang="en-US" sz="2400" dirty="0"/>
              </a:p>
              <a:p>
                <a:pPr marL="465138" indent="-465138">
                  <a:lnSpc>
                    <a:spcPct val="134000"/>
                  </a:lnSpc>
                </a:pPr>
                <a:endParaRPr lang="en-US" sz="2400" dirty="0" smtClean="0"/>
              </a:p>
              <a:p>
                <a:pPr marL="465138" indent="-465138">
                  <a:lnSpc>
                    <a:spcPct val="134000"/>
                  </a:lnSpc>
                </a:pPr>
                <a:endParaRPr lang="en-US" sz="2400" dirty="0"/>
              </a:p>
              <a:p>
                <a:pPr marL="465138" indent="-465138">
                  <a:lnSpc>
                    <a:spcPct val="134000"/>
                  </a:lnSpc>
                </a:pPr>
                <a:endParaRPr lang="en-US" sz="2400" dirty="0" smtClean="0"/>
              </a:p>
              <a:p>
                <a:pPr marL="465138" indent="-465138">
                  <a:lnSpc>
                    <a:spcPct val="134000"/>
                  </a:lnSpc>
                </a:pPr>
                <a:endParaRPr lang="en-US" sz="2400" dirty="0"/>
              </a:p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sz="2400" dirty="0" smtClean="0"/>
                  <a:t>For example, we can estimate the variance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by             	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Var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lnSpc>
                    <a:spcPct val="134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403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685800" y="1981200"/>
                <a:ext cx="7772400" cy="4648200"/>
              </a:xfrm>
              <a:blipFill rotWithShape="0">
                <a:blip r:embed="rId3"/>
                <a:stretch>
                  <a:fillRect l="-1255" r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74579" t="26820" r="12011" b="45083"/>
          <a:stretch/>
        </p:blipFill>
        <p:spPr>
          <a:xfrm>
            <a:off x="1227850" y="1181100"/>
            <a:ext cx="6688299" cy="4204052"/>
          </a:xfrm>
          <a:prstGeom prst="rect">
            <a:avLst/>
          </a:prstGeom>
        </p:spPr>
      </p:pic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latin typeface="Arial"/>
                <a:cs typeface="Arial"/>
              </a:rPr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20331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036" name="Rectangle 3"/>
              <p:cNvSpPr>
                <a:spLocks noGrp="1" noChangeArrowheads="1"/>
              </p:cNvSpPr>
              <p:nvPr>
                <p:ph idx="13"/>
              </p:nvPr>
            </p:nvSpPr>
            <p:spPr>
              <a:noFill/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34000"/>
                  </a:lnSpc>
                  <a:buNone/>
                </a:pPr>
                <a:r>
                  <a:rPr lang="en-US" sz="2400" dirty="0" smtClean="0"/>
                  <a:t>Algorithm:  Given original sample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,</a:t>
                </a:r>
                <a:endParaRPr lang="en-US" sz="2400" dirty="0"/>
              </a:p>
              <a:p>
                <a:pPr marL="865188" lvl="1" indent="-465138">
                  <a:lnSpc>
                    <a:spcPct val="134000"/>
                  </a:lnSpc>
                </a:pPr>
                <a:r>
                  <a:rPr lang="en-US" sz="2000" dirty="0" smtClean="0"/>
                  <a:t>Choose some large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 smtClean="0"/>
                  <a:t> as the number of bootstrap samples.</a:t>
                </a:r>
              </a:p>
              <a:p>
                <a:pPr marL="865188" lvl="1" indent="-465138">
                  <a:lnSpc>
                    <a:spcPct val="134000"/>
                  </a:lnSpc>
                </a:pPr>
                <a:r>
                  <a:rPr lang="en-US" sz="2000" dirty="0" smtClean="0">
                    <a:latin typeface="Lucida Console" panose="020B0609040504020204" pitchFamily="49" charset="0"/>
                  </a:rPr>
                  <a:t>for (</a:t>
                </a:r>
                <a:r>
                  <a:rPr lang="en-US" sz="2000" dirty="0" err="1" smtClean="0">
                    <a:latin typeface="Lucida Console" panose="020B0609040504020204" pitchFamily="49" charset="0"/>
                  </a:rPr>
                  <a:t>i</a:t>
                </a:r>
                <a:r>
                  <a:rPr lang="en-US" sz="2000" dirty="0" smtClean="0">
                    <a:latin typeface="Lucida Console" panose="020B0609040504020204" pitchFamily="49" charset="0"/>
                  </a:rPr>
                  <a:t> </a:t>
                </a:r>
                <a:r>
                  <a:rPr lang="en-US" sz="2000" dirty="0">
                    <a:latin typeface="Lucida Console" panose="020B0609040504020204" pitchFamily="49" charset="0"/>
                  </a:rPr>
                  <a:t>in </a:t>
                </a:r>
                <a:r>
                  <a:rPr lang="en-US" sz="2000" dirty="0" smtClean="0">
                    <a:latin typeface="Lucida Console" panose="020B0609040504020204" pitchFamily="49" charset="0"/>
                  </a:rPr>
                  <a:t>1:B){</a:t>
                </a:r>
                <a:endParaRPr lang="en-US" sz="2000" dirty="0">
                  <a:latin typeface="Lucida Console" panose="020B0609040504020204" pitchFamily="49" charset="0"/>
                </a:endParaRPr>
              </a:p>
              <a:p>
                <a:pPr marL="800100" lvl="2" indent="0">
                  <a:lnSpc>
                    <a:spcPct val="134000"/>
                  </a:lnSpc>
                  <a:buNone/>
                </a:pPr>
                <a:r>
                  <a:rPr lang="en-US" sz="2000" dirty="0">
                    <a:latin typeface="Lucida Console" panose="020B0609040504020204" pitchFamily="49" charset="0"/>
                  </a:rPr>
                  <a:t># </a:t>
                </a:r>
                <a:r>
                  <a:rPr lang="en-US" sz="2000" dirty="0" smtClean="0">
                    <a:latin typeface="Lucida Console" panose="020B0609040504020204" pitchFamily="49" charset="0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000" dirty="0" smtClean="0">
                    <a:latin typeface="Lucida Console" panose="020B0609040504020204" pitchFamily="49" charset="0"/>
                  </a:rPr>
                  <a:t> WITH REPLACEMENT to obtain bootstrap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2000" dirty="0">
                  <a:latin typeface="Lucida Console" panose="020B0609040504020204" pitchFamily="49" charset="0"/>
                </a:endParaRPr>
              </a:p>
              <a:p>
                <a:pPr marL="800100" lvl="2" indent="0">
                  <a:lnSpc>
                    <a:spcPct val="134000"/>
                  </a:lnSpc>
                  <a:buNone/>
                </a:pPr>
                <a:r>
                  <a:rPr lang="en-US" sz="2000" dirty="0">
                    <a:latin typeface="Lucida Console" panose="020B0609040504020204" pitchFamily="49" charset="0"/>
                  </a:rPr>
                  <a:t># Compute </a:t>
                </a:r>
                <a:r>
                  <a:rPr lang="en-US" sz="2000" dirty="0" smtClean="0">
                    <a:latin typeface="Lucida Console" panose="020B0609040504020204" pitchFamily="49" charset="0"/>
                  </a:rPr>
                  <a:t>statistic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 smtClean="0">
                  <a:latin typeface="Lucida Console" panose="020B0609040504020204" pitchFamily="49" charset="0"/>
                </a:endParaRPr>
              </a:p>
              <a:p>
                <a:pPr marL="800100" lvl="2" indent="0">
                  <a:lnSpc>
                    <a:spcPct val="134000"/>
                  </a:lnSpc>
                  <a:buNone/>
                </a:pPr>
                <a:r>
                  <a:rPr lang="en-US" sz="2000" dirty="0" smtClean="0">
                    <a:latin typeface="Lucida Console" panose="020B0609040504020204" pitchFamily="49" charset="0"/>
                  </a:rPr>
                  <a:t>}</a:t>
                </a:r>
              </a:p>
              <a:p>
                <a:pPr lvl="1">
                  <a:lnSpc>
                    <a:spcPct val="134000"/>
                  </a:lnSpc>
                </a:pPr>
                <a:r>
                  <a:rPr lang="en-US" sz="2000" dirty="0" smtClean="0"/>
                  <a:t>Use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 smtClean="0"/>
                  <a:t> bootstrap </a:t>
                </a:r>
                <a:r>
                  <a:rPr lang="en-US" sz="2000" dirty="0"/>
                  <a:t>replications </a:t>
                </a:r>
                <a:r>
                  <a:rPr lang="en-US" sz="2000" dirty="0" smtClean="0"/>
                  <a:t>of the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’s </a:t>
                </a:r>
                <a:r>
                  <a:rPr lang="en-US" sz="2000" dirty="0"/>
                  <a:t>to estimate quantity of interest.</a:t>
                </a:r>
              </a:p>
              <a:p>
                <a:pPr lvl="1">
                  <a:lnSpc>
                    <a:spcPct val="134000"/>
                  </a:lnSpc>
                </a:pPr>
                <a:endParaRPr lang="en-US" sz="1600" dirty="0"/>
              </a:p>
              <a:p>
                <a:pPr marL="0" indent="0">
                  <a:lnSpc>
                    <a:spcPct val="134000"/>
                  </a:lnSpc>
                  <a:buNone/>
                </a:pPr>
                <a:endParaRPr lang="en-US" sz="2000" dirty="0"/>
              </a:p>
              <a:p>
                <a:pPr marL="465138" indent="-465138">
                  <a:lnSpc>
                    <a:spcPct val="134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4403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 rotWithShape="0">
                <a:blip r:embed="rId3"/>
                <a:stretch>
                  <a:fillRect l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latin typeface="Arial"/>
                <a:cs typeface="Arial"/>
              </a:rPr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290037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80" y="1524000"/>
            <a:ext cx="8277839" cy="4648200"/>
          </a:xfrm>
          <a:noFill/>
        </p:spPr>
      </p:pic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latin typeface="Arial"/>
                <a:cs typeface="Arial"/>
              </a:rPr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11787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latin typeface="Arial"/>
                <a:cs typeface="Arial"/>
              </a:rPr>
              <a:t>Bootstrapping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295400"/>
            <a:ext cx="8001000" cy="4913290"/>
          </a:xfrm>
        </p:spPr>
      </p:pic>
    </p:spTree>
    <p:extLst>
      <p:ext uri="{BB962C8B-B14F-4D97-AF65-F5344CB8AC3E}">
        <p14:creationId xmlns:p14="http://schemas.microsoft.com/office/powerpoint/2010/main" val="36475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337F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59553</TotalTime>
  <Words>792</Words>
  <Application>Microsoft Office PowerPoint</Application>
  <PresentationFormat>On-screen Show (4:3)</PresentationFormat>
  <Paragraphs>181</Paragraphs>
  <Slides>32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굴림</vt:lpstr>
      <vt:lpstr>Arial</vt:lpstr>
      <vt:lpstr>Calibri</vt:lpstr>
      <vt:lpstr>Calibri Light</vt:lpstr>
      <vt:lpstr>Cambria Math</vt:lpstr>
      <vt:lpstr>Courier New</vt:lpstr>
      <vt:lpstr>Gill Sans MT</vt:lpstr>
      <vt:lpstr>Lucida Console</vt:lpstr>
      <vt:lpstr>Times New Roman</vt:lpstr>
      <vt:lpstr>Office Theme</vt:lpstr>
      <vt:lpstr>1_Office Theme</vt:lpstr>
      <vt:lpstr>Custom Design</vt:lpstr>
      <vt:lpstr>Equation</vt:lpstr>
      <vt:lpstr>Resampling Methods</vt:lpstr>
      <vt:lpstr>Outline</vt:lpstr>
      <vt:lpstr>Overview of resampling methods</vt:lpstr>
      <vt:lpstr>Bootstrapping</vt:lpstr>
      <vt:lpstr>Bootstrapping</vt:lpstr>
      <vt:lpstr>Bootstrapping</vt:lpstr>
      <vt:lpstr>Bootstrapping</vt:lpstr>
      <vt:lpstr>Bootstrapping</vt:lpstr>
      <vt:lpstr>Bootstrapping</vt:lpstr>
      <vt:lpstr>Bootstrapping</vt:lpstr>
      <vt:lpstr>Cross-validation</vt:lpstr>
      <vt:lpstr>Cross-validation</vt:lpstr>
      <vt:lpstr>Cross-validation </vt:lpstr>
      <vt:lpstr>Cross-validation </vt:lpstr>
      <vt:lpstr>Cross-validation </vt:lpstr>
      <vt:lpstr>Real-world example: Heart data</vt:lpstr>
      <vt:lpstr>Cross-validation</vt:lpstr>
      <vt:lpstr>Permutation tests</vt:lpstr>
      <vt:lpstr>Permutation tests</vt:lpstr>
      <vt:lpstr>Permutation tests</vt:lpstr>
      <vt:lpstr>Permutation tests</vt:lpstr>
      <vt:lpstr>Mean Cross Count Test</vt:lpstr>
      <vt:lpstr>Problem statement</vt:lpstr>
      <vt:lpstr>Gower dissimilarity for mixed data</vt:lpstr>
      <vt:lpstr>Tree-based dissimilarity</vt:lpstr>
      <vt:lpstr>Mean Cross Count test</vt:lpstr>
      <vt:lpstr>Mean Cross Count test</vt:lpstr>
      <vt:lpstr>PowerPoint Presentation</vt:lpstr>
      <vt:lpstr>PowerPoint Presentation</vt:lpstr>
      <vt:lpstr>Supporting R packages</vt:lpstr>
      <vt:lpstr>Mean Cross Count test</vt:lpstr>
      <vt:lpstr>References</vt:lpstr>
    </vt:vector>
  </TitlesOfParts>
  <Company>USNA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Assignment Algorithms to Nonparametric Tests for Homogeneity</dc:title>
  <dc:creator>Maintenance</dc:creator>
  <cp:lastModifiedBy>Ruth, David M CDR USN USNA Annapolis</cp:lastModifiedBy>
  <cp:revision>689</cp:revision>
  <cp:lastPrinted>2016-10-06T19:31:46Z</cp:lastPrinted>
  <dcterms:created xsi:type="dcterms:W3CDTF">2015-08-10T05:18:15Z</dcterms:created>
  <dcterms:modified xsi:type="dcterms:W3CDTF">2016-10-28T12:02:36Z</dcterms:modified>
</cp:coreProperties>
</file>