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4" r:id="rId7"/>
    <p:sldId id="259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4364"/>
  </p:normalViewPr>
  <p:slideViewPr>
    <p:cSldViewPr snapToGrid="0">
      <p:cViewPr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8B9BD9-CCD1-FE4B-B336-62050BFE362B}" type="doc">
      <dgm:prSet loTypeId="urn:microsoft.com/office/officeart/2005/8/layout/radial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F35545C-4EA6-4C4F-982E-64607A5E4D77}">
      <dgm:prSet phldrT="[Text]"/>
      <dgm:spPr/>
      <dgm:t>
        <a:bodyPr/>
        <a:lstStyle/>
        <a:p>
          <a:r>
            <a:rPr lang="en-GB" dirty="0"/>
            <a:t>Breakfast</a:t>
          </a:r>
        </a:p>
      </dgm:t>
    </dgm:pt>
    <dgm:pt modelId="{ABD45062-EDE6-F34F-B313-682D767ADF2D}" type="parTrans" cxnId="{07EC1066-AD48-6E48-8C85-3BBCC4825B72}">
      <dgm:prSet/>
      <dgm:spPr/>
      <dgm:t>
        <a:bodyPr/>
        <a:lstStyle/>
        <a:p>
          <a:endParaRPr lang="en-GB"/>
        </a:p>
      </dgm:t>
    </dgm:pt>
    <dgm:pt modelId="{1A7A3144-83DD-C148-AE81-6BB222EEA076}" type="sibTrans" cxnId="{07EC1066-AD48-6E48-8C85-3BBCC4825B72}">
      <dgm:prSet/>
      <dgm:spPr/>
      <dgm:t>
        <a:bodyPr/>
        <a:lstStyle/>
        <a:p>
          <a:endParaRPr lang="en-GB"/>
        </a:p>
      </dgm:t>
    </dgm:pt>
    <dgm:pt modelId="{C4FCF19C-FA99-084F-BB98-7113B6178599}">
      <dgm:prSet phldrT="[Text]"/>
      <dgm:spPr/>
      <dgm:t>
        <a:bodyPr/>
        <a:lstStyle/>
        <a:p>
          <a:r>
            <a:rPr lang="en-GB" dirty="0"/>
            <a:t>Lunch</a:t>
          </a:r>
        </a:p>
      </dgm:t>
    </dgm:pt>
    <dgm:pt modelId="{5CFB6614-EA4B-A94D-AD47-3DA6E839EA12}" type="parTrans" cxnId="{7549DE8F-FD39-2448-A3B3-6E2DAB867839}">
      <dgm:prSet/>
      <dgm:spPr/>
      <dgm:t>
        <a:bodyPr/>
        <a:lstStyle/>
        <a:p>
          <a:endParaRPr lang="en-GB"/>
        </a:p>
      </dgm:t>
    </dgm:pt>
    <dgm:pt modelId="{96EB671C-3351-3D42-A761-AB707BEBEBF5}" type="sibTrans" cxnId="{7549DE8F-FD39-2448-A3B3-6E2DAB867839}">
      <dgm:prSet/>
      <dgm:spPr/>
      <dgm:t>
        <a:bodyPr/>
        <a:lstStyle/>
        <a:p>
          <a:endParaRPr lang="en-GB"/>
        </a:p>
      </dgm:t>
    </dgm:pt>
    <dgm:pt modelId="{2FF27CD7-4662-6842-ACB1-1302FFD450F7}">
      <dgm:prSet phldrT="[Text]"/>
      <dgm:spPr/>
      <dgm:t>
        <a:bodyPr/>
        <a:lstStyle/>
        <a:p>
          <a:r>
            <a:rPr lang="en-GB" dirty="0"/>
            <a:t>Dinner</a:t>
          </a:r>
        </a:p>
      </dgm:t>
    </dgm:pt>
    <dgm:pt modelId="{F17A7F70-59EA-1F45-8DC3-8DC796CEFDA0}" type="parTrans" cxnId="{B27EB687-E3A6-9645-8371-BB7C8FB1CBD8}">
      <dgm:prSet/>
      <dgm:spPr/>
      <dgm:t>
        <a:bodyPr/>
        <a:lstStyle/>
        <a:p>
          <a:endParaRPr lang="en-GB"/>
        </a:p>
      </dgm:t>
    </dgm:pt>
    <dgm:pt modelId="{C305BCD8-2D31-7F44-B18F-EFADF4778211}" type="sibTrans" cxnId="{B27EB687-E3A6-9645-8371-BB7C8FB1CBD8}">
      <dgm:prSet/>
      <dgm:spPr/>
      <dgm:t>
        <a:bodyPr/>
        <a:lstStyle/>
        <a:p>
          <a:endParaRPr lang="en-GB"/>
        </a:p>
      </dgm:t>
    </dgm:pt>
    <dgm:pt modelId="{0BBA6D34-57BA-9F40-8375-835C2287E7DC}" type="pres">
      <dgm:prSet presAssocID="{928B9BD9-CCD1-FE4B-B336-62050BFE362B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70C118BA-6646-904C-A081-A68E8F35132F}" type="pres">
      <dgm:prSet presAssocID="{928B9BD9-CCD1-FE4B-B336-62050BFE362B}" presName="cycle" presStyleCnt="0"/>
      <dgm:spPr/>
    </dgm:pt>
    <dgm:pt modelId="{1A91CFB2-70C1-544D-B3F3-A7937875A366}" type="pres">
      <dgm:prSet presAssocID="{928B9BD9-CCD1-FE4B-B336-62050BFE362B}" presName="centerShape" presStyleCnt="0"/>
      <dgm:spPr/>
    </dgm:pt>
    <dgm:pt modelId="{9EF5DEEC-D370-EB4D-A536-62E25A351FFD}" type="pres">
      <dgm:prSet presAssocID="{928B9BD9-CCD1-FE4B-B336-62050BFE362B}" presName="connSite" presStyleLbl="node1" presStyleIdx="0" presStyleCnt="4"/>
      <dgm:spPr/>
    </dgm:pt>
    <dgm:pt modelId="{6F11EC79-1D29-FF4B-B3B4-AC6FB651383F}" type="pres">
      <dgm:prSet presAssocID="{928B9BD9-CCD1-FE4B-B336-62050BFE362B}" presName="visible" presStyleLbl="node1" presStyleIdx="0" presStyleCnt="4"/>
      <dgm:spPr/>
    </dgm:pt>
    <dgm:pt modelId="{2EDB2795-440B-5C42-ACF4-5C42FFA4DB9E}" type="pres">
      <dgm:prSet presAssocID="{ABD45062-EDE6-F34F-B313-682D767ADF2D}" presName="Name25" presStyleLbl="parChTrans1D1" presStyleIdx="0" presStyleCnt="3"/>
      <dgm:spPr/>
    </dgm:pt>
    <dgm:pt modelId="{3C15460D-226B-3A45-9408-615094F1E255}" type="pres">
      <dgm:prSet presAssocID="{4F35545C-4EA6-4C4F-982E-64607A5E4D77}" presName="node" presStyleCnt="0"/>
      <dgm:spPr/>
    </dgm:pt>
    <dgm:pt modelId="{90144700-9D71-8245-9F8E-03AAB3960BBB}" type="pres">
      <dgm:prSet presAssocID="{4F35545C-4EA6-4C4F-982E-64607A5E4D77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EEA3482E-04D4-9F4A-986C-997E76F792AB}" type="pres">
      <dgm:prSet presAssocID="{4F35545C-4EA6-4C4F-982E-64607A5E4D77}" presName="childNode" presStyleLbl="revTx" presStyleIdx="0" presStyleCnt="0">
        <dgm:presLayoutVars>
          <dgm:bulletEnabled val="1"/>
        </dgm:presLayoutVars>
      </dgm:prSet>
      <dgm:spPr/>
    </dgm:pt>
    <dgm:pt modelId="{2D691C4C-D66C-0F4E-82E0-9B4205CD9093}" type="pres">
      <dgm:prSet presAssocID="{5CFB6614-EA4B-A94D-AD47-3DA6E839EA12}" presName="Name25" presStyleLbl="parChTrans1D1" presStyleIdx="1" presStyleCnt="3"/>
      <dgm:spPr/>
    </dgm:pt>
    <dgm:pt modelId="{B461A172-BD87-C645-AC19-0AF56A248EC3}" type="pres">
      <dgm:prSet presAssocID="{C4FCF19C-FA99-084F-BB98-7113B6178599}" presName="node" presStyleCnt="0"/>
      <dgm:spPr/>
    </dgm:pt>
    <dgm:pt modelId="{180EF10B-F19F-A847-89C8-E28731DCF413}" type="pres">
      <dgm:prSet presAssocID="{C4FCF19C-FA99-084F-BB98-7113B6178599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658D6054-810C-ED40-9E90-DA0B9D682293}" type="pres">
      <dgm:prSet presAssocID="{C4FCF19C-FA99-084F-BB98-7113B6178599}" presName="childNode" presStyleLbl="revTx" presStyleIdx="0" presStyleCnt="0">
        <dgm:presLayoutVars>
          <dgm:bulletEnabled val="1"/>
        </dgm:presLayoutVars>
      </dgm:prSet>
      <dgm:spPr/>
    </dgm:pt>
    <dgm:pt modelId="{BB4F29F6-E85C-9047-8801-5BA1BA88BC8A}" type="pres">
      <dgm:prSet presAssocID="{F17A7F70-59EA-1F45-8DC3-8DC796CEFDA0}" presName="Name25" presStyleLbl="parChTrans1D1" presStyleIdx="2" presStyleCnt="3"/>
      <dgm:spPr/>
    </dgm:pt>
    <dgm:pt modelId="{931E7E62-4C9F-2D43-B6FD-3FDE99A858CC}" type="pres">
      <dgm:prSet presAssocID="{2FF27CD7-4662-6842-ACB1-1302FFD450F7}" presName="node" presStyleCnt="0"/>
      <dgm:spPr/>
    </dgm:pt>
    <dgm:pt modelId="{34096524-C20B-3548-BA0A-C8C640100292}" type="pres">
      <dgm:prSet presAssocID="{2FF27CD7-4662-6842-ACB1-1302FFD450F7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40A552A1-5317-B845-A293-8079651EEBDC}" type="pres">
      <dgm:prSet presAssocID="{2FF27CD7-4662-6842-ACB1-1302FFD450F7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69BE2812-D08F-8942-822E-33A1B9E356CF}" type="presOf" srcId="{4F35545C-4EA6-4C4F-982E-64607A5E4D77}" destId="{90144700-9D71-8245-9F8E-03AAB3960BBB}" srcOrd="0" destOrd="0" presId="urn:microsoft.com/office/officeart/2005/8/layout/radial2"/>
    <dgm:cxn modelId="{C598831A-7C21-C94D-8D1B-72D7235A67E4}" type="presOf" srcId="{928B9BD9-CCD1-FE4B-B336-62050BFE362B}" destId="{0BBA6D34-57BA-9F40-8375-835C2287E7DC}" srcOrd="0" destOrd="0" presId="urn:microsoft.com/office/officeart/2005/8/layout/radial2"/>
    <dgm:cxn modelId="{EA5A803C-A05B-C94B-B176-933561AE5F90}" type="presOf" srcId="{F17A7F70-59EA-1F45-8DC3-8DC796CEFDA0}" destId="{BB4F29F6-E85C-9047-8801-5BA1BA88BC8A}" srcOrd="0" destOrd="0" presId="urn:microsoft.com/office/officeart/2005/8/layout/radial2"/>
    <dgm:cxn modelId="{BE5B4764-BB1B-FD40-856C-44A924AD5BD0}" type="presOf" srcId="{C4FCF19C-FA99-084F-BB98-7113B6178599}" destId="{180EF10B-F19F-A847-89C8-E28731DCF413}" srcOrd="0" destOrd="0" presId="urn:microsoft.com/office/officeart/2005/8/layout/radial2"/>
    <dgm:cxn modelId="{07EC1066-AD48-6E48-8C85-3BBCC4825B72}" srcId="{928B9BD9-CCD1-FE4B-B336-62050BFE362B}" destId="{4F35545C-4EA6-4C4F-982E-64607A5E4D77}" srcOrd="0" destOrd="0" parTransId="{ABD45062-EDE6-F34F-B313-682D767ADF2D}" sibTransId="{1A7A3144-83DD-C148-AE81-6BB222EEA076}"/>
    <dgm:cxn modelId="{B27EB687-E3A6-9645-8371-BB7C8FB1CBD8}" srcId="{928B9BD9-CCD1-FE4B-B336-62050BFE362B}" destId="{2FF27CD7-4662-6842-ACB1-1302FFD450F7}" srcOrd="2" destOrd="0" parTransId="{F17A7F70-59EA-1F45-8DC3-8DC796CEFDA0}" sibTransId="{C305BCD8-2D31-7F44-B18F-EFADF4778211}"/>
    <dgm:cxn modelId="{7549DE8F-FD39-2448-A3B3-6E2DAB867839}" srcId="{928B9BD9-CCD1-FE4B-B336-62050BFE362B}" destId="{C4FCF19C-FA99-084F-BB98-7113B6178599}" srcOrd="1" destOrd="0" parTransId="{5CFB6614-EA4B-A94D-AD47-3DA6E839EA12}" sibTransId="{96EB671C-3351-3D42-A761-AB707BEBEBF5}"/>
    <dgm:cxn modelId="{68C4B396-8048-A446-9858-E3E96A77331C}" type="presOf" srcId="{ABD45062-EDE6-F34F-B313-682D767ADF2D}" destId="{2EDB2795-440B-5C42-ACF4-5C42FFA4DB9E}" srcOrd="0" destOrd="0" presId="urn:microsoft.com/office/officeart/2005/8/layout/radial2"/>
    <dgm:cxn modelId="{FAED76A4-4DF3-5641-8598-84A408878755}" type="presOf" srcId="{2FF27CD7-4662-6842-ACB1-1302FFD450F7}" destId="{34096524-C20B-3548-BA0A-C8C640100292}" srcOrd="0" destOrd="0" presId="urn:microsoft.com/office/officeart/2005/8/layout/radial2"/>
    <dgm:cxn modelId="{0E1C6BBC-D023-6440-B591-F79967B6D350}" type="presOf" srcId="{5CFB6614-EA4B-A94D-AD47-3DA6E839EA12}" destId="{2D691C4C-D66C-0F4E-82E0-9B4205CD9093}" srcOrd="0" destOrd="0" presId="urn:microsoft.com/office/officeart/2005/8/layout/radial2"/>
    <dgm:cxn modelId="{F5F5A3D8-4233-3348-A92B-46FFF1BF38FA}" type="presParOf" srcId="{0BBA6D34-57BA-9F40-8375-835C2287E7DC}" destId="{70C118BA-6646-904C-A081-A68E8F35132F}" srcOrd="0" destOrd="0" presId="urn:microsoft.com/office/officeart/2005/8/layout/radial2"/>
    <dgm:cxn modelId="{F62FDBAB-D8F9-0544-906C-B7F2A3A3B52C}" type="presParOf" srcId="{70C118BA-6646-904C-A081-A68E8F35132F}" destId="{1A91CFB2-70C1-544D-B3F3-A7937875A366}" srcOrd="0" destOrd="0" presId="urn:microsoft.com/office/officeart/2005/8/layout/radial2"/>
    <dgm:cxn modelId="{57815BC3-6F6C-B14F-905C-9C116ECDAA75}" type="presParOf" srcId="{1A91CFB2-70C1-544D-B3F3-A7937875A366}" destId="{9EF5DEEC-D370-EB4D-A536-62E25A351FFD}" srcOrd="0" destOrd="0" presId="urn:microsoft.com/office/officeart/2005/8/layout/radial2"/>
    <dgm:cxn modelId="{50C12367-EA1F-A249-88FB-9AC3A2B9707F}" type="presParOf" srcId="{1A91CFB2-70C1-544D-B3F3-A7937875A366}" destId="{6F11EC79-1D29-FF4B-B3B4-AC6FB651383F}" srcOrd="1" destOrd="0" presId="urn:microsoft.com/office/officeart/2005/8/layout/radial2"/>
    <dgm:cxn modelId="{903AA31E-EF2D-9145-81DC-546C2961A65F}" type="presParOf" srcId="{70C118BA-6646-904C-A081-A68E8F35132F}" destId="{2EDB2795-440B-5C42-ACF4-5C42FFA4DB9E}" srcOrd="1" destOrd="0" presId="urn:microsoft.com/office/officeart/2005/8/layout/radial2"/>
    <dgm:cxn modelId="{B92FEFDF-D448-D342-BB1B-416DDBA86D5F}" type="presParOf" srcId="{70C118BA-6646-904C-A081-A68E8F35132F}" destId="{3C15460D-226B-3A45-9408-615094F1E255}" srcOrd="2" destOrd="0" presId="urn:microsoft.com/office/officeart/2005/8/layout/radial2"/>
    <dgm:cxn modelId="{DC00E148-4842-A045-B9D1-1AC501CA2BBF}" type="presParOf" srcId="{3C15460D-226B-3A45-9408-615094F1E255}" destId="{90144700-9D71-8245-9F8E-03AAB3960BBB}" srcOrd="0" destOrd="0" presId="urn:microsoft.com/office/officeart/2005/8/layout/radial2"/>
    <dgm:cxn modelId="{8B71D41D-26ED-3243-A155-EFCA89885621}" type="presParOf" srcId="{3C15460D-226B-3A45-9408-615094F1E255}" destId="{EEA3482E-04D4-9F4A-986C-997E76F792AB}" srcOrd="1" destOrd="0" presId="urn:microsoft.com/office/officeart/2005/8/layout/radial2"/>
    <dgm:cxn modelId="{B42527D1-F684-8F42-BB31-4301ECBDC944}" type="presParOf" srcId="{70C118BA-6646-904C-A081-A68E8F35132F}" destId="{2D691C4C-D66C-0F4E-82E0-9B4205CD9093}" srcOrd="3" destOrd="0" presId="urn:microsoft.com/office/officeart/2005/8/layout/radial2"/>
    <dgm:cxn modelId="{42DAA87E-E0C8-7747-BD3C-9A6267DBE9AF}" type="presParOf" srcId="{70C118BA-6646-904C-A081-A68E8F35132F}" destId="{B461A172-BD87-C645-AC19-0AF56A248EC3}" srcOrd="4" destOrd="0" presId="urn:microsoft.com/office/officeart/2005/8/layout/radial2"/>
    <dgm:cxn modelId="{6A79576C-2ECA-BE4A-A0BD-817BFA0E55EC}" type="presParOf" srcId="{B461A172-BD87-C645-AC19-0AF56A248EC3}" destId="{180EF10B-F19F-A847-89C8-E28731DCF413}" srcOrd="0" destOrd="0" presId="urn:microsoft.com/office/officeart/2005/8/layout/radial2"/>
    <dgm:cxn modelId="{C301F6B1-3007-C947-A83C-85CC2514FB85}" type="presParOf" srcId="{B461A172-BD87-C645-AC19-0AF56A248EC3}" destId="{658D6054-810C-ED40-9E90-DA0B9D682293}" srcOrd="1" destOrd="0" presId="urn:microsoft.com/office/officeart/2005/8/layout/radial2"/>
    <dgm:cxn modelId="{244D7336-E141-3D4E-8010-168DEAEDDB85}" type="presParOf" srcId="{70C118BA-6646-904C-A081-A68E8F35132F}" destId="{BB4F29F6-E85C-9047-8801-5BA1BA88BC8A}" srcOrd="5" destOrd="0" presId="urn:microsoft.com/office/officeart/2005/8/layout/radial2"/>
    <dgm:cxn modelId="{AF300F01-FC51-004B-A393-E499CB72AB9E}" type="presParOf" srcId="{70C118BA-6646-904C-A081-A68E8F35132F}" destId="{931E7E62-4C9F-2D43-B6FD-3FDE99A858CC}" srcOrd="6" destOrd="0" presId="urn:microsoft.com/office/officeart/2005/8/layout/radial2"/>
    <dgm:cxn modelId="{EF01B02E-F9C5-F843-999A-322D2EEC11AC}" type="presParOf" srcId="{931E7E62-4C9F-2D43-B6FD-3FDE99A858CC}" destId="{34096524-C20B-3548-BA0A-C8C640100292}" srcOrd="0" destOrd="0" presId="urn:microsoft.com/office/officeart/2005/8/layout/radial2"/>
    <dgm:cxn modelId="{6B8B1B48-8898-9E48-AB70-607B08D61F90}" type="presParOf" srcId="{931E7E62-4C9F-2D43-B6FD-3FDE99A858CC}" destId="{40A552A1-5317-B845-A293-8079651EEBDC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F29F6-E85C-9047-8801-5BA1BA88BC8A}">
      <dsp:nvSpPr>
        <dsp:cNvPr id="0" name=""/>
        <dsp:cNvSpPr/>
      </dsp:nvSpPr>
      <dsp:spPr>
        <a:xfrm rot="2563250">
          <a:off x="3232776" y="2722623"/>
          <a:ext cx="584929" cy="39067"/>
        </a:xfrm>
        <a:custGeom>
          <a:avLst/>
          <a:gdLst/>
          <a:ahLst/>
          <a:cxnLst/>
          <a:rect l="0" t="0" r="0" b="0"/>
          <a:pathLst>
            <a:path>
              <a:moveTo>
                <a:pt x="0" y="19533"/>
              </a:moveTo>
              <a:lnTo>
                <a:pt x="584929" y="1953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91C4C-D66C-0F4E-82E0-9B4205CD9093}">
      <dsp:nvSpPr>
        <dsp:cNvPr id="0" name=""/>
        <dsp:cNvSpPr/>
      </dsp:nvSpPr>
      <dsp:spPr>
        <a:xfrm>
          <a:off x="3310376" y="1921184"/>
          <a:ext cx="650874" cy="39067"/>
        </a:xfrm>
        <a:custGeom>
          <a:avLst/>
          <a:gdLst/>
          <a:ahLst/>
          <a:cxnLst/>
          <a:rect l="0" t="0" r="0" b="0"/>
          <a:pathLst>
            <a:path>
              <a:moveTo>
                <a:pt x="0" y="19533"/>
              </a:moveTo>
              <a:lnTo>
                <a:pt x="650874" y="1953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B2795-440B-5C42-ACF4-5C42FFA4DB9E}">
      <dsp:nvSpPr>
        <dsp:cNvPr id="0" name=""/>
        <dsp:cNvSpPr/>
      </dsp:nvSpPr>
      <dsp:spPr>
        <a:xfrm rot="19036750">
          <a:off x="3232776" y="1119745"/>
          <a:ext cx="584929" cy="39067"/>
        </a:xfrm>
        <a:custGeom>
          <a:avLst/>
          <a:gdLst/>
          <a:ahLst/>
          <a:cxnLst/>
          <a:rect l="0" t="0" r="0" b="0"/>
          <a:pathLst>
            <a:path>
              <a:moveTo>
                <a:pt x="0" y="19533"/>
              </a:moveTo>
              <a:lnTo>
                <a:pt x="584929" y="1953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1EC79-1D29-FF4B-B3B4-AC6FB651383F}">
      <dsp:nvSpPr>
        <dsp:cNvPr id="0" name=""/>
        <dsp:cNvSpPr/>
      </dsp:nvSpPr>
      <dsp:spPr>
        <a:xfrm>
          <a:off x="1724486" y="1007842"/>
          <a:ext cx="1865752" cy="18657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44700-9D71-8245-9F8E-03AAB3960BBB}">
      <dsp:nvSpPr>
        <dsp:cNvPr id="0" name=""/>
        <dsp:cNvSpPr/>
      </dsp:nvSpPr>
      <dsp:spPr>
        <a:xfrm>
          <a:off x="3591592" y="1405"/>
          <a:ext cx="1119451" cy="11194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Breakfast</a:t>
          </a:r>
        </a:p>
      </dsp:txBody>
      <dsp:txXfrm>
        <a:off x="3755532" y="165345"/>
        <a:ext cx="791571" cy="791571"/>
      </dsp:txXfrm>
    </dsp:sp>
    <dsp:sp modelId="{180EF10B-F19F-A847-89C8-E28731DCF413}">
      <dsp:nvSpPr>
        <dsp:cNvPr id="0" name=""/>
        <dsp:cNvSpPr/>
      </dsp:nvSpPr>
      <dsp:spPr>
        <a:xfrm>
          <a:off x="3961251" y="1380992"/>
          <a:ext cx="1119451" cy="11194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Lunch</a:t>
          </a:r>
        </a:p>
      </dsp:txBody>
      <dsp:txXfrm>
        <a:off x="4125191" y="1544932"/>
        <a:ext cx="791571" cy="791571"/>
      </dsp:txXfrm>
    </dsp:sp>
    <dsp:sp modelId="{34096524-C20B-3548-BA0A-C8C640100292}">
      <dsp:nvSpPr>
        <dsp:cNvPr id="0" name=""/>
        <dsp:cNvSpPr/>
      </dsp:nvSpPr>
      <dsp:spPr>
        <a:xfrm>
          <a:off x="3591592" y="2760580"/>
          <a:ext cx="1119451" cy="11194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Dinner</a:t>
          </a:r>
        </a:p>
      </dsp:txBody>
      <dsp:txXfrm>
        <a:off x="3755532" y="2924520"/>
        <a:ext cx="791571" cy="791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850D7-9381-044C-B622-86527D34E801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65296-5D10-B74F-8BEB-26EBD604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group was interested in a topic in the healthcare field, with an application that is easily relatable and one that would not require too much research understanding the context, given the project time constraints.</a:t>
            </a:r>
          </a:p>
          <a:p>
            <a:endParaRPr lang="en-US" dirty="0"/>
          </a:p>
          <a:p>
            <a:r>
              <a:rPr lang="en-US" dirty="0"/>
              <a:t>We landed on the idea of nutrition and food, because who doesn’t love to eat delicious food?</a:t>
            </a:r>
          </a:p>
          <a:p>
            <a:endParaRPr lang="en-US" dirty="0"/>
          </a:p>
          <a:p>
            <a:r>
              <a:rPr lang="en-US" dirty="0"/>
              <a:t>We explored Australian nutrition and discovered that according to the 2021 National Health Survey, 94% of Australian adults do not meet the daily recommendations for fruit and vegetable consumption.</a:t>
            </a:r>
          </a:p>
          <a:p>
            <a:endParaRPr lang="en-US" dirty="0"/>
          </a:p>
          <a:p>
            <a:r>
              <a:rPr lang="en-US" dirty="0"/>
              <a:t>The goal of the project is to compare recipes from two popular recipe websites, Spoonacular and </a:t>
            </a:r>
            <a:r>
              <a:rPr lang="en-US" dirty="0" err="1"/>
              <a:t>Food.com</a:t>
            </a:r>
            <a:r>
              <a:rPr lang="en-US" dirty="0"/>
              <a:t>, and identify “healthy” recipes using two market-implemented measures: Nutri-Scores and Weight Watchers Smart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65296-5D10-B74F-8BEB-26EBD6040D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94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group was interested in a topic in the healthcare field, with an application that is easily relatable and one that would not require too much research understanding the context, given the project time constraints.</a:t>
            </a:r>
          </a:p>
          <a:p>
            <a:endParaRPr lang="en-US" dirty="0"/>
          </a:p>
          <a:p>
            <a:r>
              <a:rPr lang="en-US" dirty="0"/>
              <a:t>We landed on the idea of nutrition and food, because who doesn’t love to eat delicious food?</a:t>
            </a:r>
          </a:p>
          <a:p>
            <a:endParaRPr lang="en-US" dirty="0"/>
          </a:p>
          <a:p>
            <a:r>
              <a:rPr lang="en-US" dirty="0"/>
              <a:t>We explored Australian nutrition and discovered that according to the 2021 National Health Survey, 94% of Australian adults do not meet the daily recommendations for fruit and vegetable consumption.</a:t>
            </a:r>
          </a:p>
          <a:p>
            <a:endParaRPr lang="en-US" dirty="0"/>
          </a:p>
          <a:p>
            <a:r>
              <a:rPr lang="en-US" dirty="0"/>
              <a:t>The goal of the project is to compare recipes from two popular recipe websites, Spoonacular and </a:t>
            </a:r>
            <a:r>
              <a:rPr lang="en-US" dirty="0" err="1"/>
              <a:t>Food.com</a:t>
            </a:r>
            <a:r>
              <a:rPr lang="en-US" dirty="0"/>
              <a:t>, and identify “healthy” recipes using two market-implemented measures: Nutri-Scores and Weight Watchers Smart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65296-5D10-B74F-8BEB-26EBD6040D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1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oked food with ingredients on a table">
            <a:extLst>
              <a:ext uri="{FF2B5EF4-FFF2-40B4-BE49-F238E27FC236}">
                <a16:creationId xmlns:a16="http://schemas.microsoft.com/office/drawing/2014/main" id="{673D6E1B-23F0-59FE-E1C3-EB570D16FD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21960" r="1" b="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90664-E88C-083C-197B-9FFBA3C5C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8374"/>
            <a:ext cx="5792382" cy="148938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One (Healthy) Recipe to Rule them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7956D-44CB-CCE5-0567-9CC30A9FA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en-US" sz="1600" b="1" dirty="0"/>
              <a:t>Group 4</a:t>
            </a:r>
          </a:p>
          <a:p>
            <a:r>
              <a:rPr lang="en-US" sz="1600" dirty="0"/>
              <a:t>Alyssa Hondrade</a:t>
            </a:r>
          </a:p>
          <a:p>
            <a:r>
              <a:rPr lang="en-US" sz="1600" dirty="0"/>
              <a:t>Lakna Premasinghe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855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AD15-A9C9-3DFB-22CB-B2912069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6757C-A8BB-3BA5-F9D3-615EA113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Background</a:t>
            </a:r>
          </a:p>
          <a:p>
            <a:pPr>
              <a:lnSpc>
                <a:spcPct val="300000"/>
              </a:lnSpc>
            </a:pPr>
            <a:r>
              <a:rPr lang="en-US" dirty="0"/>
              <a:t>Data Exploration and Cleaning</a:t>
            </a:r>
          </a:p>
          <a:p>
            <a:pPr>
              <a:lnSpc>
                <a:spcPct val="300000"/>
              </a:lnSpc>
            </a:pPr>
            <a:r>
              <a:rPr lang="en-US" dirty="0"/>
              <a:t>Data Analysis and Visualisation</a:t>
            </a:r>
          </a:p>
          <a:p>
            <a:pPr>
              <a:lnSpc>
                <a:spcPct val="300000"/>
              </a:lnSpc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233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5C58-E27F-C998-1358-316A00CF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ADD8-77AE-58D5-E0D6-792860E84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2020-2021 National Healthy Survey (NHS):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3600" dirty="0"/>
              <a:t>	94% </a:t>
            </a:r>
            <a:r>
              <a:rPr lang="en-US" dirty="0"/>
              <a:t>of Australian adults </a:t>
            </a:r>
            <a:r>
              <a:rPr lang="en-US" b="1" dirty="0"/>
              <a:t>do not meet</a:t>
            </a:r>
            <a:r>
              <a:rPr lang="en-US" dirty="0"/>
              <a:t> the recommendations for daily 	fruit and vegetable consumption.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	12% </a:t>
            </a:r>
            <a:r>
              <a:rPr lang="en-US" dirty="0"/>
              <a:t>of </a:t>
            </a:r>
            <a:r>
              <a:rPr lang="en-US" u="sng" dirty="0"/>
              <a:t>do not</a:t>
            </a:r>
            <a:r>
              <a:rPr lang="en-US" dirty="0"/>
              <a:t> eat </a:t>
            </a:r>
            <a:r>
              <a:rPr lang="en-US" b="1" dirty="0"/>
              <a:t>any fruit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	1.6% </a:t>
            </a:r>
            <a:r>
              <a:rPr lang="en-US" dirty="0"/>
              <a:t>of </a:t>
            </a:r>
            <a:r>
              <a:rPr lang="en-US" u="sng" dirty="0"/>
              <a:t>do not</a:t>
            </a:r>
            <a:r>
              <a:rPr lang="en-US" dirty="0"/>
              <a:t> eat </a:t>
            </a:r>
            <a:r>
              <a:rPr lang="en-US" b="1" dirty="0"/>
              <a:t>any vegetables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7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5C58-E27F-C998-1358-316A00CF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pic>
        <p:nvPicPr>
          <p:cNvPr id="5" name="Picture 4" descr="Vegetables and fruits in a row">
            <a:extLst>
              <a:ext uri="{FF2B5EF4-FFF2-40B4-BE49-F238E27FC236}">
                <a16:creationId xmlns:a16="http://schemas.microsoft.com/office/drawing/2014/main" id="{43D3DEA3-5D03-C77D-4E8B-5189ACB88E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27" r="45201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ADD8-77AE-58D5-E0D6-792860E8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6000" b="1" dirty="0"/>
          </a:p>
          <a:p>
            <a:pPr marL="0" indent="0">
              <a:buNone/>
            </a:pPr>
            <a:r>
              <a:rPr lang="en-US" sz="6000" b="1" dirty="0"/>
              <a:t>94% </a:t>
            </a:r>
            <a:r>
              <a:rPr lang="en-US" dirty="0"/>
              <a:t>of Australian adults </a:t>
            </a:r>
            <a:r>
              <a:rPr lang="en-US" b="1" dirty="0"/>
              <a:t>do not meet</a:t>
            </a:r>
            <a:r>
              <a:rPr lang="en-US" dirty="0"/>
              <a:t> the daily recommendations for fruit and vegetable consumption.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4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31F9-CEC0-06C3-897E-5B7CD575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97A16-37E9-3D1A-D633-BEE62CE68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Popularity vs Health Rating</a:t>
            </a:r>
          </a:p>
          <a:p>
            <a:pPr lvl="1"/>
            <a:r>
              <a:rPr lang="en-US" dirty="0"/>
              <a:t>Are more popular recipes healthier?</a:t>
            </a:r>
          </a:p>
          <a:p>
            <a:pPr lvl="1"/>
            <a:r>
              <a:rPr lang="en-US" dirty="0"/>
              <a:t>What is the health rating of the most popular recipes?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Meal Types</a:t>
            </a:r>
          </a:p>
          <a:p>
            <a:pPr lvl="1"/>
            <a:r>
              <a:rPr lang="en-US" dirty="0"/>
              <a:t>What meal type (breakfast</a:t>
            </a:r>
            <a:r>
              <a:rPr lang="en-US"/>
              <a:t>, lunch, or dinner</a:t>
            </a:r>
            <a:r>
              <a:rPr lang="en-US" dirty="0"/>
              <a:t>) is the healthiest?</a:t>
            </a:r>
          </a:p>
          <a:p>
            <a:pPr lvl="1"/>
            <a:r>
              <a:rPr lang="en-US" dirty="0"/>
              <a:t>What percentage of recipes are healthy?</a:t>
            </a:r>
          </a:p>
          <a:p>
            <a:pPr lvl="1"/>
            <a:r>
              <a:rPr lang="en-US" dirty="0"/>
              <a:t>What is the most popular ingredient per meal type?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Cuisines: </a:t>
            </a:r>
            <a:r>
              <a:rPr lang="en-US" dirty="0"/>
              <a:t>Which cuisine has the healthiest recipes?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46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5C58-E27F-C998-1358-316A00CF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pic>
        <p:nvPicPr>
          <p:cNvPr id="5" name="Picture 4" descr="Vegetables and fruits in a row">
            <a:extLst>
              <a:ext uri="{FF2B5EF4-FFF2-40B4-BE49-F238E27FC236}">
                <a16:creationId xmlns:a16="http://schemas.microsoft.com/office/drawing/2014/main" id="{43D3DEA3-5D03-C77D-4E8B-5189ACB88E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27" r="45201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4E4CC01-F5FB-C2B2-F022-34CE73B81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45578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872C4FB-7BF6-83D6-8238-3ED65FB1A1AE}"/>
              </a:ext>
            </a:extLst>
          </p:cNvPr>
          <p:cNvSpPr txBox="1"/>
          <p:nvPr/>
        </p:nvSpPr>
        <p:spPr>
          <a:xfrm>
            <a:off x="2734056" y="3916640"/>
            <a:ext cx="120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Meal Type</a:t>
            </a:r>
          </a:p>
        </p:txBody>
      </p:sp>
    </p:spTree>
    <p:extLst>
      <p:ext uri="{BB962C8B-B14F-4D97-AF65-F5344CB8AC3E}">
        <p14:creationId xmlns:p14="http://schemas.microsoft.com/office/powerpoint/2010/main" val="91987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BCFC-A386-63F9-9D86-9BE850AC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Cleaning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4C3CCB4-57F7-6B80-3FC2-4E6D9B5B02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790" y="2160588"/>
            <a:ext cx="628645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6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BCFC-A386-63F9-9D86-9BE850AC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F01AA-A153-420B-3127-CDF8BE697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(Insert image of the flowcharts)</a:t>
            </a:r>
          </a:p>
          <a:p>
            <a:r>
              <a:rPr lang="en-US" dirty="0"/>
              <a:t>Before opening the notebook, discuss the main dataset is based on </a:t>
            </a:r>
            <a:r>
              <a:rPr lang="en-US" dirty="0" err="1"/>
              <a:t>Food.com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EE88598-5B39-B6FA-4D4B-2780AC28D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70" y="1400846"/>
            <a:ext cx="8318457" cy="513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430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542F-51FE-A1AF-A9C8-1D92BB85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Visualisation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FAD6AD-CA49-DC8E-FE05-9E31DA11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68" y="1516106"/>
            <a:ext cx="7772400" cy="352926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FAC54D1-C97E-1190-C2F1-8124B2A21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373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458</Words>
  <Application>Microsoft Macintosh PowerPoint</Application>
  <PresentationFormat>Widescreen</PresentationFormat>
  <Paragraphs>54</Paragraphs>
  <Slides>9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One (Healthy) Recipe to Rule them All</vt:lpstr>
      <vt:lpstr>Scope</vt:lpstr>
      <vt:lpstr>Background</vt:lpstr>
      <vt:lpstr>Background</vt:lpstr>
      <vt:lpstr>Research Questions</vt:lpstr>
      <vt:lpstr>Background</vt:lpstr>
      <vt:lpstr>Data Exploration and Cleaning</vt:lpstr>
      <vt:lpstr>Data Exploration and Cleaning</vt:lpstr>
      <vt:lpstr>Data Analysis and Visualisation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(Healthy) Recipe to Rule them All</dc:title>
  <dc:creator>Alyssa Hondrade</dc:creator>
  <cp:lastModifiedBy>Alyssa Hondrade</cp:lastModifiedBy>
  <cp:revision>3</cp:revision>
  <dcterms:created xsi:type="dcterms:W3CDTF">2023-09-07T02:36:52Z</dcterms:created>
  <dcterms:modified xsi:type="dcterms:W3CDTF">2023-09-07T03:51:47Z</dcterms:modified>
</cp:coreProperties>
</file>