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4" r:id="rId6"/>
    <p:sldId id="259" r:id="rId7"/>
    <p:sldId id="27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0"/>
    <p:restoredTop sz="84364"/>
  </p:normalViewPr>
  <p:slideViewPr>
    <p:cSldViewPr snapToGrid="0">
      <p:cViewPr>
        <p:scale>
          <a:sx n="131" d="100"/>
          <a:sy n="131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FED8A-11F7-4B14-A55C-B43CF5167DB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DAC6E3-6D06-42D4-B5B6-7CFBBC63D7E3}">
      <dgm:prSet/>
      <dgm:spPr/>
      <dgm:t>
        <a:bodyPr/>
        <a:lstStyle/>
        <a:p>
          <a:pPr>
            <a:defRPr b="1"/>
          </a:pPr>
          <a:r>
            <a:rPr lang="en-US" b="1"/>
            <a:t>Popularity vs Health Rating</a:t>
          </a:r>
          <a:endParaRPr lang="en-US"/>
        </a:p>
      </dgm:t>
    </dgm:pt>
    <dgm:pt modelId="{4E4488A8-4FF6-4461-BA5C-C03240DE4AE0}" type="parTrans" cxnId="{80B37835-DDD6-4275-9E71-4E3CCCA29DF7}">
      <dgm:prSet/>
      <dgm:spPr/>
      <dgm:t>
        <a:bodyPr/>
        <a:lstStyle/>
        <a:p>
          <a:endParaRPr lang="en-US"/>
        </a:p>
      </dgm:t>
    </dgm:pt>
    <dgm:pt modelId="{ED789E7A-8D33-4FB9-8F15-CD8777C0B299}" type="sibTrans" cxnId="{80B37835-DDD6-4275-9E71-4E3CCCA29DF7}">
      <dgm:prSet/>
      <dgm:spPr/>
      <dgm:t>
        <a:bodyPr/>
        <a:lstStyle/>
        <a:p>
          <a:endParaRPr lang="en-US"/>
        </a:p>
      </dgm:t>
    </dgm:pt>
    <dgm:pt modelId="{4B5C521F-AE82-47A9-970F-B10FA455479C}">
      <dgm:prSet/>
      <dgm:spPr/>
      <dgm:t>
        <a:bodyPr anchor="ctr"/>
        <a:lstStyle/>
        <a:p>
          <a:r>
            <a:rPr lang="en-US" dirty="0"/>
            <a:t>Are more popular recipes healthier?</a:t>
          </a:r>
        </a:p>
        <a:p>
          <a:endParaRPr lang="en-US" dirty="0"/>
        </a:p>
      </dgm:t>
    </dgm:pt>
    <dgm:pt modelId="{B259F1E1-39BE-4349-AA97-FA99D05D0158}" type="parTrans" cxnId="{71A572D7-D35C-4187-8BCE-F95F382BB97B}">
      <dgm:prSet/>
      <dgm:spPr/>
      <dgm:t>
        <a:bodyPr/>
        <a:lstStyle/>
        <a:p>
          <a:endParaRPr lang="en-US"/>
        </a:p>
      </dgm:t>
    </dgm:pt>
    <dgm:pt modelId="{C172F472-0131-4151-B0A9-DED0180AF093}" type="sibTrans" cxnId="{71A572D7-D35C-4187-8BCE-F95F382BB97B}">
      <dgm:prSet/>
      <dgm:spPr/>
      <dgm:t>
        <a:bodyPr/>
        <a:lstStyle/>
        <a:p>
          <a:endParaRPr lang="en-US"/>
        </a:p>
      </dgm:t>
    </dgm:pt>
    <dgm:pt modelId="{02E25DDA-63B5-4D0F-9CB5-50C7F493F81C}">
      <dgm:prSet/>
      <dgm:spPr/>
      <dgm:t>
        <a:bodyPr anchor="ctr"/>
        <a:lstStyle/>
        <a:p>
          <a:r>
            <a:rPr lang="en-US" dirty="0"/>
            <a:t>What is the health rating of the most popular recipes?</a:t>
          </a:r>
          <a:br>
            <a:rPr lang="en-US" dirty="0"/>
          </a:br>
          <a:endParaRPr lang="en-US" dirty="0"/>
        </a:p>
      </dgm:t>
    </dgm:pt>
    <dgm:pt modelId="{F61D4186-D43D-445E-85F2-EEDDE5B264D5}" type="parTrans" cxnId="{D0EC10F3-A1B7-4192-9FF9-2008C0C73C06}">
      <dgm:prSet/>
      <dgm:spPr/>
      <dgm:t>
        <a:bodyPr/>
        <a:lstStyle/>
        <a:p>
          <a:endParaRPr lang="en-US"/>
        </a:p>
      </dgm:t>
    </dgm:pt>
    <dgm:pt modelId="{03088CEC-AED2-440C-887F-ED522D0DB92B}" type="sibTrans" cxnId="{D0EC10F3-A1B7-4192-9FF9-2008C0C73C06}">
      <dgm:prSet/>
      <dgm:spPr/>
      <dgm:t>
        <a:bodyPr/>
        <a:lstStyle/>
        <a:p>
          <a:endParaRPr lang="en-US"/>
        </a:p>
      </dgm:t>
    </dgm:pt>
    <dgm:pt modelId="{3ACE7874-38ED-465E-8EDF-7D6FD1039D7C}">
      <dgm:prSet/>
      <dgm:spPr/>
      <dgm:t>
        <a:bodyPr/>
        <a:lstStyle/>
        <a:p>
          <a:pPr>
            <a:defRPr b="1"/>
          </a:pPr>
          <a:r>
            <a:rPr lang="en-US" b="1"/>
            <a:t>Meal Types</a:t>
          </a:r>
          <a:endParaRPr lang="en-US"/>
        </a:p>
      </dgm:t>
    </dgm:pt>
    <dgm:pt modelId="{CCEA51A6-B804-4309-8F69-BF0D5BDF7625}" type="parTrans" cxnId="{731DB023-0925-49C2-917E-7FAA89FBAA56}">
      <dgm:prSet/>
      <dgm:spPr/>
      <dgm:t>
        <a:bodyPr/>
        <a:lstStyle/>
        <a:p>
          <a:endParaRPr lang="en-US"/>
        </a:p>
      </dgm:t>
    </dgm:pt>
    <dgm:pt modelId="{E357B556-A8A5-4B2B-B97E-609251A54ABE}" type="sibTrans" cxnId="{731DB023-0925-49C2-917E-7FAA89FBAA56}">
      <dgm:prSet/>
      <dgm:spPr/>
      <dgm:t>
        <a:bodyPr/>
        <a:lstStyle/>
        <a:p>
          <a:endParaRPr lang="en-US"/>
        </a:p>
      </dgm:t>
    </dgm:pt>
    <dgm:pt modelId="{60D40A79-9F45-4452-A322-F4288A55D50E}">
      <dgm:prSet/>
      <dgm:spPr/>
      <dgm:t>
        <a:bodyPr anchor="ctr"/>
        <a:lstStyle/>
        <a:p>
          <a:r>
            <a:rPr lang="en-US" dirty="0"/>
            <a:t>What meal type (breakfast, lunch, or dinner) is the healthiest?</a:t>
          </a:r>
        </a:p>
        <a:p>
          <a:endParaRPr lang="en-US" dirty="0"/>
        </a:p>
      </dgm:t>
    </dgm:pt>
    <dgm:pt modelId="{AA0E2A62-B32B-4AF0-AE0D-EE22A0828E52}" type="parTrans" cxnId="{6A603C64-C12D-4E80-A197-9A0D54CDEBF9}">
      <dgm:prSet/>
      <dgm:spPr/>
      <dgm:t>
        <a:bodyPr/>
        <a:lstStyle/>
        <a:p>
          <a:endParaRPr lang="en-US"/>
        </a:p>
      </dgm:t>
    </dgm:pt>
    <dgm:pt modelId="{8C9A3EFB-3E79-4E03-BB19-8FD822B85C4E}" type="sibTrans" cxnId="{6A603C64-C12D-4E80-A197-9A0D54CDEBF9}">
      <dgm:prSet/>
      <dgm:spPr/>
      <dgm:t>
        <a:bodyPr/>
        <a:lstStyle/>
        <a:p>
          <a:endParaRPr lang="en-US"/>
        </a:p>
      </dgm:t>
    </dgm:pt>
    <dgm:pt modelId="{6B8BC4E6-1559-4F20-BD9B-F362FE11BA68}">
      <dgm:prSet/>
      <dgm:spPr/>
      <dgm:t>
        <a:bodyPr anchor="ctr"/>
        <a:lstStyle/>
        <a:p>
          <a:r>
            <a:rPr lang="en-US" dirty="0"/>
            <a:t>What percentage of recipes are healthy?</a:t>
          </a:r>
        </a:p>
        <a:p>
          <a:endParaRPr lang="en-US" dirty="0"/>
        </a:p>
      </dgm:t>
    </dgm:pt>
    <dgm:pt modelId="{2653CFFE-B21F-4672-801C-5AE4FBB6B314}" type="parTrans" cxnId="{D164E6A6-9DD8-459A-8C29-7FC738D2267B}">
      <dgm:prSet/>
      <dgm:spPr/>
      <dgm:t>
        <a:bodyPr/>
        <a:lstStyle/>
        <a:p>
          <a:endParaRPr lang="en-US"/>
        </a:p>
      </dgm:t>
    </dgm:pt>
    <dgm:pt modelId="{FD6540D6-1D54-4192-8AFE-0F2F662787E5}" type="sibTrans" cxnId="{D164E6A6-9DD8-459A-8C29-7FC738D2267B}">
      <dgm:prSet/>
      <dgm:spPr/>
      <dgm:t>
        <a:bodyPr/>
        <a:lstStyle/>
        <a:p>
          <a:endParaRPr lang="en-US"/>
        </a:p>
      </dgm:t>
    </dgm:pt>
    <dgm:pt modelId="{49623862-E202-40C5-8D8D-FBB3464A77F2}">
      <dgm:prSet/>
      <dgm:spPr/>
      <dgm:t>
        <a:bodyPr anchor="ctr"/>
        <a:lstStyle/>
        <a:p>
          <a:r>
            <a:rPr lang="en-US"/>
            <a:t>What is the most popular ingredient per meal type?</a:t>
          </a:r>
          <a:br>
            <a:rPr lang="en-US"/>
          </a:br>
          <a:endParaRPr lang="en-US"/>
        </a:p>
      </dgm:t>
    </dgm:pt>
    <dgm:pt modelId="{4F5C2EEB-8FF3-4524-B3A9-58F9994C79DE}" type="parTrans" cxnId="{85AD7698-48AA-4EF0-B797-FDE7E92298A0}">
      <dgm:prSet/>
      <dgm:spPr/>
      <dgm:t>
        <a:bodyPr/>
        <a:lstStyle/>
        <a:p>
          <a:endParaRPr lang="en-US"/>
        </a:p>
      </dgm:t>
    </dgm:pt>
    <dgm:pt modelId="{D14CEDB9-52EB-4571-8792-E1D06C5E5384}" type="sibTrans" cxnId="{85AD7698-48AA-4EF0-B797-FDE7E92298A0}">
      <dgm:prSet/>
      <dgm:spPr/>
      <dgm:t>
        <a:bodyPr/>
        <a:lstStyle/>
        <a:p>
          <a:endParaRPr lang="en-US"/>
        </a:p>
      </dgm:t>
    </dgm:pt>
    <dgm:pt modelId="{9CCAFABB-2322-4CBA-90E7-1C681E87BFEA}">
      <dgm:prSet/>
      <dgm:spPr/>
      <dgm:t>
        <a:bodyPr/>
        <a:lstStyle/>
        <a:p>
          <a:pPr>
            <a:defRPr b="1"/>
          </a:pPr>
          <a:r>
            <a:rPr lang="en-US" b="1"/>
            <a:t>Cuisines</a:t>
          </a:r>
          <a:endParaRPr lang="en-US"/>
        </a:p>
      </dgm:t>
    </dgm:pt>
    <dgm:pt modelId="{8EEB23B1-A9BF-4E41-B338-1E32C12CBF83}" type="parTrans" cxnId="{CBD5867A-EE85-47F1-AAF2-B901AA3496E6}">
      <dgm:prSet/>
      <dgm:spPr/>
      <dgm:t>
        <a:bodyPr/>
        <a:lstStyle/>
        <a:p>
          <a:endParaRPr lang="en-US"/>
        </a:p>
      </dgm:t>
    </dgm:pt>
    <dgm:pt modelId="{06602A84-28A3-4A33-A8A0-39CC91796685}" type="sibTrans" cxnId="{CBD5867A-EE85-47F1-AAF2-B901AA3496E6}">
      <dgm:prSet/>
      <dgm:spPr/>
      <dgm:t>
        <a:bodyPr/>
        <a:lstStyle/>
        <a:p>
          <a:endParaRPr lang="en-US"/>
        </a:p>
      </dgm:t>
    </dgm:pt>
    <dgm:pt modelId="{0495B53F-B1E8-44D1-8E16-83323D9B050B}">
      <dgm:prSet/>
      <dgm:spPr/>
      <dgm:t>
        <a:bodyPr anchor="ctr"/>
        <a:lstStyle/>
        <a:p>
          <a:r>
            <a:rPr lang="en-US" dirty="0"/>
            <a:t>Which cuisine has the healthiest recipes?</a:t>
          </a:r>
        </a:p>
      </dgm:t>
    </dgm:pt>
    <dgm:pt modelId="{C4DD5F33-70BE-43EA-9EC6-3D60AAB1121F}" type="parTrans" cxnId="{EEEE7110-A49D-47FB-8130-D3F9858B4F01}">
      <dgm:prSet/>
      <dgm:spPr/>
      <dgm:t>
        <a:bodyPr/>
        <a:lstStyle/>
        <a:p>
          <a:endParaRPr lang="en-US"/>
        </a:p>
      </dgm:t>
    </dgm:pt>
    <dgm:pt modelId="{0861B5EA-A1BD-4115-B5EB-0FFF0C4C785B}" type="sibTrans" cxnId="{EEEE7110-A49D-47FB-8130-D3F9858B4F01}">
      <dgm:prSet/>
      <dgm:spPr/>
      <dgm:t>
        <a:bodyPr/>
        <a:lstStyle/>
        <a:p>
          <a:endParaRPr lang="en-US"/>
        </a:p>
      </dgm:t>
    </dgm:pt>
    <dgm:pt modelId="{8C23E817-4003-4273-84C5-2CC14CB147C0}" type="pres">
      <dgm:prSet presAssocID="{BDAFED8A-11F7-4B14-A55C-B43CF5167DBE}" presName="root" presStyleCnt="0">
        <dgm:presLayoutVars>
          <dgm:dir/>
          <dgm:resizeHandles val="exact"/>
        </dgm:presLayoutVars>
      </dgm:prSet>
      <dgm:spPr/>
    </dgm:pt>
    <dgm:pt modelId="{E0CF0BC5-4C5A-4918-9D8A-ECC7F9D83E3F}" type="pres">
      <dgm:prSet presAssocID="{E3DAC6E3-6D06-42D4-B5B6-7CFBBC63D7E3}" presName="compNode" presStyleCnt="0"/>
      <dgm:spPr/>
    </dgm:pt>
    <dgm:pt modelId="{D3983F88-AB66-4FB6-9796-49803652A50F}" type="pres">
      <dgm:prSet presAssocID="{E3DAC6E3-6D06-42D4-B5B6-7CFBBC63D7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D7F01F3-5966-436D-B818-37059DFF14AF}" type="pres">
      <dgm:prSet presAssocID="{E3DAC6E3-6D06-42D4-B5B6-7CFBBC63D7E3}" presName="iconSpace" presStyleCnt="0"/>
      <dgm:spPr/>
    </dgm:pt>
    <dgm:pt modelId="{9FB23DC9-3332-46D3-A51B-EB723F061BF8}" type="pres">
      <dgm:prSet presAssocID="{E3DAC6E3-6D06-42D4-B5B6-7CFBBC63D7E3}" presName="parTx" presStyleLbl="revTx" presStyleIdx="0" presStyleCnt="6">
        <dgm:presLayoutVars>
          <dgm:chMax val="0"/>
          <dgm:chPref val="0"/>
        </dgm:presLayoutVars>
      </dgm:prSet>
      <dgm:spPr/>
    </dgm:pt>
    <dgm:pt modelId="{2850DE13-53D5-4A37-98C4-2FDD2E3E0664}" type="pres">
      <dgm:prSet presAssocID="{E3DAC6E3-6D06-42D4-B5B6-7CFBBC63D7E3}" presName="txSpace" presStyleCnt="0"/>
      <dgm:spPr/>
    </dgm:pt>
    <dgm:pt modelId="{6745B453-2275-4C15-BF5B-5C5ECEFB2C99}" type="pres">
      <dgm:prSet presAssocID="{E3DAC6E3-6D06-42D4-B5B6-7CFBBC63D7E3}" presName="desTx" presStyleLbl="revTx" presStyleIdx="1" presStyleCnt="6">
        <dgm:presLayoutVars/>
      </dgm:prSet>
      <dgm:spPr/>
    </dgm:pt>
    <dgm:pt modelId="{B07F1F64-8376-406C-9896-AF3EB20E5934}" type="pres">
      <dgm:prSet presAssocID="{ED789E7A-8D33-4FB9-8F15-CD8777C0B299}" presName="sibTrans" presStyleCnt="0"/>
      <dgm:spPr/>
    </dgm:pt>
    <dgm:pt modelId="{EF1DA9A0-FE50-476C-BA83-0E1598A2D256}" type="pres">
      <dgm:prSet presAssocID="{3ACE7874-38ED-465E-8EDF-7D6FD1039D7C}" presName="compNode" presStyleCnt="0"/>
      <dgm:spPr/>
    </dgm:pt>
    <dgm:pt modelId="{B6D7451F-6A9E-435C-89BE-2CCFB4DA2C58}" type="pres">
      <dgm:prSet presAssocID="{3ACE7874-38ED-465E-8EDF-7D6FD1039D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A9299E62-D2FF-4241-A886-D1D0E0BDFE86}" type="pres">
      <dgm:prSet presAssocID="{3ACE7874-38ED-465E-8EDF-7D6FD1039D7C}" presName="iconSpace" presStyleCnt="0"/>
      <dgm:spPr/>
    </dgm:pt>
    <dgm:pt modelId="{13C301C6-4519-4EDC-9BBA-6C2878EE5854}" type="pres">
      <dgm:prSet presAssocID="{3ACE7874-38ED-465E-8EDF-7D6FD1039D7C}" presName="parTx" presStyleLbl="revTx" presStyleIdx="2" presStyleCnt="6">
        <dgm:presLayoutVars>
          <dgm:chMax val="0"/>
          <dgm:chPref val="0"/>
        </dgm:presLayoutVars>
      </dgm:prSet>
      <dgm:spPr/>
    </dgm:pt>
    <dgm:pt modelId="{918CA13A-1620-4DF7-9E96-40970C4921EB}" type="pres">
      <dgm:prSet presAssocID="{3ACE7874-38ED-465E-8EDF-7D6FD1039D7C}" presName="txSpace" presStyleCnt="0"/>
      <dgm:spPr/>
    </dgm:pt>
    <dgm:pt modelId="{2B20BD03-99C2-4A9B-A962-215609C983F6}" type="pres">
      <dgm:prSet presAssocID="{3ACE7874-38ED-465E-8EDF-7D6FD1039D7C}" presName="desTx" presStyleLbl="revTx" presStyleIdx="3" presStyleCnt="6">
        <dgm:presLayoutVars/>
      </dgm:prSet>
      <dgm:spPr/>
    </dgm:pt>
    <dgm:pt modelId="{50737E5C-1066-41F7-A791-415A6BBA5545}" type="pres">
      <dgm:prSet presAssocID="{E357B556-A8A5-4B2B-B97E-609251A54ABE}" presName="sibTrans" presStyleCnt="0"/>
      <dgm:spPr/>
    </dgm:pt>
    <dgm:pt modelId="{5223DACE-19AB-4D48-A330-BF0A97ADF45D}" type="pres">
      <dgm:prSet presAssocID="{9CCAFABB-2322-4CBA-90E7-1C681E87BFEA}" presName="compNode" presStyleCnt="0"/>
      <dgm:spPr/>
    </dgm:pt>
    <dgm:pt modelId="{12A6CD52-7555-4260-B4DB-6C1BFDB39DD8}" type="pres">
      <dgm:prSet presAssocID="{9CCAFABB-2322-4CBA-90E7-1C681E87BF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ECA02E4D-1A7D-4E4B-AB6A-CBC4BCDCBFF8}" type="pres">
      <dgm:prSet presAssocID="{9CCAFABB-2322-4CBA-90E7-1C681E87BFEA}" presName="iconSpace" presStyleCnt="0"/>
      <dgm:spPr/>
    </dgm:pt>
    <dgm:pt modelId="{18C34D5F-CC3F-4EDA-BE0F-F4202FB06944}" type="pres">
      <dgm:prSet presAssocID="{9CCAFABB-2322-4CBA-90E7-1C681E87BFEA}" presName="parTx" presStyleLbl="revTx" presStyleIdx="4" presStyleCnt="6">
        <dgm:presLayoutVars>
          <dgm:chMax val="0"/>
          <dgm:chPref val="0"/>
        </dgm:presLayoutVars>
      </dgm:prSet>
      <dgm:spPr/>
    </dgm:pt>
    <dgm:pt modelId="{68DDEAEE-CF44-4464-AB16-B170E7F90C85}" type="pres">
      <dgm:prSet presAssocID="{9CCAFABB-2322-4CBA-90E7-1C681E87BFEA}" presName="txSpace" presStyleCnt="0"/>
      <dgm:spPr/>
    </dgm:pt>
    <dgm:pt modelId="{5BBC331B-D87E-4145-82BD-5AD7B034809F}" type="pres">
      <dgm:prSet presAssocID="{9CCAFABB-2322-4CBA-90E7-1C681E87BFEA}" presName="desTx" presStyleLbl="revTx" presStyleIdx="5" presStyleCnt="6">
        <dgm:presLayoutVars/>
      </dgm:prSet>
      <dgm:spPr/>
    </dgm:pt>
  </dgm:ptLst>
  <dgm:cxnLst>
    <dgm:cxn modelId="{36B6DB0B-1A7F-416F-98EC-D9C76BD8CE93}" type="presOf" srcId="{BDAFED8A-11F7-4B14-A55C-B43CF5167DBE}" destId="{8C23E817-4003-4273-84C5-2CC14CB147C0}" srcOrd="0" destOrd="0" presId="urn:microsoft.com/office/officeart/2018/5/layout/CenteredIconLabelDescriptionList"/>
    <dgm:cxn modelId="{EEEE7110-A49D-47FB-8130-D3F9858B4F01}" srcId="{9CCAFABB-2322-4CBA-90E7-1C681E87BFEA}" destId="{0495B53F-B1E8-44D1-8E16-83323D9B050B}" srcOrd="0" destOrd="0" parTransId="{C4DD5F33-70BE-43EA-9EC6-3D60AAB1121F}" sibTransId="{0861B5EA-A1BD-4115-B5EB-0FFF0C4C785B}"/>
    <dgm:cxn modelId="{731DB023-0925-49C2-917E-7FAA89FBAA56}" srcId="{BDAFED8A-11F7-4B14-A55C-B43CF5167DBE}" destId="{3ACE7874-38ED-465E-8EDF-7D6FD1039D7C}" srcOrd="1" destOrd="0" parTransId="{CCEA51A6-B804-4309-8F69-BF0D5BDF7625}" sibTransId="{E357B556-A8A5-4B2B-B97E-609251A54ABE}"/>
    <dgm:cxn modelId="{80B37835-DDD6-4275-9E71-4E3CCCA29DF7}" srcId="{BDAFED8A-11F7-4B14-A55C-B43CF5167DBE}" destId="{E3DAC6E3-6D06-42D4-B5B6-7CFBBC63D7E3}" srcOrd="0" destOrd="0" parTransId="{4E4488A8-4FF6-4461-BA5C-C03240DE4AE0}" sibTransId="{ED789E7A-8D33-4FB9-8F15-CD8777C0B299}"/>
    <dgm:cxn modelId="{CAE0C141-A16B-4F7E-ACF3-9068E30AC3BA}" type="presOf" srcId="{02E25DDA-63B5-4D0F-9CB5-50C7F493F81C}" destId="{6745B453-2275-4C15-BF5B-5C5ECEFB2C99}" srcOrd="0" destOrd="1" presId="urn:microsoft.com/office/officeart/2018/5/layout/CenteredIconLabelDescriptionList"/>
    <dgm:cxn modelId="{6A603C64-C12D-4E80-A197-9A0D54CDEBF9}" srcId="{3ACE7874-38ED-465E-8EDF-7D6FD1039D7C}" destId="{60D40A79-9F45-4452-A322-F4288A55D50E}" srcOrd="0" destOrd="0" parTransId="{AA0E2A62-B32B-4AF0-AE0D-EE22A0828E52}" sibTransId="{8C9A3EFB-3E79-4E03-BB19-8FD822B85C4E}"/>
    <dgm:cxn modelId="{401E3170-C8B6-4FE2-931E-2BB85CA48DAA}" type="presOf" srcId="{4B5C521F-AE82-47A9-970F-B10FA455479C}" destId="{6745B453-2275-4C15-BF5B-5C5ECEFB2C99}" srcOrd="0" destOrd="0" presId="urn:microsoft.com/office/officeart/2018/5/layout/CenteredIconLabelDescriptionList"/>
    <dgm:cxn modelId="{93187973-84B3-4E1C-B23F-0E1170AC1F44}" type="presOf" srcId="{0495B53F-B1E8-44D1-8E16-83323D9B050B}" destId="{5BBC331B-D87E-4145-82BD-5AD7B034809F}" srcOrd="0" destOrd="0" presId="urn:microsoft.com/office/officeart/2018/5/layout/CenteredIconLabelDescriptionList"/>
    <dgm:cxn modelId="{7BCA9575-D90D-4D53-B63C-434C1D52AE81}" type="presOf" srcId="{6B8BC4E6-1559-4F20-BD9B-F362FE11BA68}" destId="{2B20BD03-99C2-4A9B-A962-215609C983F6}" srcOrd="0" destOrd="1" presId="urn:microsoft.com/office/officeart/2018/5/layout/CenteredIconLabelDescriptionList"/>
    <dgm:cxn modelId="{CBD5867A-EE85-47F1-AAF2-B901AA3496E6}" srcId="{BDAFED8A-11F7-4B14-A55C-B43CF5167DBE}" destId="{9CCAFABB-2322-4CBA-90E7-1C681E87BFEA}" srcOrd="2" destOrd="0" parTransId="{8EEB23B1-A9BF-4E41-B338-1E32C12CBF83}" sibTransId="{06602A84-28A3-4A33-A8A0-39CC91796685}"/>
    <dgm:cxn modelId="{85AD7698-48AA-4EF0-B797-FDE7E92298A0}" srcId="{3ACE7874-38ED-465E-8EDF-7D6FD1039D7C}" destId="{49623862-E202-40C5-8D8D-FBB3464A77F2}" srcOrd="2" destOrd="0" parTransId="{4F5C2EEB-8FF3-4524-B3A9-58F9994C79DE}" sibTransId="{D14CEDB9-52EB-4571-8792-E1D06C5E5384}"/>
    <dgm:cxn modelId="{C6DBE2A4-5851-4EAC-8C27-5E0FBED9F794}" type="presOf" srcId="{60D40A79-9F45-4452-A322-F4288A55D50E}" destId="{2B20BD03-99C2-4A9B-A962-215609C983F6}" srcOrd="0" destOrd="0" presId="urn:microsoft.com/office/officeart/2018/5/layout/CenteredIconLabelDescriptionList"/>
    <dgm:cxn modelId="{D164E6A6-9DD8-459A-8C29-7FC738D2267B}" srcId="{3ACE7874-38ED-465E-8EDF-7D6FD1039D7C}" destId="{6B8BC4E6-1559-4F20-BD9B-F362FE11BA68}" srcOrd="1" destOrd="0" parTransId="{2653CFFE-B21F-4672-801C-5AE4FBB6B314}" sibTransId="{FD6540D6-1D54-4192-8AFE-0F2F662787E5}"/>
    <dgm:cxn modelId="{4A58E3C3-1EA4-4F58-BD48-B4C94D0D1FA6}" type="presOf" srcId="{49623862-E202-40C5-8D8D-FBB3464A77F2}" destId="{2B20BD03-99C2-4A9B-A962-215609C983F6}" srcOrd="0" destOrd="2" presId="urn:microsoft.com/office/officeart/2018/5/layout/CenteredIconLabelDescriptionList"/>
    <dgm:cxn modelId="{71A572D7-D35C-4187-8BCE-F95F382BB97B}" srcId="{E3DAC6E3-6D06-42D4-B5B6-7CFBBC63D7E3}" destId="{4B5C521F-AE82-47A9-970F-B10FA455479C}" srcOrd="0" destOrd="0" parTransId="{B259F1E1-39BE-4349-AA97-FA99D05D0158}" sibTransId="{C172F472-0131-4151-B0A9-DED0180AF093}"/>
    <dgm:cxn modelId="{00257CDB-94F4-4664-9ADB-C76F99574784}" type="presOf" srcId="{3ACE7874-38ED-465E-8EDF-7D6FD1039D7C}" destId="{13C301C6-4519-4EDC-9BBA-6C2878EE5854}" srcOrd="0" destOrd="0" presId="urn:microsoft.com/office/officeart/2018/5/layout/CenteredIconLabelDescriptionList"/>
    <dgm:cxn modelId="{800D89E8-99DC-404C-8B30-4E38653A4BC7}" type="presOf" srcId="{9CCAFABB-2322-4CBA-90E7-1C681E87BFEA}" destId="{18C34D5F-CC3F-4EDA-BE0F-F4202FB06944}" srcOrd="0" destOrd="0" presId="urn:microsoft.com/office/officeart/2018/5/layout/CenteredIconLabelDescriptionList"/>
    <dgm:cxn modelId="{D0EC10F3-A1B7-4192-9FF9-2008C0C73C06}" srcId="{E3DAC6E3-6D06-42D4-B5B6-7CFBBC63D7E3}" destId="{02E25DDA-63B5-4D0F-9CB5-50C7F493F81C}" srcOrd="1" destOrd="0" parTransId="{F61D4186-D43D-445E-85F2-EEDDE5B264D5}" sibTransId="{03088CEC-AED2-440C-887F-ED522D0DB92B}"/>
    <dgm:cxn modelId="{849400FF-2D5A-4337-B49C-2316E02A0684}" type="presOf" srcId="{E3DAC6E3-6D06-42D4-B5B6-7CFBBC63D7E3}" destId="{9FB23DC9-3332-46D3-A51B-EB723F061BF8}" srcOrd="0" destOrd="0" presId="urn:microsoft.com/office/officeart/2018/5/layout/CenteredIconLabelDescriptionList"/>
    <dgm:cxn modelId="{4A2C7936-D84F-4E90-9E62-5494049C11C6}" type="presParOf" srcId="{8C23E817-4003-4273-84C5-2CC14CB147C0}" destId="{E0CF0BC5-4C5A-4918-9D8A-ECC7F9D83E3F}" srcOrd="0" destOrd="0" presId="urn:microsoft.com/office/officeart/2018/5/layout/CenteredIconLabelDescriptionList"/>
    <dgm:cxn modelId="{9A773015-1F36-4E8E-BFF7-ED2C9FB9E3CB}" type="presParOf" srcId="{E0CF0BC5-4C5A-4918-9D8A-ECC7F9D83E3F}" destId="{D3983F88-AB66-4FB6-9796-49803652A50F}" srcOrd="0" destOrd="0" presId="urn:microsoft.com/office/officeart/2018/5/layout/CenteredIconLabelDescriptionList"/>
    <dgm:cxn modelId="{9A474E95-68A4-44F9-989C-202D2AEE97AC}" type="presParOf" srcId="{E0CF0BC5-4C5A-4918-9D8A-ECC7F9D83E3F}" destId="{8D7F01F3-5966-436D-B818-37059DFF14AF}" srcOrd="1" destOrd="0" presId="urn:microsoft.com/office/officeart/2018/5/layout/CenteredIconLabelDescriptionList"/>
    <dgm:cxn modelId="{2F7F67D1-1573-4349-BF25-789D2C6C1CB0}" type="presParOf" srcId="{E0CF0BC5-4C5A-4918-9D8A-ECC7F9D83E3F}" destId="{9FB23DC9-3332-46D3-A51B-EB723F061BF8}" srcOrd="2" destOrd="0" presId="urn:microsoft.com/office/officeart/2018/5/layout/CenteredIconLabelDescriptionList"/>
    <dgm:cxn modelId="{CD0C07E0-314D-492F-BE82-45A0C5026748}" type="presParOf" srcId="{E0CF0BC5-4C5A-4918-9D8A-ECC7F9D83E3F}" destId="{2850DE13-53D5-4A37-98C4-2FDD2E3E0664}" srcOrd="3" destOrd="0" presId="urn:microsoft.com/office/officeart/2018/5/layout/CenteredIconLabelDescriptionList"/>
    <dgm:cxn modelId="{B9B8E616-1905-4221-88F6-687E20260444}" type="presParOf" srcId="{E0CF0BC5-4C5A-4918-9D8A-ECC7F9D83E3F}" destId="{6745B453-2275-4C15-BF5B-5C5ECEFB2C99}" srcOrd="4" destOrd="0" presId="urn:microsoft.com/office/officeart/2018/5/layout/CenteredIconLabelDescriptionList"/>
    <dgm:cxn modelId="{96CCD034-0526-4F62-88BE-6DC1DC263D2B}" type="presParOf" srcId="{8C23E817-4003-4273-84C5-2CC14CB147C0}" destId="{B07F1F64-8376-406C-9896-AF3EB20E5934}" srcOrd="1" destOrd="0" presId="urn:microsoft.com/office/officeart/2018/5/layout/CenteredIconLabelDescriptionList"/>
    <dgm:cxn modelId="{013306B4-FFA9-425F-9B66-D02F096630B9}" type="presParOf" srcId="{8C23E817-4003-4273-84C5-2CC14CB147C0}" destId="{EF1DA9A0-FE50-476C-BA83-0E1598A2D256}" srcOrd="2" destOrd="0" presId="urn:microsoft.com/office/officeart/2018/5/layout/CenteredIconLabelDescriptionList"/>
    <dgm:cxn modelId="{C45D95FB-8AF7-4EC8-AB7E-3B6EE985CB55}" type="presParOf" srcId="{EF1DA9A0-FE50-476C-BA83-0E1598A2D256}" destId="{B6D7451F-6A9E-435C-89BE-2CCFB4DA2C58}" srcOrd="0" destOrd="0" presId="urn:microsoft.com/office/officeart/2018/5/layout/CenteredIconLabelDescriptionList"/>
    <dgm:cxn modelId="{331E42E8-87BF-4C4F-9DC2-3540E0517FFE}" type="presParOf" srcId="{EF1DA9A0-FE50-476C-BA83-0E1598A2D256}" destId="{A9299E62-D2FF-4241-A886-D1D0E0BDFE86}" srcOrd="1" destOrd="0" presId="urn:microsoft.com/office/officeart/2018/5/layout/CenteredIconLabelDescriptionList"/>
    <dgm:cxn modelId="{24E0276D-403F-40ED-ACB0-FF5F8B8F5CC1}" type="presParOf" srcId="{EF1DA9A0-FE50-476C-BA83-0E1598A2D256}" destId="{13C301C6-4519-4EDC-9BBA-6C2878EE5854}" srcOrd="2" destOrd="0" presId="urn:microsoft.com/office/officeart/2018/5/layout/CenteredIconLabelDescriptionList"/>
    <dgm:cxn modelId="{4D88CA1D-27F5-461C-9948-3872385CCBDF}" type="presParOf" srcId="{EF1DA9A0-FE50-476C-BA83-0E1598A2D256}" destId="{918CA13A-1620-4DF7-9E96-40970C4921EB}" srcOrd="3" destOrd="0" presId="urn:microsoft.com/office/officeart/2018/5/layout/CenteredIconLabelDescriptionList"/>
    <dgm:cxn modelId="{4E816895-7DEA-457E-9420-35472433ABD1}" type="presParOf" srcId="{EF1DA9A0-FE50-476C-BA83-0E1598A2D256}" destId="{2B20BD03-99C2-4A9B-A962-215609C983F6}" srcOrd="4" destOrd="0" presId="urn:microsoft.com/office/officeart/2018/5/layout/CenteredIconLabelDescriptionList"/>
    <dgm:cxn modelId="{05A22FCE-33FA-495D-B85F-D912681F0F1E}" type="presParOf" srcId="{8C23E817-4003-4273-84C5-2CC14CB147C0}" destId="{50737E5C-1066-41F7-A791-415A6BBA5545}" srcOrd="3" destOrd="0" presId="urn:microsoft.com/office/officeart/2018/5/layout/CenteredIconLabelDescriptionList"/>
    <dgm:cxn modelId="{CC29B28C-520A-4700-8FE4-AB2FBCF25C4B}" type="presParOf" srcId="{8C23E817-4003-4273-84C5-2CC14CB147C0}" destId="{5223DACE-19AB-4D48-A330-BF0A97ADF45D}" srcOrd="4" destOrd="0" presId="urn:microsoft.com/office/officeart/2018/5/layout/CenteredIconLabelDescriptionList"/>
    <dgm:cxn modelId="{A9025CCB-FDB5-4CF2-BA42-6FF5E8539F2F}" type="presParOf" srcId="{5223DACE-19AB-4D48-A330-BF0A97ADF45D}" destId="{12A6CD52-7555-4260-B4DB-6C1BFDB39DD8}" srcOrd="0" destOrd="0" presId="urn:microsoft.com/office/officeart/2018/5/layout/CenteredIconLabelDescriptionList"/>
    <dgm:cxn modelId="{877AE91E-19ED-4D72-B49E-7BF577B5AA4F}" type="presParOf" srcId="{5223DACE-19AB-4D48-A330-BF0A97ADF45D}" destId="{ECA02E4D-1A7D-4E4B-AB6A-CBC4BCDCBFF8}" srcOrd="1" destOrd="0" presId="urn:microsoft.com/office/officeart/2018/5/layout/CenteredIconLabelDescriptionList"/>
    <dgm:cxn modelId="{3C9795DE-A49F-4EDA-B998-18EA990F4359}" type="presParOf" srcId="{5223DACE-19AB-4D48-A330-BF0A97ADF45D}" destId="{18C34D5F-CC3F-4EDA-BE0F-F4202FB06944}" srcOrd="2" destOrd="0" presId="urn:microsoft.com/office/officeart/2018/5/layout/CenteredIconLabelDescriptionList"/>
    <dgm:cxn modelId="{C796B855-6692-4569-B6A3-7FCE9BE333E2}" type="presParOf" srcId="{5223DACE-19AB-4D48-A330-BF0A97ADF45D}" destId="{68DDEAEE-CF44-4464-AB16-B170E7F90C85}" srcOrd="3" destOrd="0" presId="urn:microsoft.com/office/officeart/2018/5/layout/CenteredIconLabelDescriptionList"/>
    <dgm:cxn modelId="{86BF4318-9734-4FA3-A5A4-7494F8AC8FD0}" type="presParOf" srcId="{5223DACE-19AB-4D48-A330-BF0A97ADF45D}" destId="{5BBC331B-D87E-4145-82BD-5AD7B034809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83F88-AB66-4FB6-9796-49803652A50F}">
      <dsp:nvSpPr>
        <dsp:cNvPr id="0" name=""/>
        <dsp:cNvSpPr/>
      </dsp:nvSpPr>
      <dsp:spPr>
        <a:xfrm>
          <a:off x="940036" y="302388"/>
          <a:ext cx="1003081" cy="1003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23DC9-3332-46D3-A51B-EB723F061BF8}">
      <dsp:nvSpPr>
        <dsp:cNvPr id="0" name=""/>
        <dsp:cNvSpPr/>
      </dsp:nvSpPr>
      <dsp:spPr>
        <a:xfrm>
          <a:off x="8602" y="145548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Popularity vs Health Rating</a:t>
          </a:r>
          <a:endParaRPr lang="en-US" sz="1700" kern="1200"/>
        </a:p>
      </dsp:txBody>
      <dsp:txXfrm>
        <a:off x="8602" y="1455485"/>
        <a:ext cx="2865948" cy="429892"/>
      </dsp:txXfrm>
    </dsp:sp>
    <dsp:sp modelId="{6745B453-2275-4C15-BF5B-5C5ECEFB2C99}">
      <dsp:nvSpPr>
        <dsp:cNvPr id="0" name=""/>
        <dsp:cNvSpPr/>
      </dsp:nvSpPr>
      <dsp:spPr>
        <a:xfrm>
          <a:off x="8602" y="1955151"/>
          <a:ext cx="2865948" cy="183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Are more popular recipes healthier?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is the health rating of the most popular recipes?</a:t>
          </a:r>
          <a:br>
            <a:rPr lang="en-US" sz="1300" kern="1200" dirty="0"/>
          </a:br>
          <a:endParaRPr lang="en-US" sz="1300" kern="1200" dirty="0"/>
        </a:p>
      </dsp:txBody>
      <dsp:txXfrm>
        <a:off x="8602" y="1955151"/>
        <a:ext cx="2865948" cy="1835941"/>
      </dsp:txXfrm>
    </dsp:sp>
    <dsp:sp modelId="{B6D7451F-6A9E-435C-89BE-2CCFB4DA2C58}">
      <dsp:nvSpPr>
        <dsp:cNvPr id="0" name=""/>
        <dsp:cNvSpPr/>
      </dsp:nvSpPr>
      <dsp:spPr>
        <a:xfrm>
          <a:off x="4307525" y="302388"/>
          <a:ext cx="1003081" cy="1003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301C6-4519-4EDC-9BBA-6C2878EE5854}">
      <dsp:nvSpPr>
        <dsp:cNvPr id="0" name=""/>
        <dsp:cNvSpPr/>
      </dsp:nvSpPr>
      <dsp:spPr>
        <a:xfrm>
          <a:off x="3376092" y="145548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Meal Types</a:t>
          </a:r>
          <a:endParaRPr lang="en-US" sz="1700" kern="1200"/>
        </a:p>
      </dsp:txBody>
      <dsp:txXfrm>
        <a:off x="3376092" y="1455485"/>
        <a:ext cx="2865948" cy="429892"/>
      </dsp:txXfrm>
    </dsp:sp>
    <dsp:sp modelId="{2B20BD03-99C2-4A9B-A962-215609C983F6}">
      <dsp:nvSpPr>
        <dsp:cNvPr id="0" name=""/>
        <dsp:cNvSpPr/>
      </dsp:nvSpPr>
      <dsp:spPr>
        <a:xfrm>
          <a:off x="3376092" y="1955151"/>
          <a:ext cx="2865948" cy="183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meal type (breakfast, lunch, or dinner) is the healthiest?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percentage of recipes are healthy?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is the most popular ingredient per meal type?</a:t>
          </a:r>
          <a:br>
            <a:rPr lang="en-US" sz="1300" kern="1200"/>
          </a:br>
          <a:endParaRPr lang="en-US" sz="1300" kern="1200"/>
        </a:p>
      </dsp:txBody>
      <dsp:txXfrm>
        <a:off x="3376092" y="1955151"/>
        <a:ext cx="2865948" cy="1835941"/>
      </dsp:txXfrm>
    </dsp:sp>
    <dsp:sp modelId="{12A6CD52-7555-4260-B4DB-6C1BFDB39DD8}">
      <dsp:nvSpPr>
        <dsp:cNvPr id="0" name=""/>
        <dsp:cNvSpPr/>
      </dsp:nvSpPr>
      <dsp:spPr>
        <a:xfrm>
          <a:off x="7675014" y="302388"/>
          <a:ext cx="1003081" cy="1003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34D5F-CC3F-4EDA-BE0F-F4202FB06944}">
      <dsp:nvSpPr>
        <dsp:cNvPr id="0" name=""/>
        <dsp:cNvSpPr/>
      </dsp:nvSpPr>
      <dsp:spPr>
        <a:xfrm>
          <a:off x="6743581" y="145548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Cuisines</a:t>
          </a:r>
          <a:endParaRPr lang="en-US" sz="1700" kern="1200"/>
        </a:p>
      </dsp:txBody>
      <dsp:txXfrm>
        <a:off x="6743581" y="1455485"/>
        <a:ext cx="2865948" cy="429892"/>
      </dsp:txXfrm>
    </dsp:sp>
    <dsp:sp modelId="{5BBC331B-D87E-4145-82BD-5AD7B034809F}">
      <dsp:nvSpPr>
        <dsp:cNvPr id="0" name=""/>
        <dsp:cNvSpPr/>
      </dsp:nvSpPr>
      <dsp:spPr>
        <a:xfrm>
          <a:off x="6743581" y="1955151"/>
          <a:ext cx="2865948" cy="183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Which cuisine has the healthiest recipes?</a:t>
          </a:r>
        </a:p>
      </dsp:txBody>
      <dsp:txXfrm>
        <a:off x="6743581" y="1955151"/>
        <a:ext cx="2865948" cy="183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850D7-9381-044C-B622-86527D34E801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65296-5D10-B74F-8BEB-26EBD604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group was interested in a topic in the healthcare field, with an application that is easily relatable and one that would not require too much research understanding the context, given the project time constraints.</a:t>
            </a:r>
          </a:p>
          <a:p>
            <a:endParaRPr lang="en-US" dirty="0"/>
          </a:p>
          <a:p>
            <a:r>
              <a:rPr lang="en-US" dirty="0"/>
              <a:t>We landed on the idea of nutrition and food, because who doesn’t love to eat delicious food?</a:t>
            </a:r>
          </a:p>
          <a:p>
            <a:endParaRPr lang="en-US" dirty="0"/>
          </a:p>
          <a:p>
            <a:r>
              <a:rPr lang="en-US" dirty="0"/>
              <a:t>We explored Australian nutrition and discovered that according to the 2021 National Health Survey, 94% of Australian adults do not meet the daily recommendations for fruit and vegetable consumption.</a:t>
            </a:r>
          </a:p>
          <a:p>
            <a:endParaRPr lang="en-US" dirty="0"/>
          </a:p>
          <a:p>
            <a:r>
              <a:rPr lang="en-US" dirty="0"/>
              <a:t>The goal, as per the project proposal, is to compare recipes from two popular recipe websites, Spoonacular and </a:t>
            </a:r>
            <a:r>
              <a:rPr lang="en-US" dirty="0" err="1"/>
              <a:t>Food.com</a:t>
            </a:r>
            <a:r>
              <a:rPr lang="en-US" dirty="0"/>
              <a:t>, and identify “healthy” recipes using two market-implemented measures: Nutri-Scores and Weight Watchers Smart Points.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65296-5D10-B74F-8BEB-26EBD6040D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group was interested in a topic in the healthcare field, with an application that is easily relatable and one that would not require too much research understanding the context, given the project time constraints.</a:t>
            </a:r>
          </a:p>
          <a:p>
            <a:endParaRPr lang="en-US" dirty="0"/>
          </a:p>
          <a:p>
            <a:r>
              <a:rPr lang="en-US" dirty="0"/>
              <a:t>We landed on the idea of nutrition and food, because who doesn’t love to eat delicious food?</a:t>
            </a:r>
          </a:p>
          <a:p>
            <a:endParaRPr lang="en-US" dirty="0"/>
          </a:p>
          <a:p>
            <a:r>
              <a:rPr lang="en-US" dirty="0"/>
              <a:t>We explored Australian nutrition and discovered that according to the 2021 National Health Survey, 94% of Australian adults do not meet the daily recommendations for fruit and vegetable consumption.</a:t>
            </a:r>
          </a:p>
          <a:p>
            <a:endParaRPr lang="en-US" dirty="0"/>
          </a:p>
          <a:p>
            <a:r>
              <a:rPr lang="en-US" dirty="0"/>
              <a:t>The goal of the project is to compare recipes from two popular recipe websites, Spoonacular and </a:t>
            </a:r>
            <a:r>
              <a:rPr lang="en-US" dirty="0" err="1"/>
              <a:t>Food.com</a:t>
            </a:r>
            <a:r>
              <a:rPr lang="en-US" dirty="0"/>
              <a:t>, and identify “healthy” recipes using two market-implemented measures: Nutri-Scores and Weight Watchers Smart Points. In terms of the outcome, the primary dataset we used was </a:t>
            </a:r>
            <a:r>
              <a:rPr lang="en-US" dirty="0" err="1"/>
              <a:t>Food.com</a:t>
            </a:r>
            <a:r>
              <a:rPr lang="en-US" dirty="0"/>
              <a:t> (we’ll talk through the Spoonacular API briefly) and the primary measure of recipe healthiness as “Weight Watchers”, and for context, the lower the points are the healthier the recipe is.</a:t>
            </a:r>
          </a:p>
          <a:p>
            <a:r>
              <a:rPr lang="en-US" dirty="0"/>
              <a:t>- Nutri-Scores: API was limited to 500 requests per day, and ran out of time.</a:t>
            </a:r>
          </a:p>
          <a:p>
            <a:r>
              <a:rPr lang="en-US" dirty="0"/>
              <a:t>- Spoonacular API: even after about 20 requests (limited to 150 per day), most rows did not have the minimum data required. Reducing the dataset to a single meal type reduced the dataset from 1600 to 180.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65296-5D10-B74F-8BEB-26EBD6040D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oked food with ingredients on a table">
            <a:extLst>
              <a:ext uri="{FF2B5EF4-FFF2-40B4-BE49-F238E27FC236}">
                <a16:creationId xmlns:a16="http://schemas.microsoft.com/office/drawing/2014/main" id="{673D6E1B-23F0-59FE-E1C3-EB570D16F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1960" r="1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90664-E88C-083C-197B-9FFBA3C5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8374"/>
            <a:ext cx="5792382" cy="148938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One (Healthy) Recipe to Rule them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7956D-44CB-CCE5-0567-9CC30A9FA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 b="1" dirty="0"/>
              <a:t>Group 4</a:t>
            </a:r>
          </a:p>
          <a:p>
            <a:r>
              <a:rPr lang="en-US" sz="1600" dirty="0"/>
              <a:t>Alyssa Hondrade</a:t>
            </a:r>
          </a:p>
          <a:p>
            <a:r>
              <a:rPr lang="en-US" sz="1600" dirty="0"/>
              <a:t>Lakna Premasinghe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5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Meal Types</a:t>
            </a:r>
          </a:p>
          <a:p>
            <a:pPr lvl="1"/>
            <a:r>
              <a:rPr lang="en-US" dirty="0"/>
              <a:t>What meal type (breakfast, lunch, or dinner) is the healthiest?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percentage of recipes are healthy?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the most popular ingredient per meal type?</a:t>
            </a:r>
          </a:p>
        </p:txBody>
      </p:sp>
      <p:pic>
        <p:nvPicPr>
          <p:cNvPr id="4" name="Picture 3" descr="A graph of a meal type&#10;&#10;Description automatically generated">
            <a:extLst>
              <a:ext uri="{FF2B5EF4-FFF2-40B4-BE49-F238E27FC236}">
                <a16:creationId xmlns:a16="http://schemas.microsoft.com/office/drawing/2014/main" id="{76010875-81C1-E200-D9D4-8237094A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67" y="2461098"/>
            <a:ext cx="483460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1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Meal Types</a:t>
            </a:r>
          </a:p>
          <a:p>
            <a:pPr lvl="1"/>
            <a:r>
              <a:rPr lang="en-US" dirty="0"/>
              <a:t>What meal type (breakfast, lunch, or dinner) is the healthiest?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percentage of recipes are healthy?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the most popular ingredient per meal type?</a:t>
            </a:r>
          </a:p>
        </p:txBody>
      </p:sp>
      <p:pic>
        <p:nvPicPr>
          <p:cNvPr id="5" name="Picture 4" descr="A graph of calories and points&#10;&#10;Description automatically generated">
            <a:extLst>
              <a:ext uri="{FF2B5EF4-FFF2-40B4-BE49-F238E27FC236}">
                <a16:creationId xmlns:a16="http://schemas.microsoft.com/office/drawing/2014/main" id="{48C034F5-23BC-F683-B09C-4352932A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26" y="2604851"/>
            <a:ext cx="4568353" cy="3960000"/>
          </a:xfrm>
          <a:prstGeom prst="rect">
            <a:avLst/>
          </a:prstGeom>
        </p:spPr>
      </p:pic>
      <p:pic>
        <p:nvPicPr>
          <p:cNvPr id="7" name="Picture 6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9DE470AC-A418-4BC2-F2DD-3586450A5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0" y="2604851"/>
            <a:ext cx="449947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9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Meal Types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meal type (breakfast, lunch, or dinner) is the healthiest?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percentage of recipes are healthy?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the most popular ingredient per meal type?</a:t>
            </a:r>
          </a:p>
        </p:txBody>
      </p:sp>
      <p:pic>
        <p:nvPicPr>
          <p:cNvPr id="4" name="Picture 3" descr="A screenshot of a menu&#10;&#10;Description automatically generated">
            <a:extLst>
              <a:ext uri="{FF2B5EF4-FFF2-40B4-BE49-F238E27FC236}">
                <a16:creationId xmlns:a16="http://schemas.microsoft.com/office/drawing/2014/main" id="{C4826E3A-22C4-79E3-39DA-9C84F24A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7772400" cy="18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3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/>
          </a:bodyPr>
          <a:lstStyle/>
          <a:p>
            <a:r>
              <a:rPr lang="en-US" b="1" dirty="0"/>
              <a:t>Cuisines: </a:t>
            </a:r>
            <a:r>
              <a:rPr lang="en-US" dirty="0"/>
              <a:t>Which cuisine has the healthiest recipes?</a:t>
            </a:r>
            <a:endParaRPr lang="en-US" b="1" dirty="0"/>
          </a:p>
        </p:txBody>
      </p:sp>
      <p:pic>
        <p:nvPicPr>
          <p:cNvPr id="5" name="Picture 4" descr="A graph of recipes per cuisine&#10;&#10;Description automatically generated">
            <a:extLst>
              <a:ext uri="{FF2B5EF4-FFF2-40B4-BE49-F238E27FC236}">
                <a16:creationId xmlns:a16="http://schemas.microsoft.com/office/drawing/2014/main" id="{4A7D7923-84F2-8787-AA25-FE916316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6" y="2233277"/>
            <a:ext cx="4536593" cy="3960000"/>
          </a:xfrm>
          <a:prstGeom prst="rect">
            <a:avLst/>
          </a:prstGeom>
        </p:spPr>
      </p:pic>
      <p:pic>
        <p:nvPicPr>
          <p:cNvPr id="7" name="Picture 6" descr="A graph of different recipes&#10;&#10;Description automatically generated">
            <a:extLst>
              <a:ext uri="{FF2B5EF4-FFF2-40B4-BE49-F238E27FC236}">
                <a16:creationId xmlns:a16="http://schemas.microsoft.com/office/drawing/2014/main" id="{FEF4CC4F-C93A-7B21-B397-00E20E171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86" y="2233277"/>
            <a:ext cx="439397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2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/>
          </a:bodyPr>
          <a:lstStyle/>
          <a:p>
            <a:r>
              <a:rPr lang="en-US" b="1" dirty="0"/>
              <a:t>Cuisines: </a:t>
            </a:r>
            <a:r>
              <a:rPr lang="en-US" dirty="0"/>
              <a:t>Which cuisine has the healthiest recipes?</a:t>
            </a:r>
            <a:endParaRPr lang="en-US" b="1" dirty="0"/>
          </a:p>
        </p:txBody>
      </p:sp>
      <p:pic>
        <p:nvPicPr>
          <p:cNvPr id="4" name="Picture 3" descr="A map of the world with blue circles&#10;&#10;Description automatically generated">
            <a:extLst>
              <a:ext uri="{FF2B5EF4-FFF2-40B4-BE49-F238E27FC236}">
                <a16:creationId xmlns:a16="http://schemas.microsoft.com/office/drawing/2014/main" id="{74162AD2-1ADF-4127-1890-A8DCF2E9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82" y="1624851"/>
            <a:ext cx="685557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6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pan of food with limes&#10;&#10;Description automatically generated">
            <a:extLst>
              <a:ext uri="{FF2B5EF4-FFF2-40B4-BE49-F238E27FC236}">
                <a16:creationId xmlns:a16="http://schemas.microsoft.com/office/drawing/2014/main" id="{AEB23F07-5365-DC6B-8489-67477F94F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76" r="25526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D4EC6-51B9-8C29-6ED2-76709623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98" y="200062"/>
            <a:ext cx="4088190" cy="21443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Cajun Fried Chicken Strips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close-up of a nutrition label&#10;&#10;Description automatically generated">
            <a:extLst>
              <a:ext uri="{FF2B5EF4-FFF2-40B4-BE49-F238E27FC236}">
                <a16:creationId xmlns:a16="http://schemas.microsoft.com/office/drawing/2014/main" id="{4EABD4C9-B633-C72A-50F1-CBB37839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91" y="2466607"/>
            <a:ext cx="243509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4AD15-A9C9-3DFB-22CB-B2912069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757C-A8BB-3BA5-F9D3-615EA113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Research Questions</a:t>
            </a:r>
          </a:p>
          <a:p>
            <a:pPr lvl="1"/>
            <a:r>
              <a:rPr lang="en-US" dirty="0"/>
              <a:t>Project Scope</a:t>
            </a:r>
          </a:p>
          <a:p>
            <a:r>
              <a:rPr lang="en-US" dirty="0"/>
              <a:t>Data Exploration and Cleaning</a:t>
            </a:r>
          </a:p>
          <a:p>
            <a:r>
              <a:rPr lang="en-US" dirty="0"/>
              <a:t>Data Analysis and Visualisation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33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5C58-E27F-C998-1358-316A00CF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43D3DEA3-5D03-C77D-4E8B-5189ACB8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7" r="45201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ADD8-77AE-58D5-E0D6-792860E8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/>
          </a:p>
          <a:p>
            <a:pPr marL="0" indent="0">
              <a:buNone/>
            </a:pPr>
            <a:r>
              <a:rPr lang="en-US" sz="6000" b="1" dirty="0"/>
              <a:t>94% </a:t>
            </a:r>
            <a:r>
              <a:rPr lang="en-US" dirty="0"/>
              <a:t>of Australian adults </a:t>
            </a:r>
            <a:r>
              <a:rPr lang="en-US" b="1" dirty="0"/>
              <a:t>do not meet</a:t>
            </a:r>
            <a:r>
              <a:rPr lang="en-US" dirty="0"/>
              <a:t> the daily recommendations for fruit and vegetable consumption.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4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131F9-CEC0-06C3-897E-5B7CD575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66824-2B38-D7FC-5073-AFBB0A8BB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2919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6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5C58-E27F-C998-1358-316A00CF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Project Scope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43D3DEA3-5D03-C77D-4E8B-5189ACB8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7" r="45201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19A4FD8A-6EC6-E086-C701-DDF1DF877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880453"/>
              </p:ext>
            </p:extLst>
          </p:nvPr>
        </p:nvGraphicFramePr>
        <p:xfrm>
          <a:off x="2917998" y="2002646"/>
          <a:ext cx="6648008" cy="402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002">
                  <a:extLst>
                    <a:ext uri="{9D8B030D-6E8A-4147-A177-3AD203B41FA5}">
                      <a16:colId xmlns:a16="http://schemas.microsoft.com/office/drawing/2014/main" val="2842163565"/>
                    </a:ext>
                  </a:extLst>
                </a:gridCol>
                <a:gridCol w="1662002">
                  <a:extLst>
                    <a:ext uri="{9D8B030D-6E8A-4147-A177-3AD203B41FA5}">
                      <a16:colId xmlns:a16="http://schemas.microsoft.com/office/drawing/2014/main" val="3694270964"/>
                    </a:ext>
                  </a:extLst>
                </a:gridCol>
                <a:gridCol w="1662002">
                  <a:extLst>
                    <a:ext uri="{9D8B030D-6E8A-4147-A177-3AD203B41FA5}">
                      <a16:colId xmlns:a16="http://schemas.microsoft.com/office/drawing/2014/main" val="1674887324"/>
                    </a:ext>
                  </a:extLst>
                </a:gridCol>
                <a:gridCol w="1662002">
                  <a:extLst>
                    <a:ext uri="{9D8B030D-6E8A-4147-A177-3AD203B41FA5}">
                      <a16:colId xmlns:a16="http://schemas.microsoft.com/office/drawing/2014/main" val="1093988425"/>
                    </a:ext>
                  </a:extLst>
                </a:gridCol>
              </a:tblGrid>
              <a:tr h="5159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Health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08743"/>
                  </a:ext>
                </a:extLst>
              </a:tr>
              <a:tr h="1056388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strike="sngStrike" dirty="0"/>
                        <a:t>Nutri-Scores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strike="sngStrike" dirty="0"/>
                        <a:t>Spoonacular API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Breakfast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African</a:t>
                      </a:r>
                    </a:p>
                    <a:p>
                      <a:pPr algn="ctr"/>
                      <a:r>
                        <a:rPr lang="en-US" sz="1600" dirty="0"/>
                        <a:t>Cajun</a:t>
                      </a:r>
                    </a:p>
                    <a:p>
                      <a:pPr algn="ctr"/>
                      <a:r>
                        <a:rPr lang="en-US" sz="1600" dirty="0"/>
                        <a:t>Caribbean</a:t>
                      </a:r>
                    </a:p>
                    <a:p>
                      <a:pPr algn="ctr"/>
                      <a:r>
                        <a:rPr lang="en-US" sz="1600" dirty="0"/>
                        <a:t>French</a:t>
                      </a:r>
                    </a:p>
                    <a:p>
                      <a:pPr algn="ctr"/>
                      <a:r>
                        <a:rPr lang="en-US" sz="1600" dirty="0"/>
                        <a:t>German</a:t>
                      </a:r>
                    </a:p>
                    <a:p>
                      <a:pPr algn="ctr"/>
                      <a:r>
                        <a:rPr lang="en-US" sz="1600" dirty="0"/>
                        <a:t>Greek</a:t>
                      </a:r>
                    </a:p>
                    <a:p>
                      <a:pPr algn="ctr"/>
                      <a:r>
                        <a:rPr lang="en-US" sz="1600" dirty="0"/>
                        <a:t>Indian</a:t>
                      </a:r>
                    </a:p>
                    <a:p>
                      <a:pPr algn="ctr"/>
                      <a:r>
                        <a:rPr lang="en-US" sz="1600" dirty="0"/>
                        <a:t>Irish</a:t>
                      </a:r>
                    </a:p>
                    <a:p>
                      <a:pPr algn="ctr"/>
                      <a:r>
                        <a:rPr lang="en-US" sz="1600" dirty="0"/>
                        <a:t>Japanese</a:t>
                      </a:r>
                    </a:p>
                    <a:p>
                      <a:pPr algn="ctr"/>
                      <a:r>
                        <a:rPr lang="en-US" sz="1600" dirty="0"/>
                        <a:t>Korean</a:t>
                      </a:r>
                    </a:p>
                    <a:p>
                      <a:pPr algn="ctr"/>
                      <a:r>
                        <a:rPr lang="en-US" sz="1600" dirty="0"/>
                        <a:t>Mexican</a:t>
                      </a:r>
                    </a:p>
                    <a:p>
                      <a:pPr algn="ctr"/>
                      <a:r>
                        <a:rPr lang="en-US" sz="1600" dirty="0"/>
                        <a:t>Spanish</a:t>
                      </a:r>
                    </a:p>
                    <a:p>
                      <a:pPr algn="ctr"/>
                      <a:r>
                        <a:rPr lang="en-US" sz="1600" dirty="0"/>
                        <a:t>Thai</a:t>
                      </a:r>
                    </a:p>
                    <a:p>
                      <a:pPr algn="ctr"/>
                      <a:r>
                        <a:rPr lang="en-US" sz="1600" dirty="0"/>
                        <a:t>Vietnamese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3035"/>
                  </a:ext>
                </a:extLst>
              </a:tr>
              <a:tr h="528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Lunch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14591"/>
                  </a:ext>
                </a:extLst>
              </a:tr>
              <a:tr h="528194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Weight Watchers Smart Points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Kaggle Dataset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76762"/>
                  </a:ext>
                </a:extLst>
              </a:tr>
              <a:tr h="1056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Dinner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327484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68007921-4C09-5B6E-E8DE-371769567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90" y="1437134"/>
            <a:ext cx="7390424" cy="3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7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BCFC-A386-63F9-9D86-9BE850A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31626CE-DF2A-A97C-0830-F1E4D196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3" y="1270000"/>
            <a:ext cx="874624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6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BCFC-A386-63F9-9D86-9BE850A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356864-DB12-6AB9-9691-E0E5DEEF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394357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CCB9D3A-EFB5-9E96-845D-820A8B42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270000"/>
            <a:ext cx="5644904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45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/>
          <a:lstStyle/>
          <a:p>
            <a:r>
              <a:rPr lang="en-US" b="1" dirty="0"/>
              <a:t>Popularity vs Health Rating</a:t>
            </a:r>
          </a:p>
          <a:p>
            <a:pPr lvl="1"/>
            <a:r>
              <a:rPr lang="en-US" dirty="0"/>
              <a:t>Are more popular recipes healthier?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the health rating of the most popular recipes?</a:t>
            </a:r>
          </a:p>
        </p:txBody>
      </p:sp>
      <p:pic>
        <p:nvPicPr>
          <p:cNvPr id="4" name="Picture 3" descr="A graph of a bar chart&#10;&#10;Description automatically generated">
            <a:extLst>
              <a:ext uri="{FF2B5EF4-FFF2-40B4-BE49-F238E27FC236}">
                <a16:creationId xmlns:a16="http://schemas.microsoft.com/office/drawing/2014/main" id="{6E8B537B-1F16-138D-6A08-21F36A9B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34" y="2461098"/>
            <a:ext cx="44590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/>
          <a:lstStyle/>
          <a:p>
            <a:r>
              <a:rPr lang="en-US" b="1" dirty="0"/>
              <a:t>Popularity vs Health Rating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Are more popular recipes healthier?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the health rating of the most popular recipes?</a:t>
            </a:r>
          </a:p>
        </p:txBody>
      </p:sp>
      <p:pic>
        <p:nvPicPr>
          <p:cNvPr id="6" name="Picture 5" descr="A screenshot of a menu&#10;&#10;Description automatically generated">
            <a:extLst>
              <a:ext uri="{FF2B5EF4-FFF2-40B4-BE49-F238E27FC236}">
                <a16:creationId xmlns:a16="http://schemas.microsoft.com/office/drawing/2014/main" id="{193D2D63-E54A-D3D0-BE71-6065E98D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96903"/>
            <a:ext cx="774418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282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724</Words>
  <Application>Microsoft Macintosh PowerPoint</Application>
  <PresentationFormat>Widescreen</PresentationFormat>
  <Paragraphs>97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One (Healthy) Recipe to Rule them All</vt:lpstr>
      <vt:lpstr>Scope</vt:lpstr>
      <vt:lpstr>Background</vt:lpstr>
      <vt:lpstr>Research Questions</vt:lpstr>
      <vt:lpstr>Project Scope</vt:lpstr>
      <vt:lpstr>Data Exploration and Cleaning</vt:lpstr>
      <vt:lpstr>Data Exploration and Cleaning</vt:lpstr>
      <vt:lpstr>Data Analysis and Visualisation</vt:lpstr>
      <vt:lpstr>Data Analysis and Visualisation</vt:lpstr>
      <vt:lpstr>Data Analysis and Visualisation</vt:lpstr>
      <vt:lpstr>Data Analysis and Visualisation</vt:lpstr>
      <vt:lpstr>Data Analysis and Visualisation</vt:lpstr>
      <vt:lpstr>Data Analysis and Visualisation</vt:lpstr>
      <vt:lpstr>Data Analysis and Visualisation</vt:lpstr>
      <vt:lpstr>Cajun Fried Chicken Strips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(Healthy) Recipe to Rule them All</dc:title>
  <dc:creator>Alyssa Hondrade</dc:creator>
  <cp:lastModifiedBy>Alyssa Hondrade</cp:lastModifiedBy>
  <cp:revision>8</cp:revision>
  <dcterms:created xsi:type="dcterms:W3CDTF">2023-09-07T02:36:52Z</dcterms:created>
  <dcterms:modified xsi:type="dcterms:W3CDTF">2023-09-07T08:34:35Z</dcterms:modified>
</cp:coreProperties>
</file>