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84364"/>
  </p:normalViewPr>
  <p:slideViewPr>
    <p:cSldViewPr snapToGrid="0">
      <p:cViewPr>
        <p:scale>
          <a:sx n="131" d="100"/>
          <a:sy n="131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-2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850D7-9381-044C-B622-86527D34E801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65296-5D10-B74F-8BEB-26EBD604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was interested in a topic in the healthcare field, with an application that is easily relatable and one that would not require too much research understanding the context, given the project time constraints.</a:t>
            </a:r>
          </a:p>
          <a:p>
            <a:endParaRPr lang="en-US" dirty="0"/>
          </a:p>
          <a:p>
            <a:r>
              <a:rPr lang="en-US" dirty="0"/>
              <a:t>We landed on the idea of nutrition and food, because who doesn’t love to eat delicious food?</a:t>
            </a:r>
          </a:p>
          <a:p>
            <a:endParaRPr lang="en-US" dirty="0"/>
          </a:p>
          <a:p>
            <a:r>
              <a:rPr lang="en-US" dirty="0"/>
              <a:t>We explored Australian nutrition and discovered that according to the 2021 National Health Survey, 94% of Australian adults do not meet the daily recommendations for fruit and vegetable consumption.</a:t>
            </a:r>
          </a:p>
          <a:p>
            <a:endParaRPr lang="en-US" dirty="0"/>
          </a:p>
          <a:p>
            <a:r>
              <a:rPr lang="en-US" dirty="0"/>
              <a:t>The goal, as per the project proposal, is to compare recipes from two popular recipe websites, Spoonacular and </a:t>
            </a:r>
            <a:r>
              <a:rPr lang="en-US" dirty="0" err="1"/>
              <a:t>Food.com</a:t>
            </a:r>
            <a:r>
              <a:rPr lang="en-US" dirty="0"/>
              <a:t>, and identify “healthy” recipes using two market-implemented measures: Nutri-Scores and Weight Watchers Smart Points.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65296-5D10-B74F-8BEB-26EBD6040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was interested in a topic in the healthcare field, with an application that is easily relatable and one that would not require too much research understanding the context, given the project time constraints.</a:t>
            </a:r>
          </a:p>
          <a:p>
            <a:endParaRPr lang="en-US" dirty="0"/>
          </a:p>
          <a:p>
            <a:r>
              <a:rPr lang="en-US" dirty="0"/>
              <a:t>We landed on the idea of nutrition and food, because who doesn’t love to eat delicious food?</a:t>
            </a:r>
          </a:p>
          <a:p>
            <a:endParaRPr lang="en-US" dirty="0"/>
          </a:p>
          <a:p>
            <a:r>
              <a:rPr lang="en-US" dirty="0"/>
              <a:t>We explored Australian nutrition and discovered that according to the 2021 National Health Survey, 94% of Australian adults do not meet the daily recommendations for fruit and vegetable consumption.</a:t>
            </a:r>
          </a:p>
          <a:p>
            <a:endParaRPr lang="en-US" dirty="0"/>
          </a:p>
          <a:p>
            <a:r>
              <a:rPr lang="en-US" dirty="0"/>
              <a:t>The goal of the project is to compare recipes from two popular recipe websites, Spoonacular and </a:t>
            </a:r>
            <a:r>
              <a:rPr lang="en-US" dirty="0" err="1"/>
              <a:t>Food.com</a:t>
            </a:r>
            <a:r>
              <a:rPr lang="en-US" dirty="0"/>
              <a:t>, and identify “healthy” recipes using two market-implemented measures: Nutri-Scores and Weight Watchers Smart Points. In terms of the outcome, the primary dataset we used was </a:t>
            </a:r>
            <a:r>
              <a:rPr lang="en-US" dirty="0" err="1"/>
              <a:t>Food.com</a:t>
            </a:r>
            <a:r>
              <a:rPr lang="en-US" dirty="0"/>
              <a:t> (we’ll talk through the Spoonacular API briefly) and the primary measure of recipe healthiness as “Weight Watchers”, and for context, the lower the points are the healthier the recipe is.</a:t>
            </a:r>
          </a:p>
          <a:p>
            <a:r>
              <a:rPr lang="en-US" dirty="0"/>
              <a:t>- Nutri-Scores: API was limited to 500 requests per day, and ran out of time.</a:t>
            </a:r>
          </a:p>
          <a:p>
            <a:r>
              <a:rPr lang="en-US" dirty="0"/>
              <a:t>- Spoonacular API: even after about 20 requests (limited to 150 per day), most rows did not have the minimum data required. Reducing the dataset to a single meal type reduced the dataset from 1600 to 180.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65296-5D10-B74F-8BEB-26EBD6040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oked food with ingredients on a table">
            <a:extLst>
              <a:ext uri="{FF2B5EF4-FFF2-40B4-BE49-F238E27FC236}">
                <a16:creationId xmlns:a16="http://schemas.microsoft.com/office/drawing/2014/main" id="{673D6E1B-23F0-59FE-E1C3-EB570D16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960" r="1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90664-E88C-083C-197B-9FFBA3C5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8374"/>
            <a:ext cx="5792382" cy="148938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One (Healthy) Recipe to Rule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7956D-44CB-CCE5-0567-9CC30A9FA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 b="1" dirty="0"/>
              <a:t>Group 4</a:t>
            </a:r>
          </a:p>
          <a:p>
            <a:r>
              <a:rPr lang="en-US" sz="1600" dirty="0"/>
              <a:t>Alyssa Hondrade</a:t>
            </a:r>
          </a:p>
          <a:p>
            <a:r>
              <a:rPr lang="en-US" sz="1600" dirty="0"/>
              <a:t>Lakna Premasinghe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5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D15-A9C9-3DFB-22CB-B2912069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757C-A8BB-3BA5-F9D3-615EA113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Background</a:t>
            </a:r>
          </a:p>
          <a:p>
            <a:pPr>
              <a:lnSpc>
                <a:spcPct val="300000"/>
              </a:lnSpc>
            </a:pPr>
            <a:r>
              <a:rPr lang="en-US" dirty="0"/>
              <a:t>Data Exploration and Cleaning</a:t>
            </a:r>
          </a:p>
          <a:p>
            <a:pPr>
              <a:lnSpc>
                <a:spcPct val="300000"/>
              </a:lnSpc>
            </a:pPr>
            <a:r>
              <a:rPr lang="en-US" dirty="0"/>
              <a:t>Data Analysis and Visualisation</a:t>
            </a:r>
          </a:p>
          <a:p>
            <a:pPr>
              <a:lnSpc>
                <a:spcPct val="300000"/>
              </a:lnSpc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233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ADD8-77AE-58D5-E0D6-792860E8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2020-2021 National Healthy Survey (NHS):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600" dirty="0"/>
              <a:t>	94% </a:t>
            </a:r>
            <a:r>
              <a:rPr lang="en-US" dirty="0"/>
              <a:t>of Australian adults </a:t>
            </a:r>
            <a:r>
              <a:rPr lang="en-US" b="1" dirty="0"/>
              <a:t>do not meet</a:t>
            </a:r>
            <a:r>
              <a:rPr lang="en-US" dirty="0"/>
              <a:t> the recommendations for daily 	fruit and vegetable consumption.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	12% </a:t>
            </a:r>
            <a:r>
              <a:rPr lang="en-US" dirty="0"/>
              <a:t>of </a:t>
            </a:r>
            <a:r>
              <a:rPr lang="en-US" u="sng" dirty="0"/>
              <a:t>do not</a:t>
            </a:r>
            <a:r>
              <a:rPr lang="en-US" dirty="0"/>
              <a:t> eat </a:t>
            </a:r>
            <a:r>
              <a:rPr lang="en-US" b="1" dirty="0"/>
              <a:t>any fruit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	1.6% </a:t>
            </a:r>
            <a:r>
              <a:rPr lang="en-US" dirty="0"/>
              <a:t>of </a:t>
            </a:r>
            <a:r>
              <a:rPr lang="en-US" u="sng" dirty="0"/>
              <a:t>do not</a:t>
            </a:r>
            <a:r>
              <a:rPr lang="en-US" dirty="0"/>
              <a:t> eat </a:t>
            </a:r>
            <a:r>
              <a:rPr lang="en-US" b="1" dirty="0"/>
              <a:t>any vegetables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43D3DEA3-5D03-C77D-4E8B-5189ACB8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7" r="4520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ADD8-77AE-58D5-E0D6-792860E8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/>
          </a:p>
          <a:p>
            <a:pPr marL="0" indent="0">
              <a:buNone/>
            </a:pPr>
            <a:r>
              <a:rPr lang="en-US" sz="6000" b="1" dirty="0"/>
              <a:t>94% </a:t>
            </a:r>
            <a:r>
              <a:rPr lang="en-US" dirty="0"/>
              <a:t>of Australian adults </a:t>
            </a:r>
            <a:r>
              <a:rPr lang="en-US" b="1" dirty="0"/>
              <a:t>do not meet</a:t>
            </a:r>
            <a:r>
              <a:rPr lang="en-US" dirty="0"/>
              <a:t> the daily recommendations for fruit and vegetable consumption.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4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31F9-CEC0-06C3-897E-5B7CD575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7A16-37E9-3D1A-D633-BEE62CE6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Popularity vs Health Rating</a:t>
            </a:r>
          </a:p>
          <a:p>
            <a:pPr lvl="1"/>
            <a:r>
              <a:rPr lang="en-US" dirty="0"/>
              <a:t>Are more popular recipes healthier?</a:t>
            </a:r>
          </a:p>
          <a:p>
            <a:pPr lvl="1"/>
            <a:r>
              <a:rPr lang="en-US" dirty="0"/>
              <a:t>What is the health rating of the most popular recipes?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Meal Types</a:t>
            </a:r>
          </a:p>
          <a:p>
            <a:pPr lvl="1"/>
            <a:r>
              <a:rPr lang="en-US" dirty="0"/>
              <a:t>What meal type (breakfast, lunch, or dinner) is the healthiest?</a:t>
            </a:r>
          </a:p>
          <a:p>
            <a:pPr lvl="1"/>
            <a:r>
              <a:rPr lang="en-US" dirty="0"/>
              <a:t>What percentage of recipes are healthy?</a:t>
            </a:r>
          </a:p>
          <a:p>
            <a:pPr lvl="1"/>
            <a:r>
              <a:rPr lang="en-US" dirty="0"/>
              <a:t>What is the most popular ingredient per meal type?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Cuisines: </a:t>
            </a:r>
            <a:r>
              <a:rPr lang="en-US" dirty="0"/>
              <a:t>Which cuisine has the healthiest recipes?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46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43D3DEA3-5D03-C77D-4E8B-5189ACB8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7" r="4520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19A4FD8A-6EC6-E086-C701-DDF1DF877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473890"/>
              </p:ext>
            </p:extLst>
          </p:nvPr>
        </p:nvGraphicFramePr>
        <p:xfrm>
          <a:off x="2917998" y="1467168"/>
          <a:ext cx="664800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002">
                  <a:extLst>
                    <a:ext uri="{9D8B030D-6E8A-4147-A177-3AD203B41FA5}">
                      <a16:colId xmlns:a16="http://schemas.microsoft.com/office/drawing/2014/main" val="2842163565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3694270964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1674887324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109398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08743"/>
                  </a:ext>
                </a:extLst>
              </a:tr>
              <a:tr h="1310640">
                <a:tc rowSpan="2"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Nutri-Scores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Spoonacular 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Breakfast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African</a:t>
                      </a:r>
                    </a:p>
                    <a:p>
                      <a:pPr algn="ctr"/>
                      <a:r>
                        <a:rPr lang="en-US" dirty="0"/>
                        <a:t>Cajun</a:t>
                      </a:r>
                    </a:p>
                    <a:p>
                      <a:pPr algn="ctr"/>
                      <a:r>
                        <a:rPr lang="en-US" dirty="0"/>
                        <a:t>Caribbean</a:t>
                      </a:r>
                    </a:p>
                    <a:p>
                      <a:pPr algn="ctr"/>
                      <a:r>
                        <a:rPr lang="en-US" dirty="0"/>
                        <a:t>French</a:t>
                      </a:r>
                    </a:p>
                    <a:p>
                      <a:pPr algn="ctr"/>
                      <a:r>
                        <a:rPr lang="en-US" dirty="0"/>
                        <a:t>German</a:t>
                      </a:r>
                    </a:p>
                    <a:p>
                      <a:pPr algn="ctr"/>
                      <a:r>
                        <a:rPr lang="en-US" dirty="0"/>
                        <a:t>Greek</a:t>
                      </a:r>
                    </a:p>
                    <a:p>
                      <a:pPr algn="ctr"/>
                      <a:r>
                        <a:rPr lang="en-US" dirty="0"/>
                        <a:t>Indian</a:t>
                      </a:r>
                    </a:p>
                    <a:p>
                      <a:pPr algn="ctr"/>
                      <a:r>
                        <a:rPr lang="en-US" dirty="0"/>
                        <a:t>Irish</a:t>
                      </a:r>
                    </a:p>
                    <a:p>
                      <a:pPr algn="ctr"/>
                      <a:r>
                        <a:rPr lang="en-US" dirty="0"/>
                        <a:t>Japanese</a:t>
                      </a:r>
                    </a:p>
                    <a:p>
                      <a:pPr algn="ctr"/>
                      <a:r>
                        <a:rPr lang="en-US" dirty="0"/>
                        <a:t>Korean</a:t>
                      </a:r>
                    </a:p>
                    <a:p>
                      <a:pPr algn="ctr"/>
                      <a:r>
                        <a:rPr lang="en-US" dirty="0"/>
                        <a:t>Mexican</a:t>
                      </a:r>
                    </a:p>
                    <a:p>
                      <a:pPr algn="ctr"/>
                      <a:r>
                        <a:rPr lang="en-US" dirty="0"/>
                        <a:t>Spanish</a:t>
                      </a:r>
                    </a:p>
                    <a:p>
                      <a:pPr algn="ctr"/>
                      <a:r>
                        <a:rPr lang="en-US" dirty="0"/>
                        <a:t>Thai</a:t>
                      </a:r>
                    </a:p>
                    <a:p>
                      <a:pPr algn="ctr"/>
                      <a:r>
                        <a:rPr lang="en-US" dirty="0"/>
                        <a:t>Vietnamese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3035"/>
                  </a:ext>
                </a:extLst>
              </a:tr>
              <a:tr h="65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Lunch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14591"/>
                  </a:ext>
                </a:extLst>
              </a:tr>
              <a:tr h="65532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 Watchers Smart Points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Kaggle Dataset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76762"/>
                  </a:ext>
                </a:extLst>
              </a:tr>
              <a:tr h="1310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Dinner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32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87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CFC-A386-63F9-9D86-9BE850A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4C3CCB4-57F7-6B80-3FC2-4E6D9B5B0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790" y="2160588"/>
            <a:ext cx="628645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6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CFC-A386-63F9-9D86-9BE850A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01AA-A153-420B-3127-CDF8BE69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(Insert image of the flowcharts)</a:t>
            </a:r>
          </a:p>
          <a:p>
            <a:r>
              <a:rPr lang="en-US" dirty="0"/>
              <a:t>Before opening the notebook, discuss the main dataset is based on </a:t>
            </a:r>
            <a:r>
              <a:rPr lang="en-US" dirty="0" err="1"/>
              <a:t>Food.com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E88598-5B39-B6FA-4D4B-2780AC28D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70" y="1400846"/>
            <a:ext cx="8318457" cy="51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3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AD6AD-CA49-DC8E-FE05-9E31DA11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68" y="1516106"/>
            <a:ext cx="7772400" cy="35292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373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601</Words>
  <Application>Microsoft Macintosh PowerPoint</Application>
  <PresentationFormat>Widescreen</PresentationFormat>
  <Paragraphs>77</Paragraphs>
  <Slides>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One (Healthy) Recipe to Rule them All</vt:lpstr>
      <vt:lpstr>Scope</vt:lpstr>
      <vt:lpstr>Background</vt:lpstr>
      <vt:lpstr>Background</vt:lpstr>
      <vt:lpstr>Research Questions</vt:lpstr>
      <vt:lpstr>Background</vt:lpstr>
      <vt:lpstr>Data Exploration and Cleaning</vt:lpstr>
      <vt:lpstr>Data Exploration and Cleaning</vt:lpstr>
      <vt:lpstr>Data Analysis and Visualisation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(Healthy) Recipe to Rule them All</dc:title>
  <dc:creator>Alyssa Hondrade</dc:creator>
  <cp:lastModifiedBy>Alyssa Hondrade</cp:lastModifiedBy>
  <cp:revision>5</cp:revision>
  <dcterms:created xsi:type="dcterms:W3CDTF">2023-09-07T02:36:52Z</dcterms:created>
  <dcterms:modified xsi:type="dcterms:W3CDTF">2023-09-07T04:39:50Z</dcterms:modified>
</cp:coreProperties>
</file>