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70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D6A8-8CA8-DF4C-946E-47CBBE7B2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CEA07-7CE6-EA4F-B0EA-F6B59066A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877F3-F47D-8040-B6E6-DD63AD35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9B39-C28C-5541-91C6-1F0CD7463197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9EE95-B4D5-1844-A37F-FC81A159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F09B3-6CA9-8F40-A986-EF2E3EA0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5215-59AB-A846-A0AB-918A8C81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8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DBEC-C58D-C349-B045-D3CE01A5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1055E-D988-C046-98EF-1F4F38242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29F44-3D59-A548-94CB-B3BD7FEC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9B39-C28C-5541-91C6-1F0CD7463197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539DB-FE06-1D44-8CA3-B0885451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3C35D-5D04-DC44-A935-B95E4875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5215-59AB-A846-A0AB-918A8C81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1A1B1-B86A-414E-98A5-3AAC59420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85AA-FBAE-FA45-B48F-C2CB79EEF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6E43E-2E20-BF4E-A84B-A077A84E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9B39-C28C-5541-91C6-1F0CD7463197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665C7-4BA2-B544-9AC2-65FC88D8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FBC43-C282-0F4D-AB38-4A204739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5215-59AB-A846-A0AB-918A8C81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845A-F1DC-D541-9D0A-B078EF19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5CDEA-FDD7-B842-8355-4486D504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4D9DF-BEDB-D048-BF2A-460A1B8E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9B39-C28C-5541-91C6-1F0CD7463197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DAFCC-3400-374F-8717-8FCAD06C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07DCE-E021-4743-9C8A-46A5EF53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5215-59AB-A846-A0AB-918A8C81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3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9626-3AFA-D24A-AE55-DC1FC4D2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FC4B5-6CC6-A04C-8338-B891EB315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A824-8226-914A-9BCC-AEE42DC7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9B39-C28C-5541-91C6-1F0CD7463197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D9699-3D77-FB4F-BFCE-F02694A4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653CD-2F7A-664B-B5E7-45451EF0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5215-59AB-A846-A0AB-918A8C81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9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02B1-0825-B543-B54B-195F6594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ABB87-782D-B347-B129-E00835033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D5E3C-B43F-4B47-A8F8-9DB0516BC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A67B5-53A3-1C42-A134-C5CFC00E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9B39-C28C-5541-91C6-1F0CD7463197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26EB5-E9A4-F343-B86B-10F883CE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8D225-BDFC-1048-9FCC-6E0F926A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5215-59AB-A846-A0AB-918A8C81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0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8341-DDED-4446-B8A3-9402DF9B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76DA9-EBF1-7747-A6A4-02BE634A3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E061E-474D-4447-ACAF-91FBE8226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9BB44-A228-F643-8AE8-AA5FA768D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89709-DF06-684B-8A71-FA9316752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77D63-A25E-BE4A-B0E8-27CC5A59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9B39-C28C-5541-91C6-1F0CD7463197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AC8CA-BAB4-B749-AE6E-9BCCDFDC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80001-027B-0249-8C7D-00AF8EE9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5215-59AB-A846-A0AB-918A8C81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0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1B4F-663B-E145-A4AE-B8AE8002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7C0D7-E41C-F64C-A210-54AFC2C3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9B39-C28C-5541-91C6-1F0CD7463197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53D0B-BCB6-4F40-90F2-A3CDD66C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682D5-9574-9C42-BC80-6F910254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5215-59AB-A846-A0AB-918A8C81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8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5D340-511B-2F43-823F-1C7CEEBF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9B39-C28C-5541-91C6-1F0CD7463197}" type="datetimeFigureOut">
              <a:rPr lang="en-US" smtClean="0"/>
              <a:t>7/26/20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57E63-C766-BA4D-B8FD-143DD00A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5754B-D648-2C4C-BB2D-1B7BC69D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5215-59AB-A846-A0AB-918A8C81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7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89EB-716E-8941-87DB-7C5098DD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D83B-55A4-6F48-B236-4C5751A0F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55B92-C9E8-CB40-8322-D8B0107C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66C38-FAB8-D04E-A3A1-7CEE756A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9B39-C28C-5541-91C6-1F0CD7463197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71BA6-9C4F-6A45-9985-E830C61E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567A3-58BE-E947-BFC1-6ADF392A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5215-59AB-A846-A0AB-918A8C81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3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1DF1-C86F-F144-B9E4-446FDE59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80EE5-7167-5742-8DC0-24666B65E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76DB8-96A0-DC41-81CA-8094214E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B3A66-B440-7F4C-B6C2-74DEC6C6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9B39-C28C-5541-91C6-1F0CD7463197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DF4E8-CAB2-AB40-AF41-A41D8311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06A63-4F06-3640-85A6-084249FD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5215-59AB-A846-A0AB-918A8C81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2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3C140-F131-B54C-8DDE-173EB865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72CFA-AA5A-8C4E-B774-FB48A3A8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F0D94-EBDA-1F4F-83FE-14EAF4D46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D9B39-C28C-5541-91C6-1F0CD7463197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7F536-3A4D-4443-AA78-0408457C1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D8ECE-CD9F-D24B-97D5-1F207160F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5215-59AB-A846-A0AB-918A8C81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1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5FB9-A607-424A-8D69-B723414A9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FIO Stop Data</a:t>
            </a:r>
          </a:p>
        </p:txBody>
      </p:sp>
    </p:spTree>
    <p:extLst>
      <p:ext uri="{BB962C8B-B14F-4D97-AF65-F5344CB8AC3E}">
        <p14:creationId xmlns:p14="http://schemas.microsoft.com/office/powerpoint/2010/main" val="212005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FB85-6F3A-9B40-B702-462CC0E4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7F316-D85E-9641-B396-135A327E6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2016* -  12/31/2019</a:t>
            </a:r>
          </a:p>
          <a:p>
            <a:r>
              <a:rPr lang="en-US" dirty="0"/>
              <a:t>Two databases:</a:t>
            </a:r>
          </a:p>
          <a:p>
            <a:pPr lvl="1"/>
            <a:r>
              <a:rPr lang="en-US" dirty="0"/>
              <a:t>Event-level database includes:</a:t>
            </a:r>
          </a:p>
          <a:p>
            <a:pPr lvl="2"/>
            <a:r>
              <a:rPr lang="en-US" dirty="0"/>
              <a:t>Date, officer, location**</a:t>
            </a:r>
          </a:p>
          <a:p>
            <a:pPr lvl="2"/>
            <a:r>
              <a:rPr lang="en-US" dirty="0"/>
              <a:t>Activities: frisking, search person, search vehicle, issue summons</a:t>
            </a:r>
          </a:p>
          <a:p>
            <a:pPr lvl="2"/>
            <a:r>
              <a:rPr lang="en-US" dirty="0"/>
              <a:t>Circumstance, basis, contact reason </a:t>
            </a:r>
          </a:p>
          <a:p>
            <a:pPr lvl="1"/>
            <a:r>
              <a:rPr lang="en-US" dirty="0"/>
              <a:t>Individual level database (linked to event database)</a:t>
            </a:r>
          </a:p>
          <a:p>
            <a:pPr lvl="2"/>
            <a:r>
              <a:rPr lang="en-US" dirty="0"/>
              <a:t>Sex</a:t>
            </a:r>
          </a:p>
          <a:p>
            <a:pPr lvl="2"/>
            <a:r>
              <a:rPr lang="en-US" dirty="0"/>
              <a:t>Race, ethnicity</a:t>
            </a:r>
          </a:p>
          <a:p>
            <a:pPr lvl="2"/>
            <a:r>
              <a:rPr lang="en-US" dirty="0"/>
              <a:t>(Sometimes) other appearance details: hair style, build, clothing, skin tone</a:t>
            </a:r>
          </a:p>
          <a:p>
            <a:pPr lvl="2"/>
            <a:r>
              <a:rPr lang="en-US" dirty="0"/>
              <a:t>Activities: frisking/searching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dirty="0"/>
              <a:t>*Up through 2015, data is incomplete and messy because BPD transitioned databases in 2015. I’m focusing analysis on 2016-2019</a:t>
            </a:r>
          </a:p>
          <a:p>
            <a:pPr marL="0" indent="0">
              <a:buNone/>
            </a:pPr>
            <a:r>
              <a:rPr lang="en-US" sz="1200" dirty="0"/>
              <a:t>** We always have the zip code, and in 9048/34902 (26%) we also have street address, but we don’t have street address for any 2019 data</a:t>
            </a:r>
          </a:p>
        </p:txBody>
      </p:sp>
      <p:pic>
        <p:nvPicPr>
          <p:cNvPr id="5" name="Picture 4" descr="A close up of a street&#10;&#10;Description automatically generated">
            <a:extLst>
              <a:ext uri="{FF2B5EF4-FFF2-40B4-BE49-F238E27FC236}">
                <a16:creationId xmlns:a16="http://schemas.microsoft.com/office/drawing/2014/main" id="{787D6753-EB52-C542-9DC6-CFBB3B868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961" y="425100"/>
            <a:ext cx="2252439" cy="57518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4A0CB8-501F-C54F-A696-C6DF833D38CC}"/>
              </a:ext>
            </a:extLst>
          </p:cNvPr>
          <p:cNvSpPr txBox="1"/>
          <p:nvPr/>
        </p:nvSpPr>
        <p:spPr>
          <a:xfrm>
            <a:off x="9329961" y="6072188"/>
            <a:ext cx="2252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*Includes only events where location is listed and cities with more than 5 events</a:t>
            </a:r>
          </a:p>
        </p:txBody>
      </p:sp>
    </p:spTree>
    <p:extLst>
      <p:ext uri="{BB962C8B-B14F-4D97-AF65-F5344CB8AC3E}">
        <p14:creationId xmlns:p14="http://schemas.microsoft.com/office/powerpoint/2010/main" val="235840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04A4AB-CE7F-0F41-AB29-E689A7A68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52135"/>
              </p:ext>
            </p:extLst>
          </p:nvPr>
        </p:nvGraphicFramePr>
        <p:xfrm>
          <a:off x="2032000" y="109100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950045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104319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726634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5522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59820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15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Encountered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1,947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504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4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43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9,048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8,809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8,708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8,337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3026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866124A-4F64-8547-B44C-5BAC1342D008}"/>
              </a:ext>
            </a:extLst>
          </p:cNvPr>
          <p:cNvSpPr txBox="1"/>
          <p:nvPr/>
        </p:nvSpPr>
        <p:spPr>
          <a:xfrm>
            <a:off x="4904507" y="0"/>
            <a:ext cx="4417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5ED6BE9-D88B-CC47-BCF7-7D9BCFE40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060241"/>
              </p:ext>
            </p:extLst>
          </p:nvPr>
        </p:nvGraphicFramePr>
        <p:xfrm>
          <a:off x="2032000" y="503254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950045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104319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726634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5522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59820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15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14,994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15,017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14,093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14,444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3026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D82FBF8-BD79-A34C-A749-D7446C835E24}"/>
              </a:ext>
            </a:extLst>
          </p:cNvPr>
          <p:cNvSpPr txBox="1"/>
          <p:nvPr/>
        </p:nvSpPr>
        <p:spPr>
          <a:xfrm>
            <a:off x="416956" y="2982036"/>
            <a:ext cx="23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40510-B23E-9947-87C9-7612BECB3E87}"/>
              </a:ext>
            </a:extLst>
          </p:cNvPr>
          <p:cNvSpPr txBox="1"/>
          <p:nvPr/>
        </p:nvSpPr>
        <p:spPr>
          <a:xfrm>
            <a:off x="416956" y="5218123"/>
            <a:ext cx="23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Individuals*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10686D-D42A-D546-8115-6F28B6A49763}"/>
              </a:ext>
            </a:extLst>
          </p:cNvPr>
          <p:cNvSpPr txBox="1"/>
          <p:nvPr/>
        </p:nvSpPr>
        <p:spPr>
          <a:xfrm>
            <a:off x="2032000" y="5997315"/>
            <a:ext cx="8271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*Not  </a:t>
            </a:r>
            <a:r>
              <a:rPr lang="en-US" sz="1000" i="1" dirty="0"/>
              <a:t>unique</a:t>
            </a:r>
            <a:r>
              <a:rPr lang="en-US" sz="1000" dirty="0"/>
              <a:t> individuals. In other words, if an individual is stopped more than once, each stop is counted as another “individual”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83F0F67-C8DB-334A-B249-CD1843BA5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96829"/>
              </p:ext>
            </p:extLst>
          </p:nvPr>
        </p:nvGraphicFramePr>
        <p:xfrm>
          <a:off x="2032000" y="341527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950045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104319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726634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5522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59820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15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Frisked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2,659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2,275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2,295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1,773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504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Searched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1,180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1,029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94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02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05B6D9-036A-6044-BD57-0005D16F2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96854"/>
              </p:ext>
            </p:extLst>
          </p:nvPr>
        </p:nvGraphicFramePr>
        <p:xfrm>
          <a:off x="1909763" y="1345724"/>
          <a:ext cx="9134475" cy="4211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26895">
                  <a:extLst>
                    <a:ext uri="{9D8B030D-6E8A-4147-A177-3AD203B41FA5}">
                      <a16:colId xmlns:a16="http://schemas.microsoft.com/office/drawing/2014/main" val="1245067946"/>
                    </a:ext>
                  </a:extLst>
                </a:gridCol>
                <a:gridCol w="1826895">
                  <a:extLst>
                    <a:ext uri="{9D8B030D-6E8A-4147-A177-3AD203B41FA5}">
                      <a16:colId xmlns:a16="http://schemas.microsoft.com/office/drawing/2014/main" val="3367441364"/>
                    </a:ext>
                  </a:extLst>
                </a:gridCol>
                <a:gridCol w="1826895">
                  <a:extLst>
                    <a:ext uri="{9D8B030D-6E8A-4147-A177-3AD203B41FA5}">
                      <a16:colId xmlns:a16="http://schemas.microsoft.com/office/drawing/2014/main" val="4109685119"/>
                    </a:ext>
                  </a:extLst>
                </a:gridCol>
                <a:gridCol w="1826895">
                  <a:extLst>
                    <a:ext uri="{9D8B030D-6E8A-4147-A177-3AD203B41FA5}">
                      <a16:colId xmlns:a16="http://schemas.microsoft.com/office/drawing/2014/main" val="975144018"/>
                    </a:ext>
                  </a:extLst>
                </a:gridCol>
                <a:gridCol w="1826895">
                  <a:extLst>
                    <a:ext uri="{9D8B030D-6E8A-4147-A177-3AD203B41FA5}">
                      <a16:colId xmlns:a16="http://schemas.microsoft.com/office/drawing/2014/main" val="3786626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1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10,398</a:t>
                      </a:r>
                    </a:p>
                    <a:p>
                      <a:r>
                        <a:rPr lang="en-US" dirty="0"/>
                        <a:t>(69%)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10,429</a:t>
                      </a:r>
                    </a:p>
                    <a:p>
                      <a:r>
                        <a:rPr lang="en-US" dirty="0"/>
                        <a:t>(69%)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9,179</a:t>
                      </a:r>
                    </a:p>
                    <a:p>
                      <a:r>
                        <a:rPr lang="en-US" dirty="0"/>
                        <a:t>(65%)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9,974</a:t>
                      </a:r>
                    </a:p>
                    <a:p>
                      <a:r>
                        <a:rPr lang="en-US" dirty="0"/>
                        <a:t>(69%)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12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3,653</a:t>
                      </a:r>
                    </a:p>
                    <a:p>
                      <a:r>
                        <a:rPr lang="en-US" dirty="0"/>
                        <a:t>(24%)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3,625</a:t>
                      </a:r>
                    </a:p>
                    <a:p>
                      <a:r>
                        <a:rPr lang="en-US" dirty="0"/>
                        <a:t>(24%)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3,959</a:t>
                      </a:r>
                    </a:p>
                    <a:p>
                      <a:r>
                        <a:rPr lang="en-US" dirty="0"/>
                        <a:t>(28%)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3,579</a:t>
                      </a:r>
                    </a:p>
                    <a:p>
                      <a:r>
                        <a:rPr lang="en-US" dirty="0"/>
                        <a:t>(24%)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4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Other/Unknown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792</a:t>
                      </a:r>
                    </a:p>
                    <a:p>
                      <a:r>
                        <a:rPr lang="en-US" dirty="0"/>
                        <a:t>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835</a:t>
                      </a:r>
                    </a:p>
                    <a:p>
                      <a:r>
                        <a:rPr lang="en-US" dirty="0"/>
                        <a:t>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859</a:t>
                      </a:r>
                    </a:p>
                    <a:p>
                      <a:r>
                        <a:rPr lang="en-US" dirty="0"/>
                        <a:t>(6%)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807</a:t>
                      </a:r>
                    </a:p>
                    <a:p>
                      <a:r>
                        <a:rPr lang="en-US" dirty="0"/>
                        <a:t>(5%)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52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  <a:p>
                      <a:r>
                        <a:rPr lang="en-US" dirty="0"/>
                        <a:t>(1%)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</a:t>
                      </a:r>
                    </a:p>
                    <a:p>
                      <a:r>
                        <a:rPr lang="en-US" dirty="0"/>
                        <a:t>(1%)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  <a:p>
                      <a:r>
                        <a:rPr lang="en-US" dirty="0"/>
                        <a:t>(1%)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  <a:p>
                      <a:r>
                        <a:rPr lang="en-US" dirty="0"/>
                        <a:t>(1%)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1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Native Hawaiian/ Pacific Islander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8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Native American/ Alaskan 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96598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961C2DF-6B06-6940-8697-7F48D88166AC}"/>
              </a:ext>
            </a:extLst>
          </p:cNvPr>
          <p:cNvSpPr txBox="1">
            <a:spLocks/>
          </p:cNvSpPr>
          <p:nvPr/>
        </p:nvSpPr>
        <p:spPr>
          <a:xfrm>
            <a:off x="5393531" y="63817"/>
            <a:ext cx="21669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Race </a:t>
            </a:r>
          </a:p>
        </p:txBody>
      </p:sp>
    </p:spTree>
    <p:extLst>
      <p:ext uri="{BB962C8B-B14F-4D97-AF65-F5344CB8AC3E}">
        <p14:creationId xmlns:p14="http://schemas.microsoft.com/office/powerpoint/2010/main" val="376459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9795-C934-204C-8239-BEF8F426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Ethnicity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05B6D9-036A-6044-BD57-0005D16F2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880990"/>
              </p:ext>
            </p:extLst>
          </p:nvPr>
        </p:nvGraphicFramePr>
        <p:xfrm>
          <a:off x="1174751" y="1676400"/>
          <a:ext cx="9321800" cy="22910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64360">
                  <a:extLst>
                    <a:ext uri="{9D8B030D-6E8A-4147-A177-3AD203B41FA5}">
                      <a16:colId xmlns:a16="http://schemas.microsoft.com/office/drawing/2014/main" val="1245067946"/>
                    </a:ext>
                  </a:extLst>
                </a:gridCol>
                <a:gridCol w="1864360">
                  <a:extLst>
                    <a:ext uri="{9D8B030D-6E8A-4147-A177-3AD203B41FA5}">
                      <a16:colId xmlns:a16="http://schemas.microsoft.com/office/drawing/2014/main" val="3367441364"/>
                    </a:ext>
                  </a:extLst>
                </a:gridCol>
                <a:gridCol w="1864360">
                  <a:extLst>
                    <a:ext uri="{9D8B030D-6E8A-4147-A177-3AD203B41FA5}">
                      <a16:colId xmlns:a16="http://schemas.microsoft.com/office/drawing/2014/main" val="4109685119"/>
                    </a:ext>
                  </a:extLst>
                </a:gridCol>
                <a:gridCol w="1864360">
                  <a:extLst>
                    <a:ext uri="{9D8B030D-6E8A-4147-A177-3AD203B41FA5}">
                      <a16:colId xmlns:a16="http://schemas.microsoft.com/office/drawing/2014/main" val="975144018"/>
                    </a:ext>
                  </a:extLst>
                </a:gridCol>
                <a:gridCol w="1864360">
                  <a:extLst>
                    <a:ext uri="{9D8B030D-6E8A-4147-A177-3AD203B41FA5}">
                      <a16:colId xmlns:a16="http://schemas.microsoft.com/office/drawing/2014/main" val="3786626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1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 Hispanic 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2,265</a:t>
                      </a:r>
                    </a:p>
                    <a:p>
                      <a:r>
                        <a:rPr lang="en-US" dirty="0"/>
                        <a:t>(15%)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2,333</a:t>
                      </a:r>
                    </a:p>
                    <a:p>
                      <a:r>
                        <a:rPr lang="en-US" dirty="0"/>
                        <a:t>(16%)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2,311</a:t>
                      </a:r>
                    </a:p>
                    <a:p>
                      <a:r>
                        <a:rPr lang="en-US" dirty="0"/>
                        <a:t>(16%)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2,146</a:t>
                      </a:r>
                    </a:p>
                    <a:p>
                      <a:r>
                        <a:rPr lang="en-US" dirty="0"/>
                        <a:t>(15%)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12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of Hispanic 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6,920</a:t>
                      </a:r>
                    </a:p>
                    <a:p>
                      <a:r>
                        <a:rPr lang="en-US" dirty="0"/>
                        <a:t>(46%)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7,891</a:t>
                      </a:r>
                    </a:p>
                    <a:p>
                      <a:r>
                        <a:rPr lang="en-US" dirty="0"/>
                        <a:t>(52%)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7,150</a:t>
                      </a:r>
                    </a:p>
                    <a:p>
                      <a:r>
                        <a:rPr lang="en-US" dirty="0"/>
                        <a:t>(51%)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7,545</a:t>
                      </a:r>
                    </a:p>
                    <a:p>
                      <a:r>
                        <a:rPr lang="en-US" dirty="0"/>
                        <a:t>(52%)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4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Other/Unknown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5,809</a:t>
                      </a:r>
                    </a:p>
                    <a:p>
                      <a:r>
                        <a:rPr lang="en-US" dirty="0"/>
                        <a:t>(39%)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4,793</a:t>
                      </a:r>
                    </a:p>
                    <a:p>
                      <a:r>
                        <a:rPr lang="en-US" dirty="0"/>
                        <a:t>(32%)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4,632</a:t>
                      </a:r>
                    </a:p>
                    <a:p>
                      <a:r>
                        <a:rPr lang="en-US" dirty="0"/>
                        <a:t>(32%)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4,753</a:t>
                      </a:r>
                    </a:p>
                    <a:p>
                      <a:r>
                        <a:rPr lang="en-US" dirty="0"/>
                        <a:t>(33%)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5230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816B05F-9DA9-104C-9B90-B4B0D6103145}"/>
              </a:ext>
            </a:extLst>
          </p:cNvPr>
          <p:cNvSpPr txBox="1">
            <a:spLocks/>
          </p:cNvSpPr>
          <p:nvPr/>
        </p:nvSpPr>
        <p:spPr>
          <a:xfrm>
            <a:off x="838200" y="33035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5304CA-1354-5E46-B037-632533E1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Black or Hispanic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71463-A5E5-B44A-A83C-04F076E0029A}"/>
              </a:ext>
            </a:extLst>
          </p:cNvPr>
          <p:cNvSpPr txBox="1"/>
          <p:nvPr/>
        </p:nvSpPr>
        <p:spPr>
          <a:xfrm>
            <a:off x="1157288" y="5815013"/>
            <a:ext cx="888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Takes a one if the individual is identified as black </a:t>
            </a:r>
            <a:r>
              <a:rPr lang="en-US" i="1" dirty="0"/>
              <a:t>or</a:t>
            </a:r>
            <a:r>
              <a:rPr lang="en-US" dirty="0"/>
              <a:t> Hispanic, even if the individual is identified as white Hispanic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04C993-38F3-0049-BD48-30CD9A5C6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85398"/>
              </p:ext>
            </p:extLst>
          </p:nvPr>
        </p:nvGraphicFramePr>
        <p:xfrm>
          <a:off x="1273175" y="2316480"/>
          <a:ext cx="88868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365">
                  <a:extLst>
                    <a:ext uri="{9D8B030D-6E8A-4147-A177-3AD203B41FA5}">
                      <a16:colId xmlns:a16="http://schemas.microsoft.com/office/drawing/2014/main" val="207752700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3195197334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973500379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1650437930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4219359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 or 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11,862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10,609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11,263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66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(79%)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(79%)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(75%)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(78%)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47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48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8DD3-7EEC-8A4C-9AF3-41DBBCC3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Breakdowns- what additional info would be helpful?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D0539-0115-D54B-B4BD-38654EB92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location, by year </a:t>
            </a:r>
          </a:p>
          <a:p>
            <a:r>
              <a:rPr lang="en-US" dirty="0"/>
              <a:t>By zip code- are stops representative by race at the zip code level?</a:t>
            </a:r>
          </a:p>
          <a:p>
            <a:r>
              <a:rPr lang="en-US" dirty="0"/>
              <a:t>Ideally, we’d want to match crime data by zip code to the </a:t>
            </a:r>
            <a:r>
              <a:rPr lang="en-US" dirty="0" err="1"/>
              <a:t>fio</a:t>
            </a:r>
            <a:r>
              <a:rPr lang="en-US" dirty="0"/>
              <a:t> data; I have to look into whether we can find that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478</Words>
  <Application>Microsoft Macintosh PowerPoint</Application>
  <PresentationFormat>Widescreen</PresentationFormat>
  <Paragraphs>171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FIO Stop Data</vt:lpstr>
      <vt:lpstr>Info about data</vt:lpstr>
      <vt:lpstr>PowerPoint Presentation</vt:lpstr>
      <vt:lpstr>PowerPoint Presentation</vt:lpstr>
      <vt:lpstr>Ethnicity </vt:lpstr>
      <vt:lpstr>Black or Hispanic </vt:lpstr>
      <vt:lpstr>Stop Breakdowns- what additional info would be helpful?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FIO Stop Data</dc:title>
  <dc:creator>Microsoft Office User</dc:creator>
  <cp:lastModifiedBy>Microsoft Office User</cp:lastModifiedBy>
  <cp:revision>11</cp:revision>
  <dcterms:created xsi:type="dcterms:W3CDTF">2020-07-26T15:18:17Z</dcterms:created>
  <dcterms:modified xsi:type="dcterms:W3CDTF">2020-07-27T12:48:51Z</dcterms:modified>
</cp:coreProperties>
</file>