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1"/>
    <p:restoredTop sz="94711"/>
  </p:normalViewPr>
  <p:slideViewPr>
    <p:cSldViewPr snapToGrid="0">
      <p:cViewPr>
        <p:scale>
          <a:sx n="90" d="100"/>
          <a:sy n="90" d="100"/>
        </p:scale>
        <p:origin x="513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00C15-D733-5A49-98A7-7A3DAA63523F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1F346-E526-0D45-B86C-67CD7A71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1F346-E526-0D45-B86C-67CD7A71B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2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*alter the per 100m2 in the stacked plot to say (per 100m2)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1F346-E526-0D45-B86C-67CD7A71B7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4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1F346-E526-0D45-B86C-67CD7A71B7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6D9-58DF-B381-5C98-A23785B0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9A2B-213A-CB64-93F1-E19EAB2AF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68C1-657D-BE23-A521-DC62C794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08CD-66DC-89AE-C12F-8D58996F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DEC-C99D-833F-26A3-B8724CF5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05538-BF3F-A66E-C36D-EAA7081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95BA7-9690-951F-56EE-CBCC002D2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1DC2-701B-99AA-F616-386DA47E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592B9-AD37-E4C5-B86B-E2E8EDB7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845F-38EF-367F-9E40-0C370E81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0D752-485F-68F8-DC2D-EC938D897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7D86C-0D55-561C-FEDB-132A726A4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62B22-42FE-D8B0-4CC0-C7A8D00A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0DDB-C056-8D63-2911-D51D635A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2E81-3013-F962-E721-7A61E5BA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9DF6-6975-EA4F-1459-D4D84ED5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CFF7-6D58-02F1-FE0F-D212B7E6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1024-E458-47AF-F3B7-F50CEFC8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A1DB-C73E-CC0A-34C6-618717C8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7B43-72F3-85A8-BF7B-5E0A366C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7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47C6-920B-E58B-B3C9-70B0E6EFF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438A-95B4-4FA7-E08C-32859C96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8F34-B951-C625-EFA9-48794ADA6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60F9-AE5B-BB28-0051-8AC78905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5FB0A-340C-D0D0-376A-90AAAC91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46BB-DA19-6949-2E80-69F05E6A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61E7-B067-DEA1-6D28-890C1057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FF845-1A6E-0683-41D4-DF91070C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E3F8B-0A25-A5CE-FD93-E0AA2854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704D-1EBB-AB42-01F2-F4B108B3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0E861-BD9A-C004-6A66-F6164C8F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9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A8B9-BD9E-611E-64BD-749EE640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37FE6-D9FA-6C5C-DF33-8B35F95D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95260-16CC-C4A8-B8D6-7CCE522E4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9580C-3C9A-A5E6-54DE-081BED090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C0EF2-60A3-4241-8493-AE704CFA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78AF2-D7F8-7332-62FE-5324FBA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BF8CA-807F-E36C-1BC5-8EEA77C8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229E3-1EA4-FA73-BB50-DCBCEECC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1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EBA-71EF-159F-D121-4A474FDD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C5B53-43CA-5557-B245-EDD7CA78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4A386-4095-D8F1-289B-9BCBDEB1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A38D7-F842-399E-6CA0-BE07763F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94104-4FAB-FB55-3692-82F51241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02589-3EE6-7995-902C-2F8CD169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993B2-EA79-3531-5443-56A0B56D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5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BB3C-C3CA-E108-7B51-6AACADAA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BAF5-4C86-1F54-32B9-FCDBA77B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350F-EB97-2FBF-4DF6-50829FEF5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BC636-71ED-989C-7113-5543CF0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8EDC-68E1-6CA6-AFA2-4C3B058D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5626D-187D-554E-F1F6-174849AF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5AA7-ED2C-C244-C116-4D9DC4B4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DB646-D269-7BA0-3813-2874AEECB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550DC-18DF-4E89-D347-C4A31FEAE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7434-1918-912D-802A-B6866360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C6B1A-4C9C-B4E6-6CEA-2F6A5FA8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2A1E5-5668-8098-F8D6-E83C1CA1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0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ED144-0942-FC5F-D9A5-A22AE689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BCBE-6C85-F8E4-4D5F-762DF31FF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B192-553A-3ACF-283D-81A7E7DC3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1A9C1-CAA9-954E-905C-C1D4BF3E3F17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0DC4B-9818-4C90-F819-FEA046C80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A2A6-2CF1-3980-FAAA-B8DE8F9A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01610-C5F7-DB4D-90D5-5C870206E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F34D-5E7C-C702-FE20-5D3AFA3BA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Artificial reefs as refuge habitats for climate-threated species</a:t>
            </a:r>
          </a:p>
        </p:txBody>
      </p:sp>
    </p:spTree>
    <p:extLst>
      <p:ext uri="{BB962C8B-B14F-4D97-AF65-F5344CB8AC3E}">
        <p14:creationId xmlns:p14="http://schemas.microsoft.com/office/powerpoint/2010/main" val="196241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1D02C-828E-51C1-7277-80A80007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E2DC-8A19-3318-0622-2AF4E834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2" y="293914"/>
            <a:ext cx="6585857" cy="112599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Updates: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B3E57-CB06-A9C7-60DC-E8EE126BEF2E}"/>
              </a:ext>
            </a:extLst>
          </p:cNvPr>
          <p:cNvSpPr txBox="1"/>
          <p:nvPr/>
        </p:nvSpPr>
        <p:spPr>
          <a:xfrm>
            <a:off x="758371" y="1674674"/>
            <a:ext cx="8882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Omitted cucumbers from this updated review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Incorporated data from VRG 2024 surveys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We’d like to focus on wasting as the impact event and see if there’s any pattern of density increase on the PVR modules rather than natural reefs nearby PVR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Density plots include data directly from the PVR modules (not previously included in my thesis)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9DE9E-8AFA-CA51-0C62-7331527C2015}"/>
              </a:ext>
            </a:extLst>
          </p:cNvPr>
          <p:cNvSpPr txBox="1"/>
          <p:nvPr/>
        </p:nvSpPr>
        <p:spPr>
          <a:xfrm>
            <a:off x="758370" y="4306163"/>
            <a:ext cx="888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include 2010.. Getting omitted for some reason in the PVR sites</a:t>
            </a:r>
          </a:p>
        </p:txBody>
      </p:sp>
    </p:spTree>
    <p:extLst>
      <p:ext uri="{BB962C8B-B14F-4D97-AF65-F5344CB8AC3E}">
        <p14:creationId xmlns:p14="http://schemas.microsoft.com/office/powerpoint/2010/main" val="405890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53E0CEE9-3DF4-A4BE-A420-E76DC8F0A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5978525" cy="4270375"/>
          </a:xfrm>
          <a:prstGeom prst="rect">
            <a:avLst/>
          </a:prstGeom>
        </p:spPr>
      </p:pic>
      <p:pic>
        <p:nvPicPr>
          <p:cNvPr id="5" name="Picture 4" descr="A graph of different types of events&#10;&#10;AI-generated content may be incorrect.">
            <a:extLst>
              <a:ext uri="{FF2B5EF4-FFF2-40B4-BE49-F238E27FC236}">
                <a16:creationId xmlns:a16="http://schemas.microsoft.com/office/drawing/2014/main" id="{2EA26149-27E8-6412-6022-A47F9E65B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412" y="794294"/>
            <a:ext cx="6355588" cy="4539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47E371-55B7-79F8-01D5-9CBD1FCE85AE}"/>
              </a:ext>
            </a:extLst>
          </p:cNvPr>
          <p:cNvSpPr txBox="1"/>
          <p:nvPr/>
        </p:nvSpPr>
        <p:spPr>
          <a:xfrm>
            <a:off x="0" y="5603331"/>
            <a:ext cx="5327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1. </a:t>
            </a:r>
            <a:r>
              <a:rPr lang="en-US" sz="1200" dirty="0"/>
              <a:t>Mean species density (per 100 m² per year) for </a:t>
            </a:r>
            <a:r>
              <a:rPr lang="en-US" sz="1200" i="1" dirty="0"/>
              <a:t>P. miniata, P. giganteus, </a:t>
            </a:r>
            <a:r>
              <a:rPr lang="en-US" sz="1200" dirty="0"/>
              <a:t>and </a:t>
            </a:r>
            <a:r>
              <a:rPr lang="en-US" sz="1200" i="1" dirty="0"/>
              <a:t>P. ochraceus</a:t>
            </a:r>
            <a:r>
              <a:rPr lang="en-US" sz="1200" dirty="0"/>
              <a:t>, by site type: MPA, non-MPA, and artificial reef PVR, and era: pre-wasting (2008–2013), wasting (2014–2016), and post-wasting (2017–2024).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CC8A4-E78E-6675-4C99-3547CCD9C97D}"/>
              </a:ext>
            </a:extLst>
          </p:cNvPr>
          <p:cNvSpPr txBox="1"/>
          <p:nvPr/>
        </p:nvSpPr>
        <p:spPr>
          <a:xfrm>
            <a:off x="6190280" y="5557164"/>
            <a:ext cx="532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2. </a:t>
            </a:r>
            <a:r>
              <a:rPr lang="en-US" sz="1200" dirty="0"/>
              <a:t>Comparison of mean species density per 100m</a:t>
            </a:r>
            <a:r>
              <a:rPr lang="en-US" sz="1200" baseline="30000" dirty="0"/>
              <a:t>2  </a:t>
            </a:r>
            <a:r>
              <a:rPr lang="en-US" sz="1200" dirty="0"/>
              <a:t>across site type and era for </a:t>
            </a:r>
            <a:r>
              <a:rPr lang="en-US" sz="1200" i="1" dirty="0"/>
              <a:t>P. miniata, P. giganteus, </a:t>
            </a:r>
            <a:r>
              <a:rPr lang="en-US" sz="1200" dirty="0"/>
              <a:t>and </a:t>
            </a:r>
            <a:r>
              <a:rPr lang="en-US" sz="1200" i="1" dirty="0"/>
              <a:t>P. ochraceus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A0653-3F29-110F-614C-4C172AC2BCBE}"/>
              </a:ext>
            </a:extLst>
          </p:cNvPr>
          <p:cNvSpPr txBox="1"/>
          <p:nvPr/>
        </p:nvSpPr>
        <p:spPr>
          <a:xfrm>
            <a:off x="292100" y="423672"/>
            <a:ext cx="4508500" cy="37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 Star Overview</a:t>
            </a:r>
          </a:p>
        </p:txBody>
      </p:sp>
    </p:spTree>
    <p:extLst>
      <p:ext uri="{BB962C8B-B14F-4D97-AF65-F5344CB8AC3E}">
        <p14:creationId xmlns:p14="http://schemas.microsoft.com/office/powerpoint/2010/main" val="40818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CAF62-2B7E-2825-206C-1F1C0508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red and white squares&#10;&#10;AI-generated content may be incorrect.">
            <a:extLst>
              <a:ext uri="{FF2B5EF4-FFF2-40B4-BE49-F238E27FC236}">
                <a16:creationId xmlns:a16="http://schemas.microsoft.com/office/drawing/2014/main" id="{37743388-0702-B532-BA07-A6D1055F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55"/>
            <a:ext cx="5954683" cy="4253345"/>
          </a:xfrm>
          <a:prstGeom prst="rect">
            <a:avLst/>
          </a:prstGeom>
        </p:spPr>
      </p:pic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26FEA15-9579-E235-8746-E0F051DF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683" y="1094510"/>
            <a:ext cx="6148646" cy="4391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CA6F28-0045-313F-E6B8-830BFBB81E72}"/>
              </a:ext>
            </a:extLst>
          </p:cNvPr>
          <p:cNvSpPr txBox="1"/>
          <p:nvPr/>
        </p:nvSpPr>
        <p:spPr>
          <a:xfrm>
            <a:off x="235131" y="5695406"/>
            <a:ext cx="475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3. </a:t>
            </a:r>
            <a:r>
              <a:rPr lang="en-US" sz="1200" dirty="0"/>
              <a:t>Mean species density (per 100 m² per year) for </a:t>
            </a:r>
            <a:r>
              <a:rPr lang="en-US" sz="1200" i="1" dirty="0"/>
              <a:t>M. </a:t>
            </a:r>
            <a:r>
              <a:rPr lang="en-US" sz="1200" i="1" dirty="0" err="1"/>
              <a:t>franciscanus</a:t>
            </a:r>
            <a:r>
              <a:rPr lang="en-US" sz="1200" dirty="0"/>
              <a:t> and </a:t>
            </a:r>
            <a:r>
              <a:rPr lang="en-US" sz="1200" i="1" dirty="0"/>
              <a:t>S. purpuratus</a:t>
            </a:r>
            <a:r>
              <a:rPr lang="en-US" sz="1200" dirty="0"/>
              <a:t>, by site type (MPA, non-MPA, and artificial reef PVR) and era: pre-wasting (2008–2013), wasting (2014–2016), and post-wasting (2017–2024).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B3231-EBB1-8CB8-CE1A-6003ED010638}"/>
              </a:ext>
            </a:extLst>
          </p:cNvPr>
          <p:cNvSpPr txBox="1"/>
          <p:nvPr/>
        </p:nvSpPr>
        <p:spPr>
          <a:xfrm>
            <a:off x="6286532" y="5649239"/>
            <a:ext cx="532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 4. </a:t>
            </a:r>
            <a:r>
              <a:rPr lang="en-US" sz="1200" dirty="0"/>
              <a:t>Comparison of mean species density per 100m</a:t>
            </a:r>
            <a:r>
              <a:rPr lang="en-US" sz="1200" baseline="30000" dirty="0"/>
              <a:t>2  </a:t>
            </a:r>
            <a:r>
              <a:rPr lang="en-US" sz="1200" dirty="0"/>
              <a:t>across site type and era for </a:t>
            </a:r>
            <a:r>
              <a:rPr lang="en-US" sz="1200" i="1" dirty="0"/>
              <a:t>M. </a:t>
            </a:r>
            <a:r>
              <a:rPr lang="en-US" sz="1200" i="1" dirty="0" err="1"/>
              <a:t>franciscanus</a:t>
            </a:r>
            <a:r>
              <a:rPr lang="en-US" sz="1200" dirty="0"/>
              <a:t> and </a:t>
            </a:r>
            <a:r>
              <a:rPr lang="en-US" sz="1200" i="1" dirty="0"/>
              <a:t>S. purpuratus.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96BEA-4215-491D-0C6D-2B339A269C67}"/>
              </a:ext>
            </a:extLst>
          </p:cNvPr>
          <p:cNvSpPr txBox="1"/>
          <p:nvPr/>
        </p:nvSpPr>
        <p:spPr>
          <a:xfrm>
            <a:off x="292100" y="423672"/>
            <a:ext cx="4508500" cy="37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Urchin Overview</a:t>
            </a:r>
          </a:p>
        </p:txBody>
      </p:sp>
    </p:spTree>
    <p:extLst>
      <p:ext uri="{BB962C8B-B14F-4D97-AF65-F5344CB8AC3E}">
        <p14:creationId xmlns:p14="http://schemas.microsoft.com/office/powerpoint/2010/main" val="179971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D1FA-5F6B-EE90-9505-9D1118B7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8FFD5-C492-E972-BA25-BD0BCCEA27DA}"/>
              </a:ext>
            </a:extLst>
          </p:cNvPr>
          <p:cNvSpPr txBox="1"/>
          <p:nvPr/>
        </p:nvSpPr>
        <p:spPr>
          <a:xfrm>
            <a:off x="292100" y="423672"/>
            <a:ext cx="4508500" cy="37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Site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40B2E-88BA-A9D5-3115-8A02D9E27F4C}"/>
              </a:ext>
            </a:extLst>
          </p:cNvPr>
          <p:cNvSpPr txBox="1"/>
          <p:nvPr/>
        </p:nvSpPr>
        <p:spPr>
          <a:xfrm>
            <a:off x="524328" y="1420837"/>
            <a:ext cx="6299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Control Sites: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Hawthorne Reef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Marguerite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Albondigas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Marguerite East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Golden Cove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Resort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Portuguese Bend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Impact Sites: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Point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120 Reef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Abalone Cove Kelp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Point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Marineland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Vicente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Portuguese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9FC3E-19EF-5FBA-5258-EAA9C5ED7214}"/>
              </a:ext>
            </a:extLst>
          </p:cNvPr>
          <p:cNvSpPr txBox="1"/>
          <p:nvPr/>
        </p:nvSpPr>
        <p:spPr>
          <a:xfrm>
            <a:off x="292100" y="105552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Impact: Implementation of MPA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3F720-E631-15B0-2235-1C97CF0FB71F}"/>
              </a:ext>
            </a:extLst>
          </p:cNvPr>
          <p:cNvSpPr txBox="1"/>
          <p:nvPr/>
        </p:nvSpPr>
        <p:spPr>
          <a:xfrm>
            <a:off x="6823528" y="105552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Impact: Implementation of PVR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4E67D-5153-2DEB-EDBA-06F06DA38416}"/>
              </a:ext>
            </a:extLst>
          </p:cNvPr>
          <p:cNvSpPr txBox="1"/>
          <p:nvPr/>
        </p:nvSpPr>
        <p:spPr>
          <a:xfrm>
            <a:off x="7155542" y="141927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Control 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Hawthorne Reef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Honeymoon Cove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Lunada Bay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Resort Point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Rocky Point South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Rocky Point North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Ridges North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Impact Sites: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KOU Rock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18th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Burial Grounds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Palms 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Palms 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Bunker Point</a:t>
            </a:r>
          </a:p>
        </p:txBody>
      </p:sp>
    </p:spTree>
    <p:extLst>
      <p:ext uri="{BB962C8B-B14F-4D97-AF65-F5344CB8AC3E}">
        <p14:creationId xmlns:p14="http://schemas.microsoft.com/office/powerpoint/2010/main" val="2970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ACCCD8-4339-8CFB-1F51-59F65C01A033}"/>
              </a:ext>
            </a:extLst>
          </p:cNvPr>
          <p:cNvSpPr txBox="1"/>
          <p:nvPr/>
        </p:nvSpPr>
        <p:spPr>
          <a:xfrm>
            <a:off x="292100" y="301045"/>
            <a:ext cx="4508500" cy="37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BACIPS Overview -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60155-4550-745C-FA29-9B72EAF92909}"/>
              </a:ext>
            </a:extLst>
          </p:cNvPr>
          <p:cNvSpPr txBox="1"/>
          <p:nvPr/>
        </p:nvSpPr>
        <p:spPr>
          <a:xfrm>
            <a:off x="1961687" y="67197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Impact: Implementation of MPA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0FDC2-055B-846D-2DC5-B5CA01235E8E}"/>
              </a:ext>
            </a:extLst>
          </p:cNvPr>
          <p:cNvSpPr txBox="1"/>
          <p:nvPr/>
        </p:nvSpPr>
        <p:spPr>
          <a:xfrm>
            <a:off x="5432842" y="67197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Impact: Implementation of PVR</a:t>
            </a:r>
          </a:p>
        </p:txBody>
      </p:sp>
      <p:pic>
        <p:nvPicPr>
          <p:cNvPr id="13" name="Picture 12" descr="A graph of a number of triangles&#10;&#10;AI-generated content may be incorrect.">
            <a:extLst>
              <a:ext uri="{FF2B5EF4-FFF2-40B4-BE49-F238E27FC236}">
                <a16:creationId xmlns:a16="http://schemas.microsoft.com/office/drawing/2014/main" id="{A4C117EC-1E20-E818-8623-FA942BD5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196" r="50864"/>
          <a:stretch>
            <a:fillRect/>
          </a:stretch>
        </p:blipFill>
        <p:spPr>
          <a:xfrm>
            <a:off x="2165795" y="2916317"/>
            <a:ext cx="3128099" cy="1940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8CB9B4-A74E-06D2-5AE1-EFF5D5A00B4E}"/>
              </a:ext>
            </a:extLst>
          </p:cNvPr>
          <p:cNvSpPr txBox="1"/>
          <p:nvPr/>
        </p:nvSpPr>
        <p:spPr>
          <a:xfrm rot="5400000">
            <a:off x="11054216" y="1704584"/>
            <a:ext cx="134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P. miniata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ACBC41-3262-6B38-6DEE-EAFCE17AF136}"/>
              </a:ext>
            </a:extLst>
          </p:cNvPr>
          <p:cNvSpPr txBox="1"/>
          <p:nvPr/>
        </p:nvSpPr>
        <p:spPr>
          <a:xfrm rot="5400000">
            <a:off x="10916330" y="3544451"/>
            <a:ext cx="16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P. giganteus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EE075-69F8-BD24-0688-C730A0CE6BF7}"/>
              </a:ext>
            </a:extLst>
          </p:cNvPr>
          <p:cNvSpPr txBox="1"/>
          <p:nvPr/>
        </p:nvSpPr>
        <p:spPr>
          <a:xfrm rot="5400000">
            <a:off x="10995379" y="5544341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P. ochraceus</a:t>
            </a:r>
            <a:endParaRPr lang="en-US" dirty="0"/>
          </a:p>
        </p:txBody>
      </p:sp>
      <p:pic>
        <p:nvPicPr>
          <p:cNvPr id="22" name="Picture 21" descr="A graph of a number of triangles&#10;&#10;AI-generated content may be incorrect.">
            <a:extLst>
              <a:ext uri="{FF2B5EF4-FFF2-40B4-BE49-F238E27FC236}">
                <a16:creationId xmlns:a16="http://schemas.microsoft.com/office/drawing/2014/main" id="{279BC1F2-20BE-C5DD-A0BE-3372DA6C9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196" r="51011"/>
          <a:stretch>
            <a:fillRect/>
          </a:stretch>
        </p:blipFill>
        <p:spPr>
          <a:xfrm>
            <a:off x="2165795" y="1004430"/>
            <a:ext cx="3118757" cy="1940048"/>
          </a:xfrm>
          <a:prstGeom prst="rect">
            <a:avLst/>
          </a:prstGeom>
        </p:spPr>
      </p:pic>
      <p:pic>
        <p:nvPicPr>
          <p:cNvPr id="24" name="Picture 23" descr="A graph of a number of triangles&#10;&#10;AI-generated content may be incorrect.">
            <a:extLst>
              <a:ext uri="{FF2B5EF4-FFF2-40B4-BE49-F238E27FC236}">
                <a16:creationId xmlns:a16="http://schemas.microsoft.com/office/drawing/2014/main" id="{BA7E407A-2B02-2A16-94C0-3691A2D75C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480" r="51011"/>
          <a:stretch>
            <a:fillRect/>
          </a:stretch>
        </p:blipFill>
        <p:spPr>
          <a:xfrm>
            <a:off x="2165796" y="4795447"/>
            <a:ext cx="3118756" cy="193346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30F8C3-2D97-0610-8D78-FE753A27ECFA}"/>
              </a:ext>
            </a:extLst>
          </p:cNvPr>
          <p:cNvSpPr txBox="1"/>
          <p:nvPr/>
        </p:nvSpPr>
        <p:spPr>
          <a:xfrm>
            <a:off x="117282" y="1589092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Model, 82.2% likelihood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EEEC9D-546D-7417-0DE4-005C3F7456AE}"/>
              </a:ext>
            </a:extLst>
          </p:cNvPr>
          <p:cNvSpPr txBox="1"/>
          <p:nvPr/>
        </p:nvSpPr>
        <p:spPr>
          <a:xfrm>
            <a:off x="48796" y="3572803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Model, 73.6% likelihood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2BE622-C68C-6D69-6F8D-EF9821CA080A}"/>
              </a:ext>
            </a:extLst>
          </p:cNvPr>
          <p:cNvSpPr txBox="1"/>
          <p:nvPr/>
        </p:nvSpPr>
        <p:spPr>
          <a:xfrm>
            <a:off x="0" y="5301794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Model, 72.6% likelihood</a:t>
            </a:r>
          </a:p>
        </p:txBody>
      </p:sp>
      <p:pic>
        <p:nvPicPr>
          <p:cNvPr id="31" name="Picture 30" descr="A graph of a graph with numbers&#10;&#10;AI-generated content may be incorrect.">
            <a:extLst>
              <a:ext uri="{FF2B5EF4-FFF2-40B4-BE49-F238E27FC236}">
                <a16:creationId xmlns:a16="http://schemas.microsoft.com/office/drawing/2014/main" id="{C600931B-73FB-5895-8602-2216FA7E6B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9601" r="52655" b="3235"/>
          <a:stretch>
            <a:fillRect/>
          </a:stretch>
        </p:blipFill>
        <p:spPr>
          <a:xfrm>
            <a:off x="5650992" y="1072346"/>
            <a:ext cx="3090672" cy="1831731"/>
          </a:xfrm>
          <a:prstGeom prst="rect">
            <a:avLst/>
          </a:prstGeom>
        </p:spPr>
      </p:pic>
      <p:pic>
        <p:nvPicPr>
          <p:cNvPr id="33" name="Picture 3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0810432-7ED1-D1D0-6092-ACE735E06BD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7932" r="52118"/>
          <a:stretch>
            <a:fillRect/>
          </a:stretch>
        </p:blipFill>
        <p:spPr>
          <a:xfrm>
            <a:off x="5650993" y="2930075"/>
            <a:ext cx="3090672" cy="1926290"/>
          </a:xfrm>
          <a:prstGeom prst="rect">
            <a:avLst/>
          </a:prstGeom>
        </p:spPr>
      </p:pic>
      <p:pic>
        <p:nvPicPr>
          <p:cNvPr id="35" name="Picture 34" descr="A graph of a graph&#10;&#10;AI-generated content may be incorrect.">
            <a:extLst>
              <a:ext uri="{FF2B5EF4-FFF2-40B4-BE49-F238E27FC236}">
                <a16:creationId xmlns:a16="http://schemas.microsoft.com/office/drawing/2014/main" id="{7ACB7AC1-F856-5F1D-8F6D-0EF756E1ECE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343" r="52353"/>
          <a:stretch>
            <a:fillRect/>
          </a:stretch>
        </p:blipFill>
        <p:spPr>
          <a:xfrm>
            <a:off x="5715000" y="4807606"/>
            <a:ext cx="3026664" cy="19554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DA3E7C1-E5B7-B194-E189-7A173D7BC2E2}"/>
              </a:ext>
            </a:extLst>
          </p:cNvPr>
          <p:cNvSpPr txBox="1"/>
          <p:nvPr/>
        </p:nvSpPr>
        <p:spPr>
          <a:xfrm>
            <a:off x="8741664" y="1596272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Sigmoid Model, 68.6% likelihood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7D9AA5-FB0D-4D37-FFD2-818253BA4631}"/>
              </a:ext>
            </a:extLst>
          </p:cNvPr>
          <p:cNvSpPr txBox="1"/>
          <p:nvPr/>
        </p:nvSpPr>
        <p:spPr>
          <a:xfrm>
            <a:off x="8783111" y="3571168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Model, 94.7% likelihood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33636-A391-5CE0-3B99-E46248DEA8D7}"/>
              </a:ext>
            </a:extLst>
          </p:cNvPr>
          <p:cNvSpPr txBox="1"/>
          <p:nvPr/>
        </p:nvSpPr>
        <p:spPr>
          <a:xfrm>
            <a:off x="8859758" y="5407564"/>
            <a:ext cx="233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Model, 86.5% likelihood</a:t>
            </a:r>
          </a:p>
        </p:txBody>
      </p:sp>
    </p:spTree>
    <p:extLst>
      <p:ext uri="{BB962C8B-B14F-4D97-AF65-F5344CB8AC3E}">
        <p14:creationId xmlns:p14="http://schemas.microsoft.com/office/powerpoint/2010/main" val="23808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8F8C8-8D5A-F11B-5198-716354AC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9582B-F212-7CC3-B0C4-73EBAE292A80}"/>
              </a:ext>
            </a:extLst>
          </p:cNvPr>
          <p:cNvSpPr txBox="1"/>
          <p:nvPr/>
        </p:nvSpPr>
        <p:spPr>
          <a:xfrm>
            <a:off x="292100" y="423672"/>
            <a:ext cx="4508500" cy="370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BACIPS Overview - Urchins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8A3DC-B28B-CACD-C468-0FD3376189CF}"/>
              </a:ext>
            </a:extLst>
          </p:cNvPr>
          <p:cNvSpPr txBox="1"/>
          <p:nvPr/>
        </p:nvSpPr>
        <p:spPr>
          <a:xfrm>
            <a:off x="2201632" y="107726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Impact: Implementation of MPA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97932-2E96-BF63-729F-78710F0FEBEF}"/>
              </a:ext>
            </a:extLst>
          </p:cNvPr>
          <p:cNvSpPr txBox="1"/>
          <p:nvPr/>
        </p:nvSpPr>
        <p:spPr>
          <a:xfrm>
            <a:off x="6096000" y="105552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Impact: Implementation of PVR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BE511-0738-04D3-62D9-A2DDA88C1A5D}"/>
              </a:ext>
            </a:extLst>
          </p:cNvPr>
          <p:cNvSpPr txBox="1"/>
          <p:nvPr/>
        </p:nvSpPr>
        <p:spPr>
          <a:xfrm rot="5400000">
            <a:off x="10682514" y="2362084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M. </a:t>
            </a:r>
            <a:r>
              <a:rPr lang="en-US" i="1" dirty="0" err="1"/>
              <a:t>fransciscanus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6585B-76CD-EC56-85FE-607D5B2887C8}"/>
              </a:ext>
            </a:extLst>
          </p:cNvPr>
          <p:cNvSpPr txBox="1"/>
          <p:nvPr/>
        </p:nvSpPr>
        <p:spPr>
          <a:xfrm rot="5400000">
            <a:off x="10682514" y="4996427"/>
            <a:ext cx="204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S. purpuratus</a:t>
            </a:r>
          </a:p>
        </p:txBody>
      </p:sp>
      <p:pic>
        <p:nvPicPr>
          <p:cNvPr id="10" name="Picture 9" descr="A graph of a number of triangles&#10;&#10;AI-generated content may be incorrect.">
            <a:extLst>
              <a:ext uri="{FF2B5EF4-FFF2-40B4-BE49-F238E27FC236}">
                <a16:creationId xmlns:a16="http://schemas.microsoft.com/office/drawing/2014/main" id="{F5B6BF6A-D24F-77ED-4993-BE94495C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26" r="50864"/>
          <a:stretch>
            <a:fillRect/>
          </a:stretch>
        </p:blipFill>
        <p:spPr>
          <a:xfrm>
            <a:off x="1965863" y="1379352"/>
            <a:ext cx="3618324" cy="2310226"/>
          </a:xfrm>
          <a:prstGeom prst="rect">
            <a:avLst/>
          </a:prstGeom>
        </p:spPr>
      </p:pic>
      <p:pic>
        <p:nvPicPr>
          <p:cNvPr id="12" name="Picture 11" descr="A graph of a number of triangles&#10;&#10;AI-generated content may be incorrect.">
            <a:extLst>
              <a:ext uri="{FF2B5EF4-FFF2-40B4-BE49-F238E27FC236}">
                <a16:creationId xmlns:a16="http://schemas.microsoft.com/office/drawing/2014/main" id="{B486C240-3DBA-7E36-5E15-D173869E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764" r="50864"/>
          <a:stretch>
            <a:fillRect/>
          </a:stretch>
        </p:blipFill>
        <p:spPr>
          <a:xfrm>
            <a:off x="1965863" y="3734981"/>
            <a:ext cx="3618324" cy="2228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3273EF-F63C-5069-B9DE-4687F80DA25D}"/>
              </a:ext>
            </a:extLst>
          </p:cNvPr>
          <p:cNvSpPr txBox="1"/>
          <p:nvPr/>
        </p:nvSpPr>
        <p:spPr>
          <a:xfrm>
            <a:off x="0" y="2307091"/>
            <a:ext cx="292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Step Model, 62.2% likelihood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C399B-3596-7C11-5BA4-F479255A7D95}"/>
              </a:ext>
            </a:extLst>
          </p:cNvPr>
          <p:cNvSpPr txBox="1"/>
          <p:nvPr/>
        </p:nvSpPr>
        <p:spPr>
          <a:xfrm>
            <a:off x="-44607" y="4411576"/>
            <a:ext cx="4020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Linear model, 50.9% likelihood</a:t>
            </a:r>
          </a:p>
        </p:txBody>
      </p:sp>
      <p:pic>
        <p:nvPicPr>
          <p:cNvPr id="17" name="Picture 16" descr="A graph of a graph with numbers&#10;&#10;AI-generated content may be incorrect.">
            <a:extLst>
              <a:ext uri="{FF2B5EF4-FFF2-40B4-BE49-F238E27FC236}">
                <a16:creationId xmlns:a16="http://schemas.microsoft.com/office/drawing/2014/main" id="{3B1EA7FD-6403-425D-C2A8-A9ECDC2B85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261" r="51529"/>
          <a:stretch>
            <a:fillRect/>
          </a:stretch>
        </p:blipFill>
        <p:spPr>
          <a:xfrm>
            <a:off x="5738946" y="1513747"/>
            <a:ext cx="3622207" cy="2221234"/>
          </a:xfrm>
          <a:prstGeom prst="rect">
            <a:avLst/>
          </a:prstGeom>
        </p:spPr>
      </p:pic>
      <p:pic>
        <p:nvPicPr>
          <p:cNvPr id="19" name="Picture 18" descr="A graph of a graph&#10;&#10;AI-generated content may be incorrect.">
            <a:extLst>
              <a:ext uri="{FF2B5EF4-FFF2-40B4-BE49-F238E27FC236}">
                <a16:creationId xmlns:a16="http://schemas.microsoft.com/office/drawing/2014/main" id="{B03F686D-A428-8E4B-35B3-57F1CE9170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261" r="51294"/>
          <a:stretch>
            <a:fillRect/>
          </a:stretch>
        </p:blipFill>
        <p:spPr>
          <a:xfrm>
            <a:off x="5657241" y="3701525"/>
            <a:ext cx="3703912" cy="22603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9F590FA-D3DC-DCB7-E7A8-F30124132F0A}"/>
              </a:ext>
            </a:extLst>
          </p:cNvPr>
          <p:cNvSpPr txBox="1"/>
          <p:nvPr/>
        </p:nvSpPr>
        <p:spPr>
          <a:xfrm>
            <a:off x="9267131" y="2215221"/>
            <a:ext cx="292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Step Model, 54.3% likelihood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DAAB3-609E-C514-3322-5E86EE7BD5D2}"/>
              </a:ext>
            </a:extLst>
          </p:cNvPr>
          <p:cNvSpPr txBox="1"/>
          <p:nvPr/>
        </p:nvSpPr>
        <p:spPr>
          <a:xfrm>
            <a:off x="9267131" y="4393396"/>
            <a:ext cx="2924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Sigmoid Model, 62.5% likelihood </a:t>
            </a:r>
          </a:p>
        </p:txBody>
      </p:sp>
    </p:spTree>
    <p:extLst>
      <p:ext uri="{BB962C8B-B14F-4D97-AF65-F5344CB8AC3E}">
        <p14:creationId xmlns:p14="http://schemas.microsoft.com/office/powerpoint/2010/main" val="236165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455</Words>
  <Application>Microsoft Macintosh PowerPoint</Application>
  <PresentationFormat>Widescreen</PresentationFormat>
  <Paragraphs>77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Artificial reefs as refuge habitats for climate-threated species</vt:lpstr>
      <vt:lpstr>Updates: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Alyssa Player</dc:creator>
  <cp:lastModifiedBy>Alyssa Player</cp:lastModifiedBy>
  <cp:revision>59</cp:revision>
  <dcterms:created xsi:type="dcterms:W3CDTF">2025-08-25T01:26:38Z</dcterms:created>
  <dcterms:modified xsi:type="dcterms:W3CDTF">2025-08-26T02:13:26Z</dcterms:modified>
</cp:coreProperties>
</file>