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88" r:id="rId3"/>
    <p:sldId id="283" r:id="rId4"/>
    <p:sldId id="284" r:id="rId5"/>
    <p:sldId id="285" r:id="rId6"/>
    <p:sldId id="261" r:id="rId7"/>
    <p:sldId id="262" r:id="rId8"/>
    <p:sldId id="266" r:id="rId9"/>
    <p:sldId id="267" r:id="rId10"/>
    <p:sldId id="269" r:id="rId11"/>
    <p:sldId id="268" r:id="rId12"/>
    <p:sldId id="286" r:id="rId13"/>
    <p:sldId id="287" r:id="rId14"/>
    <p:sldId id="272" r:id="rId15"/>
    <p:sldId id="274" r:id="rId16"/>
    <p:sldId id="275" r:id="rId17"/>
    <p:sldId id="276" r:id="rId18"/>
    <p:sldId id="277" r:id="rId19"/>
    <p:sldId id="279" r:id="rId20"/>
    <p:sldId id="280"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65" d="100"/>
          <a:sy n="65" d="100"/>
        </p:scale>
        <p:origin x="6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292FFC3-10F0-4F0C-B00A-74CFC4BCC2BA}" type="datetimeFigureOut">
              <a:rPr lang="en-US" smtClean="0"/>
              <a:t>11/16/2015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C6D3DBBC-D057-40A1-8046-0467A6177DEB}" type="slidenum">
              <a:rPr lang="en-US" smtClean="0"/>
              <a:t>‹#›</a:t>
            </a:fld>
            <a:endParaRPr lang="en-US"/>
          </a:p>
        </p:txBody>
      </p:sp>
    </p:spTree>
    <p:extLst>
      <p:ext uri="{BB962C8B-B14F-4D97-AF65-F5344CB8AC3E}">
        <p14:creationId xmlns:p14="http://schemas.microsoft.com/office/powerpoint/2010/main" val="411816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Not sure if we are able to give the dollar value for this. We should check.</a:t>
            </a:r>
            <a:br>
              <a:rPr lang="en-US">
                <a:latin typeface="Calibri"/>
              </a:rPr>
            </a:br>
            <a:endParaRPr lang="en-US"/>
          </a:p>
        </p:txBody>
      </p:sp>
      <p:sp>
        <p:nvSpPr>
          <p:cNvPr id="4" name="Slide Number Placeholder 3"/>
          <p:cNvSpPr>
            <a:spLocks noGrp="1"/>
          </p:cNvSpPr>
          <p:nvPr>
            <p:ph type="sldNum" sz="quarter" idx="10"/>
          </p:nvPr>
        </p:nvSpPr>
        <p:spPr/>
        <p:txBody>
          <a:bodyPr/>
          <a:lstStyle/>
          <a:p>
            <a:fld id="{C6D3DBBC-D057-40A1-8046-0467A6177DEB}" type="slidenum">
              <a:rPr lang="en-US" smtClean="0"/>
              <a:t>1</a:t>
            </a:fld>
            <a:endParaRPr lang="en-US"/>
          </a:p>
        </p:txBody>
      </p:sp>
    </p:spTree>
    <p:extLst>
      <p:ext uri="{BB962C8B-B14F-4D97-AF65-F5344CB8AC3E}">
        <p14:creationId xmlns:p14="http://schemas.microsoft.com/office/powerpoint/2010/main" val="96124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liked the feeling of the last slide. Maybe we can poke fun at ourselves here and say something like "Yeah, we know. But it's worth it."</a:t>
            </a:r>
            <a:br>
              <a:rPr lang="en-US">
                <a:latin typeface="Calibri"/>
              </a:rPr>
            </a:br>
            <a:endParaRPr lang="en-US"/>
          </a:p>
        </p:txBody>
      </p:sp>
      <p:sp>
        <p:nvSpPr>
          <p:cNvPr id="4" name="Slide Number Placeholder 3"/>
          <p:cNvSpPr>
            <a:spLocks noGrp="1"/>
          </p:cNvSpPr>
          <p:nvPr>
            <p:ph type="sldNum" sz="quarter" idx="10"/>
          </p:nvPr>
        </p:nvSpPr>
        <p:spPr/>
        <p:txBody>
          <a:bodyPr/>
          <a:lstStyle/>
          <a:p>
            <a:fld id="{C6D3DBBC-D057-40A1-8046-0467A6177DEB}" type="slidenum">
              <a:rPr lang="en-US" smtClean="0"/>
              <a:t>3</a:t>
            </a:fld>
            <a:endParaRPr lang="en-US"/>
          </a:p>
        </p:txBody>
      </p:sp>
    </p:spTree>
    <p:extLst>
      <p:ext uri="{BB962C8B-B14F-4D97-AF65-F5344CB8AC3E}">
        <p14:creationId xmlns:p14="http://schemas.microsoft.com/office/powerpoint/2010/main" val="402623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Can we put the text on the left into a shaded box to offset it from the website?</a:t>
            </a:r>
            <a:br>
              <a:rPr lang="en-US">
                <a:latin typeface="Calibri"/>
              </a:rPr>
            </a:br>
            <a:endParaRPr lang="en-US"/>
          </a:p>
        </p:txBody>
      </p:sp>
      <p:sp>
        <p:nvSpPr>
          <p:cNvPr id="4" name="Slide Number Placeholder 3"/>
          <p:cNvSpPr>
            <a:spLocks noGrp="1"/>
          </p:cNvSpPr>
          <p:nvPr>
            <p:ph type="sldNum" sz="quarter" idx="10"/>
          </p:nvPr>
        </p:nvSpPr>
        <p:spPr/>
        <p:txBody>
          <a:bodyPr/>
          <a:lstStyle/>
          <a:p>
            <a:fld id="{C6D3DBBC-D057-40A1-8046-0467A6177DEB}" type="slidenum">
              <a:rPr lang="en-US" smtClean="0"/>
              <a:t>6</a:t>
            </a:fld>
            <a:endParaRPr lang="en-US"/>
          </a:p>
        </p:txBody>
      </p:sp>
    </p:spTree>
    <p:extLst>
      <p:ext uri="{BB962C8B-B14F-4D97-AF65-F5344CB8AC3E}">
        <p14:creationId xmlns:p14="http://schemas.microsoft.com/office/powerpoint/2010/main" val="388466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Should this be you finished and just verified your email?</a:t>
            </a:r>
          </a:p>
        </p:txBody>
      </p:sp>
      <p:sp>
        <p:nvSpPr>
          <p:cNvPr id="4" name="Slide Number Placeholder 3"/>
          <p:cNvSpPr>
            <a:spLocks noGrp="1"/>
          </p:cNvSpPr>
          <p:nvPr>
            <p:ph type="sldNum" sz="quarter" idx="10"/>
          </p:nvPr>
        </p:nvSpPr>
        <p:spPr/>
        <p:txBody>
          <a:bodyPr/>
          <a:lstStyle/>
          <a:p>
            <a:fld id="{C6D3DBBC-D057-40A1-8046-0467A6177DEB}" type="slidenum">
              <a:rPr lang="en-US" smtClean="0"/>
              <a:t>8</a:t>
            </a:fld>
            <a:endParaRPr lang="en-US"/>
          </a:p>
        </p:txBody>
      </p:sp>
    </p:spTree>
    <p:extLst>
      <p:ext uri="{BB962C8B-B14F-4D97-AF65-F5344CB8AC3E}">
        <p14:creationId xmlns:p14="http://schemas.microsoft.com/office/powerpoint/2010/main" val="147433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"For Startup Information, you can fill this out with details about your hackathon project."</a:t>
            </a:r>
            <a:br>
              <a:rPr lang="en-US">
                <a:latin typeface="Calibri"/>
              </a:rPr>
            </a:br>
            <a:endParaRPr lang="en-US"/>
          </a:p>
        </p:txBody>
      </p:sp>
      <p:sp>
        <p:nvSpPr>
          <p:cNvPr id="4" name="Slide Number Placeholder 3"/>
          <p:cNvSpPr>
            <a:spLocks noGrp="1"/>
          </p:cNvSpPr>
          <p:nvPr>
            <p:ph type="sldNum" sz="quarter" idx="10"/>
          </p:nvPr>
        </p:nvSpPr>
        <p:spPr/>
        <p:txBody>
          <a:bodyPr/>
          <a:lstStyle/>
          <a:p>
            <a:fld id="{C6D3DBBC-D057-40A1-8046-0467A6177DEB}" type="slidenum">
              <a:rPr lang="en-US" smtClean="0"/>
              <a:t>9</a:t>
            </a:fld>
            <a:endParaRPr lang="en-US"/>
          </a:p>
        </p:txBody>
      </p:sp>
    </p:spTree>
    <p:extLst>
      <p:ext uri="{BB962C8B-B14F-4D97-AF65-F5344CB8AC3E}">
        <p14:creationId xmlns:p14="http://schemas.microsoft.com/office/powerpoint/2010/main" val="90837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believe that your teammates get their own license for the tools, not a shared pool, right? That's a selling point.</a:t>
            </a:r>
            <a:br>
              <a:rPr lang="en-US">
                <a:latin typeface="Calibri"/>
              </a:rPr>
            </a:br>
            <a:endParaRPr lang="en-US"/>
          </a:p>
        </p:txBody>
      </p:sp>
      <p:sp>
        <p:nvSpPr>
          <p:cNvPr id="4" name="Slide Number Placeholder 3"/>
          <p:cNvSpPr>
            <a:spLocks noGrp="1"/>
          </p:cNvSpPr>
          <p:nvPr>
            <p:ph type="sldNum" sz="quarter" idx="10"/>
          </p:nvPr>
        </p:nvSpPr>
        <p:spPr/>
        <p:txBody>
          <a:bodyPr/>
          <a:lstStyle/>
          <a:p>
            <a:fld id="{C6D3DBBC-D057-40A1-8046-0467A6177DEB}" type="slidenum">
              <a:rPr lang="en-US" smtClean="0"/>
              <a:t>10</a:t>
            </a:fld>
            <a:endParaRPr lang="en-US"/>
          </a:p>
        </p:txBody>
      </p:sp>
    </p:spTree>
    <p:extLst>
      <p:ext uri="{BB962C8B-B14F-4D97-AF65-F5344CB8AC3E}">
        <p14:creationId xmlns:p14="http://schemas.microsoft.com/office/powerpoint/2010/main" val="243532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532D8-712F-406F-8987-3714B7005E76}"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54702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532D8-712F-406F-8987-3714B7005E76}"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409757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532D8-712F-406F-8987-3714B7005E76}"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0403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532D8-712F-406F-8987-3714B7005E76}"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285349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A532D8-712F-406F-8987-3714B7005E76}"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233755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532D8-712F-406F-8987-3714B7005E76}"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172666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532D8-712F-406F-8987-3714B7005E76}"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89219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532D8-712F-406F-8987-3714B7005E76}"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142145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532D8-712F-406F-8987-3714B7005E76}"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36257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A532D8-712F-406F-8987-3714B7005E76}"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60814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A532D8-712F-406F-8987-3714B7005E76}"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238F3-352D-47D6-9BEF-C8DDAD05E57F}" type="slidenum">
              <a:rPr lang="en-US" smtClean="0"/>
              <a:t>‹#›</a:t>
            </a:fld>
            <a:endParaRPr lang="en-US"/>
          </a:p>
        </p:txBody>
      </p:sp>
    </p:spTree>
    <p:extLst>
      <p:ext uri="{BB962C8B-B14F-4D97-AF65-F5344CB8AC3E}">
        <p14:creationId xmlns:p14="http://schemas.microsoft.com/office/powerpoint/2010/main" val="352644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32D8-712F-406F-8987-3714B7005E76}"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238F3-352D-47D6-9BEF-C8DDAD05E57F}" type="slidenum">
              <a:rPr lang="en-US" smtClean="0"/>
              <a:t>‹#›</a:t>
            </a:fld>
            <a:endParaRPr lang="en-US"/>
          </a:p>
        </p:txBody>
      </p:sp>
    </p:spTree>
    <p:extLst>
      <p:ext uri="{BB962C8B-B14F-4D97-AF65-F5344CB8AC3E}">
        <p14:creationId xmlns:p14="http://schemas.microsoft.com/office/powerpoint/2010/main" val="2083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GIF"/><Relationship Id="rId5" Type="http://schemas.openxmlformats.org/officeDocument/2006/relationships/image" Target="../media/image5.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5.GIF"/><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BizSpark, Azure &amp; Microsoft tools</a:t>
            </a:r>
            <a:r>
              <a:rPr lang="en-US" b="1" dirty="0" smtClean="0"/>
              <a:t>.</a:t>
            </a:r>
            <a:br>
              <a:rPr lang="en-US" b="1" dirty="0" smtClean="0"/>
            </a:br>
            <a:r>
              <a:rPr lang="en-US" dirty="0"/>
              <a:t/>
            </a:r>
            <a:br>
              <a:rPr lang="en-US" dirty="0"/>
            </a:br>
            <a:r>
              <a:rPr lang="en-US" dirty="0" smtClean="0"/>
              <a:t>Directions to use your BizSpark enrollment code at a hackathon. </a:t>
            </a:r>
            <a:endParaRPr lang="en-US" dirty="0"/>
          </a:p>
        </p:txBody>
      </p:sp>
      <p:sp>
        <p:nvSpPr>
          <p:cNvPr id="3" name="Text Placeholder 2"/>
          <p:cNvSpPr>
            <a:spLocks noGrp="1"/>
          </p:cNvSpPr>
          <p:nvPr>
            <p:ph type="body" idx="1"/>
          </p:nvPr>
        </p:nvSpPr>
        <p:spPr/>
        <p:txBody>
          <a:bodyPr/>
          <a:lstStyle/>
          <a:p>
            <a:r>
              <a:rPr lang="en-US" dirty="0" smtClean="0"/>
              <a:t>It gives you </a:t>
            </a:r>
            <a:r>
              <a:rPr lang="en-US" b="1" dirty="0" smtClean="0"/>
              <a:t>free access to </a:t>
            </a:r>
            <a:r>
              <a:rPr lang="en-US" b="1" dirty="0" smtClean="0">
                <a:solidFill>
                  <a:srgbClr val="FF0000"/>
                </a:solidFill>
              </a:rPr>
              <a:t>$140K worth </a:t>
            </a:r>
            <a:r>
              <a:rPr lang="en-US" dirty="0" smtClean="0"/>
              <a:t>of Microsoft products. </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412" t="42484" r="53822" b="42353"/>
          <a:stretch/>
        </p:blipFill>
        <p:spPr>
          <a:xfrm>
            <a:off x="10434918" y="6257364"/>
            <a:ext cx="1449034" cy="448235"/>
          </a:xfrm>
          <a:prstGeom prst="rect">
            <a:avLst/>
          </a:prstGeom>
        </p:spPr>
      </p:pic>
    </p:spTree>
    <p:extLst>
      <p:ext uri="{BB962C8B-B14F-4D97-AF65-F5344CB8AC3E}">
        <p14:creationId xmlns:p14="http://schemas.microsoft.com/office/powerpoint/2010/main" val="1449439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7956" y="902052"/>
            <a:ext cx="2496390" cy="5355312"/>
          </a:xfrm>
          <a:prstGeom prst="rect">
            <a:avLst/>
          </a:prstGeom>
          <a:noFill/>
        </p:spPr>
        <p:txBody>
          <a:bodyPr wrap="square" rtlCol="0">
            <a:spAutoFit/>
          </a:bodyPr>
          <a:lstStyle/>
          <a:p>
            <a:r>
              <a:rPr lang="en-US" dirty="0"/>
              <a:t>Awesome! </a:t>
            </a:r>
          </a:p>
          <a:p>
            <a:endParaRPr lang="en-US" b="1" dirty="0"/>
          </a:p>
          <a:p>
            <a:r>
              <a:rPr lang="en-US" dirty="0"/>
              <a:t>This is your homepage for your BizSpark account. </a:t>
            </a:r>
            <a:r>
              <a:rPr lang="en-US" dirty="0" smtClean="0"/>
              <a:t>Two notes…</a:t>
            </a:r>
            <a:endParaRPr lang="en-US" dirty="0"/>
          </a:p>
          <a:p>
            <a:endParaRPr lang="en-US" b="1" dirty="0"/>
          </a:p>
          <a:p>
            <a:r>
              <a:rPr lang="en-US" b="1" dirty="0" smtClean="0"/>
              <a:t>My Benefits:</a:t>
            </a:r>
          </a:p>
          <a:p>
            <a:r>
              <a:rPr lang="en-US" dirty="0" smtClean="0"/>
              <a:t>This is there you get to Azure and all other free Microsoft subscriptions. </a:t>
            </a:r>
          </a:p>
          <a:p>
            <a:endParaRPr lang="en-US" dirty="0" smtClean="0"/>
          </a:p>
          <a:p>
            <a:endParaRPr lang="en-US" dirty="0" smtClean="0"/>
          </a:p>
          <a:p>
            <a:r>
              <a:rPr lang="en-US" b="1" dirty="0" smtClean="0"/>
              <a:t>Manage:</a:t>
            </a:r>
            <a:endParaRPr lang="en-US" dirty="0" smtClean="0"/>
          </a:p>
          <a:p>
            <a:r>
              <a:rPr lang="en-US" dirty="0" smtClean="0"/>
              <a:t>You can add up to 4 teammates everyone on the project can access the same tools. </a:t>
            </a:r>
          </a:p>
          <a:p>
            <a:endParaRPr lang="en-US" dirty="0"/>
          </a:p>
          <a:p>
            <a:endParaRPr lang="en-US"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4" name="Rectangle 13"/>
          <p:cNvSpPr/>
          <p:nvPr/>
        </p:nvSpPr>
        <p:spPr>
          <a:xfrm flipV="1">
            <a:off x="1091604" y="6731702"/>
            <a:ext cx="3205094" cy="5254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293" y="672658"/>
            <a:ext cx="9011175" cy="5444505"/>
          </a:xfrm>
          <a:prstGeom prst="rect">
            <a:avLst/>
          </a:prstGeom>
        </p:spPr>
      </p:pic>
      <p:sp>
        <p:nvSpPr>
          <p:cNvPr id="9" name="Oval 8"/>
          <p:cNvSpPr/>
          <p:nvPr/>
        </p:nvSpPr>
        <p:spPr>
          <a:xfrm>
            <a:off x="8447740" y="4362446"/>
            <a:ext cx="1590995" cy="484858"/>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08398" y="4309461"/>
            <a:ext cx="1574318" cy="590828"/>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Tree>
    <p:extLst>
      <p:ext uri="{BB962C8B-B14F-4D97-AF65-F5344CB8AC3E}">
        <p14:creationId xmlns:p14="http://schemas.microsoft.com/office/powerpoint/2010/main" val="62560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583130" cy="2308324"/>
          </a:xfrm>
          <a:prstGeom prst="rect">
            <a:avLst/>
          </a:prstGeom>
          <a:noFill/>
        </p:spPr>
        <p:txBody>
          <a:bodyPr wrap="square" rtlCol="0">
            <a:spAutoFit/>
          </a:bodyPr>
          <a:lstStyle/>
          <a:p>
            <a:endParaRPr lang="en-US" dirty="0"/>
          </a:p>
          <a:p>
            <a:r>
              <a:rPr lang="en-US" dirty="0" smtClean="0"/>
              <a:t>Now, let’s get you into Azure (and see the other software you can access.)</a:t>
            </a:r>
          </a:p>
          <a:p>
            <a:endParaRPr lang="en-US" b="1" dirty="0"/>
          </a:p>
          <a:p>
            <a:r>
              <a:rPr lang="en-US" b="1" dirty="0" smtClean="0"/>
              <a:t>Click on ‘My Benefits.’</a:t>
            </a:r>
            <a:endParaRPr lang="en-US" b="1"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293" y="672658"/>
            <a:ext cx="9011175" cy="5444505"/>
          </a:xfrm>
          <a:prstGeom prst="rect">
            <a:avLst/>
          </a:prstGeom>
        </p:spPr>
      </p:pic>
      <p:sp>
        <p:nvSpPr>
          <p:cNvPr id="5" name="Oval 4"/>
          <p:cNvSpPr/>
          <p:nvPr/>
        </p:nvSpPr>
        <p:spPr>
          <a:xfrm>
            <a:off x="2657503" y="4266108"/>
            <a:ext cx="1476107" cy="62762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0" name="Rectangle 9"/>
          <p:cNvSpPr/>
          <p:nvPr/>
        </p:nvSpPr>
        <p:spPr>
          <a:xfrm flipV="1">
            <a:off x="1091603" y="6728698"/>
            <a:ext cx="3539391"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475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583130" cy="1754326"/>
          </a:xfrm>
          <a:prstGeom prst="rect">
            <a:avLst/>
          </a:prstGeom>
          <a:noFill/>
        </p:spPr>
        <p:txBody>
          <a:bodyPr wrap="square" rtlCol="0">
            <a:spAutoFit/>
          </a:bodyPr>
          <a:lstStyle/>
          <a:p>
            <a:endParaRPr lang="en-US" dirty="0"/>
          </a:p>
          <a:p>
            <a:r>
              <a:rPr lang="en-US" b="1" u="sng" dirty="0" smtClean="0"/>
              <a:t>Scroll down</a:t>
            </a:r>
            <a:r>
              <a:rPr lang="en-US" b="1" dirty="0" smtClean="0"/>
              <a:t> </a:t>
            </a:r>
            <a:r>
              <a:rPr lang="en-US" dirty="0" smtClean="0"/>
              <a:t>the page until you see Azure.</a:t>
            </a:r>
          </a:p>
          <a:p>
            <a:endParaRPr lang="en-US" b="1" dirty="0"/>
          </a:p>
          <a:p>
            <a:endParaRPr lang="en-US" dirty="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7" name="Rectangle 6"/>
          <p:cNvSpPr/>
          <p:nvPr/>
        </p:nvSpPr>
        <p:spPr>
          <a:xfrm>
            <a:off x="1091603" y="6735089"/>
            <a:ext cx="3932682" cy="4916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1182" y="145391"/>
            <a:ext cx="7709296" cy="5721644"/>
          </a:xfrm>
          <a:prstGeom prst="rect">
            <a:avLst/>
          </a:prstGeom>
        </p:spPr>
      </p:pic>
      <p:sp>
        <p:nvSpPr>
          <p:cNvPr id="9" name="Down Arrow 8"/>
          <p:cNvSpPr/>
          <p:nvPr/>
        </p:nvSpPr>
        <p:spPr>
          <a:xfrm>
            <a:off x="2602552" y="1359309"/>
            <a:ext cx="275481" cy="329380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1153627" y="1359309"/>
            <a:ext cx="275481" cy="329380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541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583130" cy="2585323"/>
          </a:xfrm>
          <a:prstGeom prst="rect">
            <a:avLst/>
          </a:prstGeom>
          <a:noFill/>
        </p:spPr>
        <p:txBody>
          <a:bodyPr wrap="square" rtlCol="0">
            <a:spAutoFit/>
          </a:bodyPr>
          <a:lstStyle/>
          <a:p>
            <a:endParaRPr lang="en-US" dirty="0"/>
          </a:p>
          <a:p>
            <a:r>
              <a:rPr lang="en-US" b="1" dirty="0" smtClean="0"/>
              <a:t>Click ‘How do I get it?’</a:t>
            </a:r>
          </a:p>
          <a:p>
            <a:endParaRPr lang="en-US" b="1" dirty="0"/>
          </a:p>
          <a:p>
            <a:r>
              <a:rPr lang="en-US" dirty="0" smtClean="0"/>
              <a:t>This tab will expand…</a:t>
            </a:r>
          </a:p>
          <a:p>
            <a:endParaRPr lang="en-US" dirty="0"/>
          </a:p>
          <a:p>
            <a:r>
              <a:rPr lang="en-US" b="1" dirty="0"/>
              <a:t>Click “My account.”</a:t>
            </a:r>
            <a:endParaRPr lang="en-US" dirty="0"/>
          </a:p>
          <a:p>
            <a:endParaRPr lang="en-US" b="1" dirty="0"/>
          </a:p>
          <a:p>
            <a:endParaRPr lang="en-US" dirty="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7" name="Rectangle 6"/>
          <p:cNvSpPr/>
          <p:nvPr/>
        </p:nvSpPr>
        <p:spPr>
          <a:xfrm>
            <a:off x="1091603" y="6735089"/>
            <a:ext cx="4168656"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7838" t="20248" r="4351" b="16281"/>
          <a:stretch/>
        </p:blipFill>
        <p:spPr>
          <a:xfrm>
            <a:off x="3083182" y="196495"/>
            <a:ext cx="6132437" cy="2141486"/>
          </a:xfrm>
          <a:prstGeom prst="rect">
            <a:avLst/>
          </a:prstGeom>
        </p:spPr>
      </p:pic>
      <p:sp>
        <p:nvSpPr>
          <p:cNvPr id="9" name="Oval 8"/>
          <p:cNvSpPr/>
          <p:nvPr/>
        </p:nvSpPr>
        <p:spPr>
          <a:xfrm>
            <a:off x="3083182" y="1103727"/>
            <a:ext cx="1370831" cy="42534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b="32796"/>
          <a:stretch/>
        </p:blipFill>
        <p:spPr>
          <a:xfrm>
            <a:off x="3083182" y="2731537"/>
            <a:ext cx="7014547" cy="3235824"/>
          </a:xfrm>
          <a:prstGeom prst="rect">
            <a:avLst/>
          </a:prstGeom>
        </p:spPr>
      </p:pic>
      <p:sp>
        <p:nvSpPr>
          <p:cNvPr id="11" name="Oval 10"/>
          <p:cNvSpPr/>
          <p:nvPr/>
        </p:nvSpPr>
        <p:spPr>
          <a:xfrm>
            <a:off x="3759142" y="4245205"/>
            <a:ext cx="985909" cy="36612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981814" y="2112241"/>
            <a:ext cx="472199" cy="58980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610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56" y="1531451"/>
            <a:ext cx="2496390" cy="646331"/>
          </a:xfrm>
          <a:prstGeom prst="rect">
            <a:avLst/>
          </a:prstGeom>
          <a:noFill/>
        </p:spPr>
        <p:txBody>
          <a:bodyPr wrap="square" rtlCol="0">
            <a:spAutoFit/>
          </a:bodyPr>
          <a:lstStyle/>
          <a:p>
            <a:endParaRPr lang="en-US" dirty="0"/>
          </a:p>
          <a:p>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0" name="Rectangle 9"/>
          <p:cNvSpPr/>
          <p:nvPr/>
        </p:nvSpPr>
        <p:spPr>
          <a:xfrm>
            <a:off x="1091602" y="6735089"/>
            <a:ext cx="4620939"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b="17731"/>
          <a:stretch/>
        </p:blipFill>
        <p:spPr>
          <a:xfrm>
            <a:off x="3549187" y="660776"/>
            <a:ext cx="7620704" cy="4815791"/>
          </a:xfrm>
          <a:prstGeom prst="rect">
            <a:avLst/>
          </a:prstGeom>
        </p:spPr>
      </p:pic>
      <p:sp>
        <p:nvSpPr>
          <p:cNvPr id="12" name="Oval 11"/>
          <p:cNvSpPr/>
          <p:nvPr/>
        </p:nvSpPr>
        <p:spPr>
          <a:xfrm>
            <a:off x="6358743" y="3560717"/>
            <a:ext cx="1304087" cy="31810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7163" y="1521619"/>
            <a:ext cx="2496390" cy="3693319"/>
          </a:xfrm>
          <a:prstGeom prst="rect">
            <a:avLst/>
          </a:prstGeom>
          <a:noFill/>
        </p:spPr>
        <p:txBody>
          <a:bodyPr wrap="square" rtlCol="0">
            <a:spAutoFit/>
          </a:bodyPr>
          <a:lstStyle/>
          <a:p>
            <a:r>
              <a:rPr lang="en-US" dirty="0" smtClean="0"/>
              <a:t>This page has all of your MSDN subscriptions.</a:t>
            </a:r>
          </a:p>
          <a:p>
            <a:endParaRPr lang="en-US" b="1" dirty="0"/>
          </a:p>
          <a:p>
            <a:r>
              <a:rPr lang="en-US" b="1" dirty="0" smtClean="0"/>
              <a:t>Click ‘Activate Microsoft Azure.’</a:t>
            </a:r>
          </a:p>
          <a:p>
            <a:endParaRPr lang="en-US" b="1" dirty="0"/>
          </a:p>
          <a:p>
            <a:r>
              <a:rPr lang="en-US" b="1" dirty="0" smtClean="0"/>
              <a:t>If this pages does not immediately appear, </a:t>
            </a:r>
            <a:r>
              <a:rPr lang="en-US" dirty="0" smtClean="0"/>
              <a:t>wait a minute and click refresh. Sometimes it takes a couple of minutes for the accounts to sync and get set up. </a:t>
            </a:r>
            <a:endParaRPr lang="en-US" dirty="0"/>
          </a:p>
        </p:txBody>
      </p:sp>
    </p:spTree>
    <p:extLst>
      <p:ext uri="{BB962C8B-B14F-4D97-AF65-F5344CB8AC3E}">
        <p14:creationId xmlns:p14="http://schemas.microsoft.com/office/powerpoint/2010/main" val="972398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3139321"/>
          </a:xfrm>
          <a:prstGeom prst="rect">
            <a:avLst/>
          </a:prstGeom>
          <a:noFill/>
        </p:spPr>
        <p:txBody>
          <a:bodyPr wrap="square" rtlCol="0">
            <a:spAutoFit/>
          </a:bodyPr>
          <a:lstStyle/>
          <a:p>
            <a:r>
              <a:rPr lang="en-US" dirty="0" smtClean="0"/>
              <a:t>Fill out this last bit of information. Verify by phone or text. </a:t>
            </a:r>
          </a:p>
          <a:p>
            <a:endParaRPr lang="en-US" dirty="0"/>
          </a:p>
          <a:p>
            <a:r>
              <a:rPr lang="en-US" dirty="0" smtClean="0"/>
              <a:t>You are so close! </a:t>
            </a:r>
          </a:p>
          <a:p>
            <a:endParaRPr lang="en-US" dirty="0"/>
          </a:p>
          <a:p>
            <a:r>
              <a:rPr lang="en-US" dirty="0" smtClean="0"/>
              <a:t>Sometimes there is a lag for this page to load. Just wait a minute as the accounts sync.</a:t>
            </a:r>
            <a:endParaRPr lang="en-US" dirty="0"/>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562" b="13495"/>
          <a:stretch/>
        </p:blipFill>
        <p:spPr>
          <a:xfrm>
            <a:off x="2747682" y="654390"/>
            <a:ext cx="8803762" cy="5489238"/>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9" name="Rectangle 8"/>
          <p:cNvSpPr/>
          <p:nvPr/>
        </p:nvSpPr>
        <p:spPr>
          <a:xfrm flipV="1">
            <a:off x="1091602" y="6738530"/>
            <a:ext cx="5309198"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69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2031325"/>
          </a:xfrm>
          <a:prstGeom prst="rect">
            <a:avLst/>
          </a:prstGeom>
          <a:noFill/>
        </p:spPr>
        <p:txBody>
          <a:bodyPr wrap="square" rtlCol="0">
            <a:spAutoFit/>
          </a:bodyPr>
          <a:lstStyle/>
          <a:p>
            <a:endParaRPr lang="en-US" dirty="0" smtClean="0"/>
          </a:p>
          <a:p>
            <a:r>
              <a:rPr lang="en-US" dirty="0" smtClean="0"/>
              <a:t>Watch the video while things are setting up.</a:t>
            </a:r>
          </a:p>
          <a:p>
            <a:endParaRPr lang="en-US" dirty="0"/>
          </a:p>
          <a:p>
            <a:r>
              <a:rPr lang="en-US" dirty="0" smtClean="0"/>
              <a:t>Sometimes this takes up to 15 minutes. </a:t>
            </a:r>
            <a:endParaRPr lang="en-US" dirty="0"/>
          </a:p>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1146"/>
          <a:stretch/>
        </p:blipFill>
        <p:spPr>
          <a:xfrm>
            <a:off x="2747682" y="646795"/>
            <a:ext cx="8922572" cy="549819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9" name="Rectangle 8"/>
          <p:cNvSpPr/>
          <p:nvPr/>
        </p:nvSpPr>
        <p:spPr>
          <a:xfrm>
            <a:off x="1091601" y="6735088"/>
            <a:ext cx="5948296"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a:off x="285750" y="3414713"/>
            <a:ext cx="2367803" cy="1344100"/>
          </a:xfrm>
          <a:prstGeom prst="bentConnector3">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2466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1200329"/>
          </a:xfrm>
          <a:prstGeom prst="rect">
            <a:avLst/>
          </a:prstGeom>
          <a:noFill/>
        </p:spPr>
        <p:txBody>
          <a:bodyPr wrap="square" rtlCol="0">
            <a:spAutoFit/>
          </a:bodyPr>
          <a:lstStyle/>
          <a:p>
            <a:endParaRPr lang="en-US" dirty="0" smtClean="0"/>
          </a:p>
          <a:p>
            <a:r>
              <a:rPr lang="en-US" b="1" dirty="0" smtClean="0"/>
              <a:t>Click ‘start managing my service.’</a:t>
            </a:r>
            <a:endParaRPr lang="en-US" b="1"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82" y="646795"/>
            <a:ext cx="8946264" cy="5496833"/>
          </a:xfrm>
          <a:prstGeom prst="rect">
            <a:avLst/>
          </a:prstGeom>
        </p:spPr>
      </p:pic>
      <p:sp>
        <p:nvSpPr>
          <p:cNvPr id="7" name="Oval 6"/>
          <p:cNvSpPr/>
          <p:nvPr/>
        </p:nvSpPr>
        <p:spPr>
          <a:xfrm>
            <a:off x="2691930" y="2329840"/>
            <a:ext cx="3701725" cy="8991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1" name="Rectangle 10"/>
          <p:cNvSpPr/>
          <p:nvPr/>
        </p:nvSpPr>
        <p:spPr>
          <a:xfrm>
            <a:off x="1091600" y="6735088"/>
            <a:ext cx="6594879"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8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1477328"/>
          </a:xfrm>
          <a:prstGeom prst="rect">
            <a:avLst/>
          </a:prstGeom>
          <a:noFill/>
        </p:spPr>
        <p:txBody>
          <a:bodyPr wrap="square" rtlCol="0">
            <a:spAutoFit/>
          </a:bodyPr>
          <a:lstStyle/>
          <a:p>
            <a:endParaRPr lang="en-US" dirty="0" smtClean="0"/>
          </a:p>
          <a:p>
            <a:r>
              <a:rPr lang="en-US" dirty="0" smtClean="0"/>
              <a:t>Our quick intro tour.</a:t>
            </a:r>
          </a:p>
          <a:p>
            <a:endParaRPr lang="en-US" dirty="0"/>
          </a:p>
          <a:p>
            <a:r>
              <a:rPr lang="en-US" dirty="0" smtClean="0"/>
              <a:t>And you’re in! </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82" y="707231"/>
            <a:ext cx="8983722" cy="5436397"/>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9" name="Rectangle 8"/>
          <p:cNvSpPr/>
          <p:nvPr/>
        </p:nvSpPr>
        <p:spPr>
          <a:xfrm>
            <a:off x="1091600" y="6735088"/>
            <a:ext cx="6594879"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206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2862322"/>
          </a:xfrm>
          <a:prstGeom prst="rect">
            <a:avLst/>
          </a:prstGeom>
          <a:noFill/>
        </p:spPr>
        <p:txBody>
          <a:bodyPr wrap="square" rtlCol="0">
            <a:spAutoFit/>
          </a:bodyPr>
          <a:lstStyle/>
          <a:p>
            <a:endParaRPr lang="en-US" dirty="0" smtClean="0"/>
          </a:p>
          <a:p>
            <a:r>
              <a:rPr lang="en-US" dirty="0" smtClean="0"/>
              <a:t>This is the regular home screen. </a:t>
            </a:r>
          </a:p>
          <a:p>
            <a:endParaRPr lang="en-US" dirty="0"/>
          </a:p>
          <a:p>
            <a:r>
              <a:rPr lang="en-US" dirty="0" smtClean="0"/>
              <a:t>Create something new with “+ New.”</a:t>
            </a:r>
          </a:p>
          <a:p>
            <a:endParaRPr lang="en-US" dirty="0"/>
          </a:p>
          <a:p>
            <a:r>
              <a:rPr lang="en-US" dirty="0" smtClean="0"/>
              <a:t>We also have guides, sample apps, and tutorials to check out.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82" y="700088"/>
            <a:ext cx="8992367" cy="5443540"/>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1" name="Rectangle 10"/>
          <p:cNvSpPr/>
          <p:nvPr/>
        </p:nvSpPr>
        <p:spPr>
          <a:xfrm>
            <a:off x="1091600" y="6735088"/>
            <a:ext cx="6594879"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17539" y="5574890"/>
            <a:ext cx="1125799" cy="66584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62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Developers,</a:t>
            </a:r>
            <a:r>
              <a:rPr lang="en-US" dirty="0" smtClean="0"/>
              <a:t> you probably want to use Azure. These are directions to do just that. </a:t>
            </a:r>
            <a:r>
              <a:rPr lang="en-US" sz="3500" dirty="0" smtClean="0"/>
              <a:t>(…and takes about 15 minutes.)</a:t>
            </a:r>
            <a:endParaRPr lang="en-US" sz="3500" dirty="0"/>
          </a:p>
        </p:txBody>
      </p:sp>
      <p:sp>
        <p:nvSpPr>
          <p:cNvPr id="3" name="Text Placeholder 2"/>
          <p:cNvSpPr>
            <a:spLocks noGrp="1"/>
          </p:cNvSpPr>
          <p:nvPr>
            <p:ph type="body" idx="1"/>
          </p:nvPr>
        </p:nvSpPr>
        <p:spPr/>
        <p:txBody>
          <a:bodyPr/>
          <a:lstStyle/>
          <a:p>
            <a:r>
              <a:rPr lang="en-US" dirty="0" smtClean="0">
                <a:solidFill>
                  <a:srgbClr val="FF0000"/>
                </a:solidFill>
              </a:rPr>
              <a:t>Everyone else</a:t>
            </a:r>
            <a:r>
              <a:rPr lang="en-US" dirty="0" smtClean="0"/>
              <a:t>, you can definitely benefit from a BizSpark code – including free access to Microsoft Office and other products. Follow these instructions through signing up for the Microsoft BizSpark account, and then poke around the site to find the software that you want to use.  </a:t>
            </a:r>
            <a:endParaRPr lang="en-US" dirty="0"/>
          </a:p>
        </p:txBody>
      </p:sp>
    </p:spTree>
    <p:extLst>
      <p:ext uri="{BB962C8B-B14F-4D97-AF65-F5344CB8AC3E}">
        <p14:creationId xmlns:p14="http://schemas.microsoft.com/office/powerpoint/2010/main" val="3643934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smtClean="0"/>
              <a:t>Congratulations!</a:t>
            </a:r>
            <a:br>
              <a:rPr lang="en-US" dirty="0" smtClean="0"/>
            </a:br>
            <a:r>
              <a:rPr lang="en-US" dirty="0"/>
              <a:t/>
            </a:r>
            <a:br>
              <a:rPr lang="en-US" dirty="0"/>
            </a:br>
            <a:r>
              <a:rPr lang="en-US" dirty="0" smtClean="0"/>
              <a:t>You have accounts with Microsoft, BizSpark, and Azure. Happy hacking!</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8166" b="20049"/>
          <a:stretch/>
        </p:blipFill>
        <p:spPr>
          <a:xfrm>
            <a:off x="6695868" y="4884429"/>
            <a:ext cx="3471343" cy="70411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4985" r="6416" b="7895"/>
          <a:stretch/>
        </p:blipFill>
        <p:spPr>
          <a:xfrm>
            <a:off x="3653707" y="4641132"/>
            <a:ext cx="2577933" cy="1074223"/>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9412" t="42484" r="53822" b="42353"/>
          <a:stretch/>
        </p:blipFill>
        <p:spPr>
          <a:xfrm>
            <a:off x="831850" y="4884429"/>
            <a:ext cx="2357629" cy="729293"/>
          </a:xfrm>
          <a:prstGeom prst="rect">
            <a:avLst/>
          </a:prstGeom>
        </p:spPr>
      </p:pic>
    </p:spTree>
    <p:extLst>
      <p:ext uri="{BB962C8B-B14F-4D97-AF65-F5344CB8AC3E}">
        <p14:creationId xmlns:p14="http://schemas.microsoft.com/office/powerpoint/2010/main" val="3496534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83829"/>
            <a:ext cx="10515600" cy="2852737"/>
          </a:xfrm>
        </p:spPr>
        <p:txBody>
          <a:bodyPr/>
          <a:lstStyle/>
          <a:p>
            <a:r>
              <a:rPr lang="en-US" dirty="0" smtClean="0"/>
              <a:t>To get to Azure, you need to create 3 separate accounts.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412" t="42484" r="53822" b="42353"/>
          <a:stretch/>
        </p:blipFill>
        <p:spPr>
          <a:xfrm>
            <a:off x="10434918" y="6257364"/>
            <a:ext cx="1449034" cy="44823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8166" b="20049"/>
          <a:stretch/>
        </p:blipFill>
        <p:spPr>
          <a:xfrm>
            <a:off x="7287495" y="4287800"/>
            <a:ext cx="3780981" cy="766916"/>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4985" r="6416" b="7895"/>
          <a:stretch/>
        </p:blipFill>
        <p:spPr>
          <a:xfrm>
            <a:off x="3787212" y="3884676"/>
            <a:ext cx="2807879" cy="1170040"/>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9412" t="42484" r="53822" b="42353"/>
          <a:stretch/>
        </p:blipFill>
        <p:spPr>
          <a:xfrm>
            <a:off x="831850" y="4151457"/>
            <a:ext cx="2733317" cy="845507"/>
          </a:xfrm>
          <a:prstGeom prst="rect">
            <a:avLst/>
          </a:prstGeom>
        </p:spPr>
      </p:pic>
    </p:spTree>
    <p:extLst>
      <p:ext uri="{BB962C8B-B14F-4D97-AF65-F5344CB8AC3E}">
        <p14:creationId xmlns:p14="http://schemas.microsoft.com/office/powerpoint/2010/main" val="1250515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US" dirty="0" smtClean="0"/>
              <a:t>Your BizSpark enrollment code, email address, phone number, and other basic info. </a:t>
            </a:r>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9412" t="42484" r="53822" b="42353"/>
          <a:stretch/>
        </p:blipFill>
        <p:spPr>
          <a:xfrm>
            <a:off x="10434918" y="6257364"/>
            <a:ext cx="1449034" cy="448235"/>
          </a:xfrm>
          <a:prstGeom prst="rect">
            <a:avLst/>
          </a:prstGeom>
        </p:spPr>
      </p:pic>
      <p:sp>
        <p:nvSpPr>
          <p:cNvPr id="5" name="Title 4"/>
          <p:cNvSpPr>
            <a:spLocks noGrp="1"/>
          </p:cNvSpPr>
          <p:nvPr>
            <p:ph type="title"/>
          </p:nvPr>
        </p:nvSpPr>
        <p:spPr/>
        <p:txBody>
          <a:bodyPr/>
          <a:lstStyle/>
          <a:p>
            <a:r>
              <a:rPr lang="en-US" dirty="0" smtClean="0"/>
              <a:t>You will want to have some information handy. </a:t>
            </a:r>
            <a:endParaRPr lang="en-US" dirty="0"/>
          </a:p>
        </p:txBody>
      </p:sp>
    </p:spTree>
    <p:extLst>
      <p:ext uri="{BB962C8B-B14F-4D97-AF65-F5344CB8AC3E}">
        <p14:creationId xmlns:p14="http://schemas.microsoft.com/office/powerpoint/2010/main" val="250424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the bottom icons to see where you are in the process.</a:t>
            </a:r>
            <a:endParaRPr lang="en-US" dirty="0"/>
          </a:p>
        </p:txBody>
      </p:sp>
      <p:sp>
        <p:nvSpPr>
          <p:cNvPr id="12" name="Down Arrow 11"/>
          <p:cNvSpPr/>
          <p:nvPr/>
        </p:nvSpPr>
        <p:spPr>
          <a:xfrm>
            <a:off x="1012944" y="4640826"/>
            <a:ext cx="452284" cy="123886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cxnSp>
        <p:nvCxnSpPr>
          <p:cNvPr id="16" name="Straight Arrow Connector 15"/>
          <p:cNvCxnSpPr/>
          <p:nvPr/>
        </p:nvCxnSpPr>
        <p:spPr>
          <a:xfrm flipV="1">
            <a:off x="2377626" y="6431622"/>
            <a:ext cx="984642" cy="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flipV="1">
            <a:off x="4754150" y="6431622"/>
            <a:ext cx="984642" cy="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22" name="Rectangle 21"/>
          <p:cNvSpPr/>
          <p:nvPr/>
        </p:nvSpPr>
        <p:spPr>
          <a:xfrm>
            <a:off x="1091602" y="6735095"/>
            <a:ext cx="6594877" cy="49163"/>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371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7163" y="1521619"/>
            <a:ext cx="2496390" cy="2585323"/>
          </a:xfrm>
          <a:prstGeom prst="rect">
            <a:avLst/>
          </a:prstGeom>
          <a:noFill/>
        </p:spPr>
        <p:txBody>
          <a:bodyPr wrap="square" rtlCol="0">
            <a:spAutoFit/>
          </a:bodyPr>
          <a:lstStyle/>
          <a:p>
            <a:r>
              <a:rPr lang="en-US" b="1" dirty="0" smtClean="0"/>
              <a:t>Go to BizSpark.com,</a:t>
            </a:r>
            <a:r>
              <a:rPr lang="en-US" dirty="0" smtClean="0"/>
              <a:t> click on ‘Join BizSpark.’</a:t>
            </a:r>
          </a:p>
          <a:p>
            <a:endParaRPr lang="en-US" dirty="0"/>
          </a:p>
          <a:p>
            <a:r>
              <a:rPr lang="en-US" dirty="0" smtClean="0"/>
              <a:t>This will prompt you to first create a Microsoft Account.</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085" y="435777"/>
            <a:ext cx="8984954" cy="5672134"/>
          </a:xfrm>
          <a:prstGeom prst="rect">
            <a:avLst/>
          </a:prstGeom>
        </p:spPr>
      </p:pic>
      <p:sp>
        <p:nvSpPr>
          <p:cNvPr id="10" name="Oval 9"/>
          <p:cNvSpPr/>
          <p:nvPr/>
        </p:nvSpPr>
        <p:spPr>
          <a:xfrm>
            <a:off x="5813470" y="657233"/>
            <a:ext cx="1339979" cy="4643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23" name="Picture 22"/>
          <p:cNvPicPr>
            <a:picLocks noChangeAspect="1"/>
          </p:cNvPicPr>
          <p:nvPr/>
        </p:nvPicPr>
        <p:blipFill rotWithShape="1">
          <a:blip r:embed="rId6"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24" name="Rectangle 23"/>
          <p:cNvSpPr/>
          <p:nvPr/>
        </p:nvSpPr>
        <p:spPr>
          <a:xfrm>
            <a:off x="1091604" y="6735094"/>
            <a:ext cx="393068"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42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3" y="1521619"/>
            <a:ext cx="2496390" cy="2585323"/>
          </a:xfrm>
          <a:prstGeom prst="rect">
            <a:avLst/>
          </a:prstGeom>
          <a:noFill/>
        </p:spPr>
        <p:txBody>
          <a:bodyPr wrap="square" rtlCol="0">
            <a:spAutoFit/>
          </a:bodyPr>
          <a:lstStyle/>
          <a:p>
            <a:r>
              <a:rPr lang="en-US" b="1" dirty="0" smtClean="0"/>
              <a:t>Go through the process to set up a Microsoft account.</a:t>
            </a:r>
          </a:p>
          <a:p>
            <a:endParaRPr lang="en-US" dirty="0"/>
          </a:p>
          <a:p>
            <a:r>
              <a:rPr lang="en-US" dirty="0" smtClean="0"/>
              <a:t>Check back here after you have finished the process this and verified your account through email.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881" y="866327"/>
            <a:ext cx="9001126" cy="5034527"/>
          </a:xfrm>
          <a:prstGeom prst="rect">
            <a:avLst/>
          </a:prstGeom>
        </p:spPr>
      </p:pic>
      <p:sp>
        <p:nvSpPr>
          <p:cNvPr id="7" name="Oval 6"/>
          <p:cNvSpPr/>
          <p:nvPr/>
        </p:nvSpPr>
        <p:spPr>
          <a:xfrm>
            <a:off x="2755720" y="3297570"/>
            <a:ext cx="3023070" cy="26595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16" name="Picture 15"/>
          <p:cNvPicPr>
            <a:picLocks noChangeAspect="1"/>
          </p:cNvPicPr>
          <p:nvPr/>
        </p:nvPicPr>
        <p:blipFill rotWithShape="1">
          <a:blip r:embed="rId5"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7" name="Rectangle 16"/>
          <p:cNvSpPr/>
          <p:nvPr/>
        </p:nvSpPr>
        <p:spPr>
          <a:xfrm>
            <a:off x="1091603" y="6735094"/>
            <a:ext cx="1155511" cy="49163"/>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658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3" y="1521619"/>
            <a:ext cx="2496390" cy="3416320"/>
          </a:xfrm>
          <a:prstGeom prst="rect">
            <a:avLst/>
          </a:prstGeom>
          <a:noFill/>
        </p:spPr>
        <p:txBody>
          <a:bodyPr wrap="square" rtlCol="0">
            <a:spAutoFit/>
          </a:bodyPr>
          <a:lstStyle/>
          <a:p>
            <a:r>
              <a:rPr lang="en-US" dirty="0" smtClean="0"/>
              <a:t>Great! You finished just verified your email. </a:t>
            </a:r>
          </a:p>
          <a:p>
            <a:endParaRPr lang="en-US" dirty="0"/>
          </a:p>
          <a:p>
            <a:r>
              <a:rPr lang="en-US" dirty="0" smtClean="0"/>
              <a:t>Scroll up and down this page to see what perks the BizSpark give you.</a:t>
            </a:r>
          </a:p>
          <a:p>
            <a:endParaRPr lang="en-US" dirty="0"/>
          </a:p>
          <a:p>
            <a:endParaRPr lang="en-US" dirty="0" smtClean="0"/>
          </a:p>
          <a:p>
            <a:r>
              <a:rPr lang="en-US" dirty="0" smtClean="0"/>
              <a:t>When you are ready, go to </a:t>
            </a:r>
            <a:r>
              <a:rPr lang="en-US" b="1" dirty="0" smtClean="0"/>
              <a:t>‘My BizSpark.’</a:t>
            </a:r>
            <a:r>
              <a:rPr lang="en-US" dirty="0" smtClean="0"/>
              <a:t> </a:t>
            </a:r>
          </a:p>
          <a:p>
            <a:endParaRPr lang="en-US" dirty="0"/>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159" y="646795"/>
            <a:ext cx="8970735" cy="5496833"/>
          </a:xfrm>
          <a:prstGeom prst="rect">
            <a:avLst/>
          </a:prstGeom>
        </p:spPr>
      </p:pic>
      <p:sp>
        <p:nvSpPr>
          <p:cNvPr id="11" name="Oval 10"/>
          <p:cNvSpPr/>
          <p:nvPr/>
        </p:nvSpPr>
        <p:spPr>
          <a:xfrm>
            <a:off x="5857873" y="857250"/>
            <a:ext cx="1085854" cy="3857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9" name="Rectangle 8"/>
          <p:cNvSpPr/>
          <p:nvPr/>
        </p:nvSpPr>
        <p:spPr>
          <a:xfrm>
            <a:off x="1091603" y="6735094"/>
            <a:ext cx="2303954" cy="49164"/>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0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871" y="624532"/>
            <a:ext cx="2496390" cy="4524315"/>
          </a:xfrm>
          <a:prstGeom prst="rect">
            <a:avLst/>
          </a:prstGeom>
          <a:noFill/>
        </p:spPr>
        <p:txBody>
          <a:bodyPr wrap="square" rtlCol="0">
            <a:spAutoFit/>
          </a:bodyPr>
          <a:lstStyle/>
          <a:p>
            <a:r>
              <a:rPr lang="en-US" dirty="0" smtClean="0"/>
              <a:t>Now you will create a BizSpark account, which is usually for start-ups with a longer approval process. The enrollment codes allow you to get an account quickly. </a:t>
            </a:r>
          </a:p>
          <a:p>
            <a:endParaRPr lang="en-US" dirty="0"/>
          </a:p>
          <a:p>
            <a:r>
              <a:rPr lang="en-US" b="1" dirty="0" smtClean="0"/>
              <a:t>Make sure you put in your BizSpark enrollment code. </a:t>
            </a:r>
          </a:p>
          <a:p>
            <a:endParaRPr lang="en-US" dirty="0"/>
          </a:p>
          <a:p>
            <a:r>
              <a:rPr lang="en-US" dirty="0" smtClean="0"/>
              <a:t>With the start-up information, you can fill this out using your project name and such.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420" y="234686"/>
            <a:ext cx="6427940" cy="396477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16038"/>
          <a:stretch/>
        </p:blipFill>
        <p:spPr>
          <a:xfrm>
            <a:off x="3132283" y="3360352"/>
            <a:ext cx="6495674" cy="2880385"/>
          </a:xfrm>
          <a:prstGeom prst="rect">
            <a:avLst/>
          </a:prstGeom>
        </p:spPr>
      </p:pic>
      <p:sp>
        <p:nvSpPr>
          <p:cNvPr id="11" name="Oval 10"/>
          <p:cNvSpPr/>
          <p:nvPr/>
        </p:nvSpPr>
        <p:spPr>
          <a:xfrm>
            <a:off x="2720644" y="3995858"/>
            <a:ext cx="2404854" cy="56819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t="8166" b="20049"/>
          <a:stretch/>
        </p:blipFill>
        <p:spPr>
          <a:xfrm>
            <a:off x="5869304" y="6337012"/>
            <a:ext cx="1817176" cy="368587"/>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t="4985" r="6416" b="7895"/>
          <a:stretch/>
        </p:blipFill>
        <p:spPr>
          <a:xfrm>
            <a:off x="3395557" y="6143266"/>
            <a:ext cx="1349494" cy="562333"/>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9412" t="42484" r="53822" b="42353"/>
          <a:stretch/>
        </p:blipFill>
        <p:spPr>
          <a:xfrm>
            <a:off x="1012944" y="6240737"/>
            <a:ext cx="1234170" cy="381770"/>
          </a:xfrm>
          <a:prstGeom prst="rect">
            <a:avLst/>
          </a:prstGeom>
        </p:spPr>
      </p:pic>
      <p:sp>
        <p:nvSpPr>
          <p:cNvPr id="12" name="Rectangle 11"/>
          <p:cNvSpPr/>
          <p:nvPr/>
        </p:nvSpPr>
        <p:spPr>
          <a:xfrm>
            <a:off x="1091603" y="6735094"/>
            <a:ext cx="2723313" cy="49164"/>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27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661</Words>
  <Application>Microsoft Office PowerPoint</Application>
  <PresentationFormat>Widescreen</PresentationFormat>
  <Paragraphs>89</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BizSpark, Azure &amp; Microsoft tools.  Directions to use your BizSpark enrollment code at a hackathon. </vt:lpstr>
      <vt:lpstr>Developers, you probably want to use Azure. These are directions to do just that. (…and takes about 15 minutes.)</vt:lpstr>
      <vt:lpstr>To get to Azure, you need to create 3 separate accounts.</vt:lpstr>
      <vt:lpstr>You will want to have some information handy. </vt:lpstr>
      <vt:lpstr>Follow the bottom icons to see where you are in the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Congratulations!  You have accounts with Microsoft, BizSpark, and Azure. Happy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BizSpark &amp; Azure  Here’s how to sign up.</dc:title>
  <dc:creator>Katherine Nammacher (Amplify Solutions Inc)</dc:creator>
  <cp:lastModifiedBy>Katherine Nammacher (Amplify Solutions Inc)</cp:lastModifiedBy>
  <cp:revision>29</cp:revision>
  <cp:lastPrinted>2015-11-05T00:26:49Z</cp:lastPrinted>
  <dcterms:created xsi:type="dcterms:W3CDTF">2015-10-17T00:07:16Z</dcterms:created>
  <dcterms:modified xsi:type="dcterms:W3CDTF">2015-11-16T20:34:44Z</dcterms:modified>
</cp:coreProperties>
</file>