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3"/>
  </p:normalViewPr>
  <p:slideViewPr>
    <p:cSldViewPr snapToGrid="0">
      <p:cViewPr varScale="1">
        <p:scale>
          <a:sx n="93" d="100"/>
          <a:sy n="93" d="100"/>
        </p:scale>
        <p:origin x="10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8BBE-4429-85E4-6F42-23F55856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7E2DE0-93D4-D0FA-2BEE-7DE49DA8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34986-B5FF-F6E4-5768-351C2BE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54E81-19C8-DACE-AFA6-AC25312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37CA8-D642-C91E-D4F3-D2E4DC18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D416-AE20-C421-8A61-29DD781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48ED60-96CD-A447-BC99-D1143B0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6B761-6B7F-10C8-91CF-1C06DF91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40818-5892-CB62-4F28-99AC42C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782A7-4C57-157B-84B8-5699CDD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6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B5FA8-BB3F-72DD-72AF-E0C9824F9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2C067-2E4E-70FB-66BB-AB50EEAF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15A6C-D41A-D24A-FA07-83BDB9A5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AC34D-975B-1644-DBF0-F7C710F4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2DCA3-8130-8AB6-B0EC-1511DB10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06E83-4AC0-4F89-1D9F-DF63099F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09F94-30AE-1B34-F60C-1ED277F6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16811-13B2-4B52-3EE5-5A4D257E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AD04E-CD78-5B07-A2E0-AFF045A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64429-0ECE-6EF0-DE42-562D3614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A0906-D844-C78E-5B5E-2A7F2BA9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00C616-9A6A-0D1D-4BE4-B019B977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79873-06DB-6036-8804-2D29897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B74FF-1CCC-1158-0163-4D2C4AC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9207E-019B-19FE-6DD0-51DE409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A82F1-DAEF-3F8D-F8C7-47A7E4C4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B815B-FF30-DE3B-A028-5AD91EE91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DE11B-18FC-5866-80DF-B571B2D3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52AC2-AF8E-42A9-D0B8-977BC40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95F6A2-48BD-DD25-1C25-126E060D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711F6A-742B-A1DE-942E-1CEE55E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3EBAF-4F39-3A28-4F02-8173478B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1CC07-DC86-A511-A5CD-B34ECC4E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7C0E41-4A6D-743C-0CC8-24974D3A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964597-681A-33A1-5F37-8BB9DFB2D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E6553C-1D84-1DF1-313B-49DFA1A51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67C122-80C5-E94A-F839-1F024567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DE1376-A8F6-8E25-93CC-7512C288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DE6CEC-B90A-301B-067F-A24F2FE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2ECB-7F22-9730-7CC8-3E97B515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A3A03-5350-178E-AE5F-95A176B1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31A35-7768-757D-ED80-C72D9515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677CD5-59B2-B756-F112-2DD220CF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A164BD-A02E-E8B2-97C8-926AB793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AE693-17CD-4374-4F63-0E87FDAB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43F75C-4043-97FB-4CE8-F0EB3A94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12C48-6942-040D-D0DC-2A9A14F3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341AD-C1A8-5CF6-7BE1-2394977E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E038B-692A-0808-1459-6B28F8AB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F9FC-2D78-218B-164C-F869EFA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C3FDE-E402-8C5F-4BE6-5A9BEE7C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40855-0A76-8F76-7632-57109D4F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AA74F-1007-0BB4-AF3E-50A31B1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35BBE4-B54A-3C65-A893-9513080B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A76A6-0596-24FE-C6C8-D68EE878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CCCBBE-4A44-A0EA-9B59-350152A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FBB17-1472-329A-FB98-B8B7D3B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FC542-4151-65E0-3A7B-A3DE04E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9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B546F-8514-EB07-649D-141BE23E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8E97F-99FC-D6A2-46BB-2F5E6948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29CC5-E3FD-132C-A70E-F590CC05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8EDC-75B5-5545-8DF2-6B12496BF8CF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8FE7A-8A9D-6B73-3B8F-45557DD1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CA4A2-C2F4-169A-B6D3-328D7A69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2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8D17612A-81B1-32C8-906B-110EB80A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3" r="25806" b="587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EAC49-3EB4-5852-8702-4F62AEFE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5" y="1197865"/>
            <a:ext cx="7896220" cy="1445323"/>
          </a:xfrm>
        </p:spPr>
        <p:txBody>
          <a:bodyPr>
            <a:no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  <a:latin typeface="Gabriola" pitchFamily="82" charset="0"/>
              </a:rPr>
              <a:t>Imagine perder um membro do corpo e continuar sentindo dor todos os dias 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E193463-07C1-8E88-59D2-A62E800DCCC0}"/>
              </a:ext>
            </a:extLst>
          </p:cNvPr>
          <p:cNvSpPr txBox="1">
            <a:spLocks/>
          </p:cNvSpPr>
          <p:nvPr/>
        </p:nvSpPr>
        <p:spPr>
          <a:xfrm>
            <a:off x="304806" y="3243709"/>
            <a:ext cx="5791194" cy="241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1"/>
                </a:solidFill>
              </a:rPr>
              <a:t>Essa realidade atinge até 85% dos pacientes amputados: a dor do membro fantasma.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5FB881A-0925-D776-078D-5EA009C84486}"/>
              </a:ext>
            </a:extLst>
          </p:cNvPr>
          <p:cNvSpPr txBox="1">
            <a:spLocks/>
          </p:cNvSpPr>
          <p:nvPr/>
        </p:nvSpPr>
        <p:spPr>
          <a:xfrm>
            <a:off x="119078" y="6289254"/>
            <a:ext cx="5976922" cy="5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chemeClr val="bg1"/>
                </a:solidFill>
              </a:rPr>
              <a:t>Fonte: </a:t>
            </a:r>
            <a:r>
              <a:rPr lang="pt-BR" sz="1200" b="1" dirty="0">
                <a:solidFill>
                  <a:schemeClr val="bg1"/>
                </a:solidFill>
              </a:rPr>
              <a:t>FILHO,L.F.M.</a:t>
            </a:r>
            <a:r>
              <a:rPr lang="pt-BR" sz="1200" dirty="0">
                <a:solidFill>
                  <a:schemeClr val="bg1"/>
                </a:solidFill>
              </a:rPr>
              <a:t>S et al. Tratamento da dor fantasma em pacientes submetidos à amputação. Revista Brasileira de Ciências da Saúde, 2016.</a:t>
            </a:r>
          </a:p>
        </p:txBody>
      </p:sp>
    </p:spTree>
    <p:extLst>
      <p:ext uri="{BB962C8B-B14F-4D97-AF65-F5344CB8AC3E}">
        <p14:creationId xmlns:p14="http://schemas.microsoft.com/office/powerpoint/2010/main" val="10794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452E88D8-C7B3-5EE8-7A22-A49643D2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" t="12392" r="2" b="8697"/>
          <a:stretch/>
        </p:blipFill>
        <p:spPr>
          <a:xfrm>
            <a:off x="5457825" y="0"/>
            <a:ext cx="731246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3993F-E4C1-C262-8E02-23E4CA8F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98984"/>
            <a:ext cx="4508440" cy="1287016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Gabriola" pitchFamily="82" charset="0"/>
              </a:rPr>
              <a:t>O que temos hoje?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3031-E64D-D6F7-08EA-F68B9226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872419" cy="3869626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endParaRPr lang="pt-BR" sz="13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Terapia do Espelho – 25% a 40% de eficácia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Anticonvulsivantes – 20% a 35%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Antidepressivos Tricíclicos – 25% a 40%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Opioides – 30% a 50%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TENS – 15% a 25%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</a:t>
            </a:r>
            <a:r>
              <a:rPr lang="pt-BR" sz="3200" dirty="0" err="1">
                <a:solidFill>
                  <a:schemeClr val="bg1"/>
                </a:solidFill>
              </a:rPr>
              <a:t>rTMS</a:t>
            </a:r>
            <a:r>
              <a:rPr lang="pt-BR" sz="3200" dirty="0">
                <a:solidFill>
                  <a:schemeClr val="bg1"/>
                </a:solidFill>
              </a:rPr>
              <a:t> – 30% a 50% (experimental)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Psicoterapia – 20% a 30%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Obs.: Eficácia média. Os resultados são variáveis, com efeitos colaterais e benefícios temporários.</a:t>
            </a:r>
          </a:p>
        </p:txBody>
      </p:sp>
    </p:spTree>
    <p:extLst>
      <p:ext uri="{BB962C8B-B14F-4D97-AF65-F5344CB8AC3E}">
        <p14:creationId xmlns:p14="http://schemas.microsoft.com/office/powerpoint/2010/main" val="6123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B09FC08-85A2-F4D5-3A18-14483054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872" r="1" b="1397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319EA1-5E5F-52AA-A8F2-3098301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8" y="114300"/>
            <a:ext cx="5966004" cy="153399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Gabriola" pitchFamily="82" charset="0"/>
              </a:rPr>
              <a:t>O que propomos?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F9045-2C7C-7C59-12D7-25019162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08" y="1648296"/>
            <a:ext cx="6165719" cy="2800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criação de uma plataforma de reabilitação digital que combina realidade virtual mista, inteligência artificial e profissionais humanos para tratar a dor do membro fantasma com precisão neurocientífica — ativando neurônios-espelho, estimulando a neuroplasticidade e oferecendo terapia personalizada, remota e evolutiva.”</a:t>
            </a:r>
          </a:p>
          <a:p>
            <a:endParaRPr lang="pt-BR" sz="1300" dirty="0">
              <a:solidFill>
                <a:srgbClr val="FFFFFF"/>
              </a:solidFill>
            </a:endParaRPr>
          </a:p>
        </p:txBody>
      </p:sp>
      <p:pic>
        <p:nvPicPr>
          <p:cNvPr id="11" name="Imagem 10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8DD455A5-AA89-D6BD-892B-818BC545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3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2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008CA6BB-B0E4-0237-C2E2-6D0F8403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843" r="1" b="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815CD-9699-5FAC-8C92-50589116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66" y="1621643"/>
            <a:ext cx="6234283" cy="4519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effectLst/>
              </a:rPr>
              <a:t>Diferenciais do projeto: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Realidade Mista possibilitando junção de interações </a:t>
            </a:r>
            <a:r>
              <a:rPr lang="pt-BR" sz="2000" dirty="0">
                <a:solidFill>
                  <a:srgbClr val="FFFFFF"/>
                </a:solidFill>
              </a:rPr>
              <a:t>da realidade </a:t>
            </a:r>
            <a:r>
              <a:rPr lang="pt-BR" sz="2000" dirty="0">
                <a:solidFill>
                  <a:srgbClr val="FFFFFF"/>
                </a:solidFill>
                <a:effectLst/>
              </a:rPr>
              <a:t>virtual e estímulos no mundo real. 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Personalização do tratamento em tempo real usando IA.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Estrutura modular que permite fácil expansão para outras condições neurológicas.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Possibilidade de uso domiciliar e em pequenos centros regionais  com suporte remoto da plataforma.</a:t>
            </a:r>
          </a:p>
          <a:p>
            <a:pPr marL="0" indent="0">
              <a:buNone/>
            </a:pP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5" name="Imagem 4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28E539E2-4AEC-B559-8146-E7688CFB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3" r="2000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B1C4B92-83B1-AC83-F31B-6F209E1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90" y="29608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Gabriola" pitchFamily="82" charset="0"/>
              </a:rPr>
              <a:t>Disruptivo ou Incremental com potencial disruptivo?</a:t>
            </a:r>
          </a:p>
        </p:txBody>
      </p:sp>
    </p:spTree>
    <p:extLst>
      <p:ext uri="{BB962C8B-B14F-4D97-AF65-F5344CB8AC3E}">
        <p14:creationId xmlns:p14="http://schemas.microsoft.com/office/powerpoint/2010/main" val="25577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segurando&#10;&#10;O conteúdo gerado por IA pode estar incorreto.">
            <a:extLst>
              <a:ext uri="{FF2B5EF4-FFF2-40B4-BE49-F238E27FC236}">
                <a16:creationId xmlns:a16="http://schemas.microsoft.com/office/drawing/2014/main" id="{3508D53A-C863-D492-32B0-AFA2B57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83" r="9089" b="38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07773F-58A0-CD89-5E14-F1B498D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99" y="2197289"/>
            <a:ext cx="5344200" cy="31681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Não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é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sobre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tecnologia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.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É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sobre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dar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dignidade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a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quem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perdeu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parte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de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si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.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Nós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não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estamos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apenas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tratando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a dor. Estamos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devolvendo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3600" i="1" dirty="0" err="1">
                <a:solidFill>
                  <a:schemeClr val="bg1"/>
                </a:solidFill>
                <a:latin typeface="Gabriola" pitchFamily="82" charset="0"/>
              </a:rPr>
              <a:t>esperança</a:t>
            </a:r>
            <a:r>
              <a:rPr lang="en-US" sz="3600" i="1" dirty="0">
                <a:solidFill>
                  <a:schemeClr val="bg1"/>
                </a:solidFill>
                <a:latin typeface="Gabriola" pitchFamily="82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4EC0F8C-2965-8C7B-7C74-2CF51C3CC7F4}"/>
              </a:ext>
            </a:extLst>
          </p:cNvPr>
          <p:cNvSpPr txBox="1">
            <a:spLocks/>
          </p:cNvSpPr>
          <p:nvPr/>
        </p:nvSpPr>
        <p:spPr>
          <a:xfrm>
            <a:off x="286699" y="733408"/>
            <a:ext cx="6848476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rgbClr val="FFFFFF"/>
                </a:solidFill>
                <a:latin typeface="Gabriola" pitchFamily="82" charset="0"/>
              </a:rPr>
              <a:t>Voltar a viver sem dor, dormir bem e retomar sua autoestima.</a:t>
            </a:r>
          </a:p>
        </p:txBody>
      </p:sp>
    </p:spTree>
    <p:extLst>
      <p:ext uri="{BB962C8B-B14F-4D97-AF65-F5344CB8AC3E}">
        <p14:creationId xmlns:p14="http://schemas.microsoft.com/office/powerpoint/2010/main" val="3472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300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Gabriola</vt:lpstr>
      <vt:lpstr>Wingdings</vt:lpstr>
      <vt:lpstr>Tema do Office</vt:lpstr>
      <vt:lpstr>Apresentação do PowerPoint</vt:lpstr>
      <vt:lpstr>O que temos hoje?</vt:lpstr>
      <vt:lpstr>O que propomos?</vt:lpstr>
      <vt:lpstr>Disruptivo ou Incremental com potencial disruptivo?</vt:lpstr>
      <vt:lpstr>Não é sobre tecnologia. É sobre dar dignidade a quem perdeu parte de si. Nós não estamos apenas tratando a dor. Estamos devolvendo esperança.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Salles</dc:creator>
  <cp:lastModifiedBy>Alberto Salles</cp:lastModifiedBy>
  <cp:revision>11</cp:revision>
  <dcterms:created xsi:type="dcterms:W3CDTF">2025-03-25T03:08:59Z</dcterms:created>
  <dcterms:modified xsi:type="dcterms:W3CDTF">2025-04-01T00:43:51Z</dcterms:modified>
</cp:coreProperties>
</file>