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</p:sldIdLst>
  <p:sldSz cx="45720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4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184"/>
    <a:srgbClr val="D85D65"/>
    <a:srgbClr val="6C9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62" autoAdjust="0"/>
  </p:normalViewPr>
  <p:slideViewPr>
    <p:cSldViewPr snapToGrid="0">
      <p:cViewPr varScale="1">
        <p:scale>
          <a:sx n="20" d="100"/>
          <a:sy n="20" d="100"/>
        </p:scale>
        <p:origin x="902" y="34"/>
      </p:cViewPr>
      <p:guideLst>
        <p:guide orient="horz" pos="8640"/>
        <p:guide pos="1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4489452"/>
            <a:ext cx="34290000" cy="9550400"/>
          </a:xfrm>
        </p:spPr>
        <p:txBody>
          <a:bodyPr anchor="b"/>
          <a:lstStyle>
            <a:lvl1pPr algn="ctr"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4408152"/>
            <a:ext cx="34290000" cy="6623048"/>
          </a:xfrm>
        </p:spPr>
        <p:txBody>
          <a:bodyPr/>
          <a:lstStyle>
            <a:lvl1pPr marL="0" indent="0" algn="ctr">
              <a:buNone/>
              <a:defRPr sz="9000"/>
            </a:lvl1pPr>
            <a:lvl2pPr marL="1714500" indent="0" algn="ctr">
              <a:buNone/>
              <a:defRPr sz="7500"/>
            </a:lvl2pPr>
            <a:lvl3pPr marL="3429000" indent="0" algn="ctr">
              <a:buNone/>
              <a:defRPr sz="6750"/>
            </a:lvl3pPr>
            <a:lvl4pPr marL="5143500" indent="0" algn="ctr">
              <a:buNone/>
              <a:defRPr sz="6000"/>
            </a:lvl4pPr>
            <a:lvl5pPr marL="6858000" indent="0" algn="ctr">
              <a:buNone/>
              <a:defRPr sz="6000"/>
            </a:lvl5pPr>
            <a:lvl6pPr marL="8572500" indent="0" algn="ctr">
              <a:buNone/>
              <a:defRPr sz="6000"/>
            </a:lvl6pPr>
            <a:lvl7pPr marL="10287000" indent="0" algn="ctr">
              <a:buNone/>
              <a:defRPr sz="6000"/>
            </a:lvl7pPr>
            <a:lvl8pPr marL="12001500" indent="0" algn="ctr">
              <a:buNone/>
              <a:defRPr sz="6000"/>
            </a:lvl8pPr>
            <a:lvl9pPr marL="13716000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B9AF-E174-45F5-8FD7-8809A5DCDF5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EE93-AED6-46FE-B84C-FE588CB3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6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B9AF-E174-45F5-8FD7-8809A5DCDF5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EE93-AED6-46FE-B84C-FE588CB3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3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460500"/>
            <a:ext cx="985837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460500"/>
            <a:ext cx="2900362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B9AF-E174-45F5-8FD7-8809A5DCDF5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EE93-AED6-46FE-B84C-FE588CB3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B9AF-E174-45F5-8FD7-8809A5DCDF5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EE93-AED6-46FE-B84C-FE588CB3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7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6838954"/>
            <a:ext cx="39433500" cy="11410948"/>
          </a:xfrm>
        </p:spPr>
        <p:txBody>
          <a:bodyPr anchor="b"/>
          <a:lstStyle>
            <a:lvl1pPr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18357854"/>
            <a:ext cx="39433500" cy="6000748"/>
          </a:xfrm>
        </p:spPr>
        <p:txBody>
          <a:bodyPr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171450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42900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3pPr>
            <a:lvl4pPr marL="5143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6858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8572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0287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2001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3716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B9AF-E174-45F5-8FD7-8809A5DCDF5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EE93-AED6-46FE-B84C-FE588CB3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3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B9AF-E174-45F5-8FD7-8809A5DCDF5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EE93-AED6-46FE-B84C-FE588CB3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4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460502"/>
            <a:ext cx="394335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6724652"/>
            <a:ext cx="19341701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10020300"/>
            <a:ext cx="1934170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6724652"/>
            <a:ext cx="19436955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10020300"/>
            <a:ext cx="1943695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B9AF-E174-45F5-8FD7-8809A5DCDF5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EE93-AED6-46FE-B84C-FE588CB3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B9AF-E174-45F5-8FD7-8809A5DCDF5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EE93-AED6-46FE-B84C-FE588CB3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B9AF-E174-45F5-8FD7-8809A5DCDF5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EE93-AED6-46FE-B84C-FE588CB3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3949702"/>
            <a:ext cx="23145750" cy="19494500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B9AF-E174-45F5-8FD7-8809A5DCDF5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EE93-AED6-46FE-B84C-FE588CB3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3949702"/>
            <a:ext cx="23145750" cy="19494500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500" indent="0">
              <a:buNone/>
              <a:defRPr sz="10500"/>
            </a:lvl2pPr>
            <a:lvl3pPr marL="3429000" indent="0">
              <a:buNone/>
              <a:defRPr sz="9000"/>
            </a:lvl3pPr>
            <a:lvl4pPr marL="5143500" indent="0">
              <a:buNone/>
              <a:defRPr sz="7500"/>
            </a:lvl4pPr>
            <a:lvl5pPr marL="6858000" indent="0">
              <a:buNone/>
              <a:defRPr sz="7500"/>
            </a:lvl5pPr>
            <a:lvl6pPr marL="8572500" indent="0">
              <a:buNone/>
              <a:defRPr sz="7500"/>
            </a:lvl6pPr>
            <a:lvl7pPr marL="10287000" indent="0">
              <a:buNone/>
              <a:defRPr sz="7500"/>
            </a:lvl7pPr>
            <a:lvl8pPr marL="12001500" indent="0">
              <a:buNone/>
              <a:defRPr sz="7500"/>
            </a:lvl8pPr>
            <a:lvl9pPr marL="13716000" indent="0">
              <a:buNone/>
              <a:defRPr sz="7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B9AF-E174-45F5-8FD7-8809A5DCDF5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EE93-AED6-46FE-B84C-FE588CB3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3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460502"/>
            <a:ext cx="394335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7302500"/>
            <a:ext cx="394335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B9AF-E174-45F5-8FD7-8809A5DCDF5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5425402"/>
            <a:ext cx="154305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CEE93-AED6-46FE-B84C-FE588CB3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8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29000" rtl="0" eaLnBrk="1" latinLnBrk="0" hangingPunct="1">
        <a:lnSpc>
          <a:spcPct val="90000"/>
        </a:lnSpc>
        <a:spcBef>
          <a:spcPct val="0"/>
        </a:spcBef>
        <a:buNone/>
        <a:defRPr sz="1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0" indent="-857250" algn="l" defTabSz="3429000" rtl="0" eaLnBrk="1" latinLnBrk="0" hangingPunct="1">
        <a:lnSpc>
          <a:spcPct val="90000"/>
        </a:lnSpc>
        <a:spcBef>
          <a:spcPts val="375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www.instagram.com/alyssonalvara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alyssonalvaran/" TargetMode="External"/><Relationship Id="rId5" Type="http://schemas.openxmlformats.org/officeDocument/2006/relationships/hyperlink" Target="http://alyssonalvaran.com/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83588E3-D2FC-419C-897D-7291C02EF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89" t="33609" r="5882" b="32377"/>
          <a:stretch/>
        </p:blipFill>
        <p:spPr>
          <a:xfrm>
            <a:off x="731812" y="1088075"/>
            <a:ext cx="11299877" cy="2667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E33D06-E663-4226-AD66-303B1E442794}"/>
              </a:ext>
            </a:extLst>
          </p:cNvPr>
          <p:cNvSpPr txBox="1"/>
          <p:nvPr/>
        </p:nvSpPr>
        <p:spPr>
          <a:xfrm>
            <a:off x="12839700" y="1821410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What It Does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43DA0-AEB5-4ACB-B8FB-9475F5B87C3C}"/>
              </a:ext>
            </a:extLst>
          </p:cNvPr>
          <p:cNvSpPr txBox="1"/>
          <p:nvPr/>
        </p:nvSpPr>
        <p:spPr>
          <a:xfrm>
            <a:off x="18516600" y="1821409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How It 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BD46A-2A4A-4866-85EA-690222443449}"/>
              </a:ext>
            </a:extLst>
          </p:cNvPr>
          <p:cNvSpPr txBox="1"/>
          <p:nvPr/>
        </p:nvSpPr>
        <p:spPr>
          <a:xfrm>
            <a:off x="24193500" y="1821409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Who We 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D62966-AB04-46E2-BDE0-2F39ED403D41}"/>
              </a:ext>
            </a:extLst>
          </p:cNvPr>
          <p:cNvSpPr txBox="1"/>
          <p:nvPr/>
        </p:nvSpPr>
        <p:spPr>
          <a:xfrm>
            <a:off x="39311288" y="1821408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Contact 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41F607-6D2E-493D-9BD0-1763E58B04E2}"/>
              </a:ext>
            </a:extLst>
          </p:cNvPr>
          <p:cNvSpPr/>
          <p:nvPr/>
        </p:nvSpPr>
        <p:spPr>
          <a:xfrm>
            <a:off x="0" y="4233733"/>
            <a:ext cx="45720000" cy="17602200"/>
          </a:xfrm>
          <a:prstGeom prst="rect">
            <a:avLst/>
          </a:prstGeom>
          <a:solidFill>
            <a:srgbClr val="6C9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F6D0F9-E717-4D47-A1C3-4728C08D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3204" y="6512887"/>
            <a:ext cx="22347728" cy="136959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98B8E6-C169-477B-B4F3-19AF133676F2}"/>
              </a:ext>
            </a:extLst>
          </p:cNvPr>
          <p:cNvSpPr txBox="1"/>
          <p:nvPr/>
        </p:nvSpPr>
        <p:spPr>
          <a:xfrm>
            <a:off x="2743200" y="10034011"/>
            <a:ext cx="162031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err="1">
                <a:solidFill>
                  <a:schemeClr val="bg1"/>
                </a:solidFill>
              </a:rPr>
              <a:t>SeeSure</a:t>
            </a:r>
            <a:r>
              <a:rPr lang="en-US" sz="9600" dirty="0">
                <a:solidFill>
                  <a:schemeClr val="bg1"/>
                </a:solidFill>
              </a:rPr>
              <a:t> is a mobile application that allows patients with epilepsy manage their seizures and health better.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BAC2A3-8389-4984-B95D-A6CC09E83979}"/>
              </a:ext>
            </a:extLst>
          </p:cNvPr>
          <p:cNvSpPr txBox="1"/>
          <p:nvPr/>
        </p:nvSpPr>
        <p:spPr>
          <a:xfrm>
            <a:off x="18474690" y="23184063"/>
            <a:ext cx="87706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6C9EAA"/>
                </a:solidFill>
              </a:rPr>
              <a:t>What It Does</a:t>
            </a:r>
          </a:p>
        </p:txBody>
      </p:sp>
    </p:spTree>
    <p:extLst>
      <p:ext uri="{BB962C8B-B14F-4D97-AF65-F5344CB8AC3E}">
        <p14:creationId xmlns:p14="http://schemas.microsoft.com/office/powerpoint/2010/main" val="364756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3DF00E2-6995-42B0-A97A-DCE75ACC51B3}"/>
              </a:ext>
            </a:extLst>
          </p:cNvPr>
          <p:cNvSpPr txBox="1"/>
          <p:nvPr/>
        </p:nvSpPr>
        <p:spPr>
          <a:xfrm>
            <a:off x="18516600" y="4127967"/>
            <a:ext cx="87706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207184"/>
                </a:solidFill>
              </a:rPr>
              <a:t>What It Does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45FC4-1C3B-4C8E-B51C-55270FD1C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259" y="7439143"/>
            <a:ext cx="32794029" cy="18588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4B42D-8D95-41B5-85ED-95B742A34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89" t="33609" r="5882" b="32377"/>
          <a:stretch/>
        </p:blipFill>
        <p:spPr>
          <a:xfrm>
            <a:off x="731812" y="1088075"/>
            <a:ext cx="11299877" cy="266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168C22-3087-4706-AB5D-076CCAD713EA}"/>
              </a:ext>
            </a:extLst>
          </p:cNvPr>
          <p:cNvSpPr txBox="1"/>
          <p:nvPr/>
        </p:nvSpPr>
        <p:spPr>
          <a:xfrm>
            <a:off x="12839700" y="1821410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What It Does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6753AC-336D-4476-AA21-25A73EB93611}"/>
              </a:ext>
            </a:extLst>
          </p:cNvPr>
          <p:cNvSpPr txBox="1"/>
          <p:nvPr/>
        </p:nvSpPr>
        <p:spPr>
          <a:xfrm>
            <a:off x="18516600" y="1821409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How It works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AB183-59EF-4F20-B32F-8D80A635F674}"/>
              </a:ext>
            </a:extLst>
          </p:cNvPr>
          <p:cNvSpPr txBox="1"/>
          <p:nvPr/>
        </p:nvSpPr>
        <p:spPr>
          <a:xfrm>
            <a:off x="24193500" y="1821409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Who We 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38FB51-83CF-4963-BA64-3234C0E0950C}"/>
              </a:ext>
            </a:extLst>
          </p:cNvPr>
          <p:cNvSpPr txBox="1"/>
          <p:nvPr/>
        </p:nvSpPr>
        <p:spPr>
          <a:xfrm>
            <a:off x="39311288" y="1821408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210775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A651B5A9-9980-409C-8F20-DC4D3054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001" y="14336875"/>
            <a:ext cx="38445787" cy="103407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6786C-FEC2-4B13-B3AE-1F82DB23E580}"/>
              </a:ext>
            </a:extLst>
          </p:cNvPr>
          <p:cNvSpPr txBox="1"/>
          <p:nvPr/>
        </p:nvSpPr>
        <p:spPr>
          <a:xfrm>
            <a:off x="3905250" y="6119925"/>
            <a:ext cx="379095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207184"/>
                </a:solidFill>
              </a:rPr>
              <a:t>The application is able to monitor the health condition of the patient through the data from the Seizure Diary and sensor data from a smartwatch. Using a specialized algorithm it also aims to detect and predict seizure occurrences. Once a seizure is detected, emergency mode will be activated.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9DC309A-3388-45C2-86AC-7B40E298F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89" t="33609" r="5882" b="32377"/>
          <a:stretch/>
        </p:blipFill>
        <p:spPr>
          <a:xfrm>
            <a:off x="731812" y="1088075"/>
            <a:ext cx="11299877" cy="2667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ECF5440-B356-404E-BB71-897775995D33}"/>
              </a:ext>
            </a:extLst>
          </p:cNvPr>
          <p:cNvSpPr txBox="1"/>
          <p:nvPr/>
        </p:nvSpPr>
        <p:spPr>
          <a:xfrm>
            <a:off x="12839700" y="1821410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What It Does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11252E-21A0-4FEA-A3FD-57DA101C08A9}"/>
              </a:ext>
            </a:extLst>
          </p:cNvPr>
          <p:cNvSpPr txBox="1"/>
          <p:nvPr/>
        </p:nvSpPr>
        <p:spPr>
          <a:xfrm>
            <a:off x="18516600" y="1821409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How It works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777F48-C747-4AAC-9547-C5E141D02903}"/>
              </a:ext>
            </a:extLst>
          </p:cNvPr>
          <p:cNvSpPr txBox="1"/>
          <p:nvPr/>
        </p:nvSpPr>
        <p:spPr>
          <a:xfrm>
            <a:off x="24193500" y="1821409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Who We Are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27E777-F3A0-47F2-8A88-42EDA0A3E128}"/>
              </a:ext>
            </a:extLst>
          </p:cNvPr>
          <p:cNvSpPr txBox="1"/>
          <p:nvPr/>
        </p:nvSpPr>
        <p:spPr>
          <a:xfrm>
            <a:off x="39311288" y="1821408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61950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E20D660-3887-4FF3-9DC2-2706245B8DDD}"/>
              </a:ext>
            </a:extLst>
          </p:cNvPr>
          <p:cNvSpPr/>
          <p:nvPr/>
        </p:nvSpPr>
        <p:spPr>
          <a:xfrm>
            <a:off x="-35814" y="4076700"/>
            <a:ext cx="45720000" cy="23355300"/>
          </a:xfrm>
          <a:prstGeom prst="rect">
            <a:avLst/>
          </a:prstGeom>
          <a:solidFill>
            <a:srgbClr val="6C9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50A66C-F833-47EF-864F-29388616C99A}"/>
              </a:ext>
            </a:extLst>
          </p:cNvPr>
          <p:cNvSpPr txBox="1"/>
          <p:nvPr/>
        </p:nvSpPr>
        <p:spPr>
          <a:xfrm>
            <a:off x="17867376" y="4883049"/>
            <a:ext cx="87706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How It 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EA0712-D049-43B8-9B52-BB2E8152F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89" t="33609" r="5882" b="32377"/>
          <a:stretch/>
        </p:blipFill>
        <p:spPr>
          <a:xfrm>
            <a:off x="731812" y="1088075"/>
            <a:ext cx="11299877" cy="2667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124D8A-D3C1-48F2-8D2A-82C4BBE4C795}"/>
              </a:ext>
            </a:extLst>
          </p:cNvPr>
          <p:cNvSpPr txBox="1"/>
          <p:nvPr/>
        </p:nvSpPr>
        <p:spPr>
          <a:xfrm>
            <a:off x="12839700" y="1821410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What It Does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9C94D-75A2-4BDA-BCA8-7DA2E07A1192}"/>
              </a:ext>
            </a:extLst>
          </p:cNvPr>
          <p:cNvSpPr txBox="1"/>
          <p:nvPr/>
        </p:nvSpPr>
        <p:spPr>
          <a:xfrm>
            <a:off x="18516600" y="1821409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How It works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3EFB72-75CB-4F76-AADE-629E0E7ACB21}"/>
              </a:ext>
            </a:extLst>
          </p:cNvPr>
          <p:cNvSpPr txBox="1"/>
          <p:nvPr/>
        </p:nvSpPr>
        <p:spPr>
          <a:xfrm>
            <a:off x="24193500" y="1821409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Who We 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01B8B0-2268-47B9-8D7E-5BB613323DE3}"/>
              </a:ext>
            </a:extLst>
          </p:cNvPr>
          <p:cNvSpPr txBox="1"/>
          <p:nvPr/>
        </p:nvSpPr>
        <p:spPr>
          <a:xfrm>
            <a:off x="39311288" y="1821408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Contact Us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716DF5-EBD5-462E-9BC3-D097D1FBB011}"/>
              </a:ext>
            </a:extLst>
          </p:cNvPr>
          <p:cNvGrpSpPr/>
          <p:nvPr/>
        </p:nvGrpSpPr>
        <p:grpSpPr>
          <a:xfrm>
            <a:off x="8534400" y="10457913"/>
            <a:ext cx="35529393" cy="10954287"/>
            <a:chOff x="792477" y="8577465"/>
            <a:chExt cx="44891709" cy="1298820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4FABFD0-5165-4160-9447-E84FE90E9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85032" y="15729017"/>
              <a:ext cx="3988369" cy="389766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0D7C5D5-53B6-4741-B515-7DAF0751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4314" y="15729017"/>
              <a:ext cx="3988369" cy="3897663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C931429-D2BE-4894-88A1-06F808726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211" y="15729017"/>
              <a:ext cx="3988369" cy="3897663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05BCA3E-46B4-4DEC-8C21-B17495E10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68760" y="8577465"/>
              <a:ext cx="3988369" cy="389766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C20BE14-1EB3-4268-9247-290FE2DD7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66014" y="15729017"/>
              <a:ext cx="3988369" cy="3897663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290C691-5BD0-4519-8BBA-7811CEA85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059" y="8577468"/>
              <a:ext cx="3988369" cy="389766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B34A8D-9599-4B54-8917-51EDA45891DD}"/>
                </a:ext>
              </a:extLst>
            </p:cNvPr>
            <p:cNvSpPr txBox="1"/>
            <p:nvPr/>
          </p:nvSpPr>
          <p:spPr>
            <a:xfrm>
              <a:off x="4045884" y="12475130"/>
              <a:ext cx="1041349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Collects data from user input and health bands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87D5F2-531F-4CDA-9135-7C657A9A6F06}"/>
                </a:ext>
              </a:extLst>
            </p:cNvPr>
            <p:cNvSpPr txBox="1"/>
            <p:nvPr/>
          </p:nvSpPr>
          <p:spPr>
            <a:xfrm>
              <a:off x="4047273" y="19626682"/>
              <a:ext cx="1041349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Notifies bystanders through alarms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26FB90-89E4-4073-B6C9-3847135A81B5}"/>
                </a:ext>
              </a:extLst>
            </p:cNvPr>
            <p:cNvSpPr txBox="1"/>
            <p:nvPr/>
          </p:nvSpPr>
          <p:spPr>
            <a:xfrm>
              <a:off x="14460363" y="19626682"/>
              <a:ext cx="10413495" cy="104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Provides first aid instructions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C9C02E-8115-4C12-A647-DEC37882E295}"/>
                </a:ext>
              </a:extLst>
            </p:cNvPr>
            <p:cNvSpPr txBox="1"/>
            <p:nvPr/>
          </p:nvSpPr>
          <p:spPr>
            <a:xfrm>
              <a:off x="24857601" y="19626682"/>
              <a:ext cx="1041349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Notifies emergency hotlines and trusted contacts, if necessary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8189C21-C341-442F-A4A2-DE6B58D71AB2}"/>
                </a:ext>
              </a:extLst>
            </p:cNvPr>
            <p:cNvSpPr txBox="1"/>
            <p:nvPr/>
          </p:nvSpPr>
          <p:spPr>
            <a:xfrm>
              <a:off x="35270691" y="19626682"/>
              <a:ext cx="1041349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Collects data from seizure occurrence to improve forecasts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9C52DF4-47CF-4F3F-B853-6A09A766B164}"/>
                </a:ext>
              </a:extLst>
            </p:cNvPr>
            <p:cNvSpPr txBox="1"/>
            <p:nvPr/>
          </p:nvSpPr>
          <p:spPr>
            <a:xfrm>
              <a:off x="14458974" y="12475130"/>
              <a:ext cx="1041349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Provides seizure analysis and predictions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18EBC48-B931-4EF2-9ED2-73F7C321EAE0}"/>
                </a:ext>
              </a:extLst>
            </p:cNvPr>
            <p:cNvCxnSpPr>
              <a:cxnSpLocks/>
            </p:cNvCxnSpPr>
            <p:nvPr/>
          </p:nvCxnSpPr>
          <p:spPr>
            <a:xfrm>
              <a:off x="12096123" y="10526296"/>
              <a:ext cx="4625241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bg1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448CF50-A803-43C3-9D0A-A5A03EBA778C}"/>
                </a:ext>
              </a:extLst>
            </p:cNvPr>
            <p:cNvCxnSpPr>
              <a:cxnSpLocks/>
            </p:cNvCxnSpPr>
            <p:nvPr/>
          </p:nvCxnSpPr>
          <p:spPr>
            <a:xfrm>
              <a:off x="11633178" y="17677848"/>
              <a:ext cx="5088186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bg1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75304FD-A469-40DD-BD41-8E8AAFF0B1DE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990" y="17677848"/>
              <a:ext cx="5046988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bg1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E27D51B-3550-4EF4-906B-A03D465AEE06}"/>
                </a:ext>
              </a:extLst>
            </p:cNvPr>
            <p:cNvCxnSpPr>
              <a:cxnSpLocks/>
            </p:cNvCxnSpPr>
            <p:nvPr/>
          </p:nvCxnSpPr>
          <p:spPr>
            <a:xfrm>
              <a:off x="32933657" y="17677848"/>
              <a:ext cx="4654037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bg1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DE5BC2DB-9608-46C9-BA22-A25B209D3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477" y="10587175"/>
              <a:ext cx="5613886" cy="3715037"/>
            </a:xfrm>
            <a:prstGeom prst="bentConnector3">
              <a:avLst/>
            </a:prstGeom>
            <a:noFill/>
            <a:ln w="76200" cap="flat" cmpd="sng" algn="ctr">
              <a:solidFill>
                <a:schemeClr val="bg1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CCA7CE18-2DEF-44F9-B414-D77C6ADCB3A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77" y="14302212"/>
              <a:ext cx="5567590" cy="3375636"/>
            </a:xfrm>
            <a:prstGeom prst="bentConnector3">
              <a:avLst/>
            </a:prstGeom>
            <a:noFill/>
            <a:ln w="76200" cap="flat" cmpd="sng" algn="ctr">
              <a:solidFill>
                <a:schemeClr val="bg1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900004FE-0F90-4312-B6EE-8444AF391B7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511990" y="10587178"/>
              <a:ext cx="20843333" cy="7090670"/>
            </a:xfrm>
            <a:prstGeom prst="bentConnector3">
              <a:avLst>
                <a:gd name="adj1" fmla="val -4814"/>
              </a:avLst>
            </a:prstGeom>
            <a:noFill/>
            <a:ln w="76200" cap="flat" cmpd="sng" algn="ctr">
              <a:solidFill>
                <a:schemeClr val="bg1"/>
              </a:solidFill>
              <a:prstDash val="dash"/>
              <a:miter lim="800000"/>
              <a:tailEnd type="triangle"/>
            </a:ln>
            <a:effectLst/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294B276-8C04-44BC-8A48-E45075209DAC}"/>
              </a:ext>
            </a:extLst>
          </p:cNvPr>
          <p:cNvGrpSpPr/>
          <p:nvPr/>
        </p:nvGrpSpPr>
        <p:grpSpPr>
          <a:xfrm>
            <a:off x="2893306" y="10328239"/>
            <a:ext cx="5236500" cy="10329162"/>
            <a:chOff x="-8115472" y="8038301"/>
            <a:chExt cx="7515258" cy="1543209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34D142-C682-496A-BA41-F9A1BB88CF6E}"/>
                </a:ext>
              </a:extLst>
            </p:cNvPr>
            <p:cNvSpPr/>
            <p:nvPr/>
          </p:nvSpPr>
          <p:spPr>
            <a:xfrm>
              <a:off x="-7842471" y="8231748"/>
              <a:ext cx="6865050" cy="148949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BB17A3-FB2A-4391-A9DA-5F767E7E1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8115472" y="8038301"/>
              <a:ext cx="7515258" cy="15432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89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E20D660-3887-4FF3-9DC2-2706245B8DDD}"/>
              </a:ext>
            </a:extLst>
          </p:cNvPr>
          <p:cNvSpPr/>
          <p:nvPr/>
        </p:nvSpPr>
        <p:spPr>
          <a:xfrm>
            <a:off x="-35814" y="4076700"/>
            <a:ext cx="45720000" cy="23355300"/>
          </a:xfrm>
          <a:prstGeom prst="rect">
            <a:avLst/>
          </a:prstGeom>
          <a:solidFill>
            <a:srgbClr val="6C9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EA0712-D049-43B8-9B52-BB2E8152F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89" t="33609" r="5882" b="32377"/>
          <a:stretch/>
        </p:blipFill>
        <p:spPr>
          <a:xfrm>
            <a:off x="731812" y="1088075"/>
            <a:ext cx="11299877" cy="2667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124D8A-D3C1-48F2-8D2A-82C4BBE4C795}"/>
              </a:ext>
            </a:extLst>
          </p:cNvPr>
          <p:cNvSpPr txBox="1"/>
          <p:nvPr/>
        </p:nvSpPr>
        <p:spPr>
          <a:xfrm>
            <a:off x="12839700" y="1821410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What It Does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9C94D-75A2-4BDA-BCA8-7DA2E07A1192}"/>
              </a:ext>
            </a:extLst>
          </p:cNvPr>
          <p:cNvSpPr txBox="1"/>
          <p:nvPr/>
        </p:nvSpPr>
        <p:spPr>
          <a:xfrm>
            <a:off x="18516600" y="1821409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How It works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3EFB72-75CB-4F76-AADE-629E0E7ACB21}"/>
              </a:ext>
            </a:extLst>
          </p:cNvPr>
          <p:cNvSpPr txBox="1"/>
          <p:nvPr/>
        </p:nvSpPr>
        <p:spPr>
          <a:xfrm>
            <a:off x="24193500" y="1821409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Who We 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01B8B0-2268-47B9-8D7E-5BB613323DE3}"/>
              </a:ext>
            </a:extLst>
          </p:cNvPr>
          <p:cNvSpPr txBox="1"/>
          <p:nvPr/>
        </p:nvSpPr>
        <p:spPr>
          <a:xfrm>
            <a:off x="39311288" y="1821408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Contact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AA2A30-59B4-4EEA-8AEF-A1435CB60A79}"/>
              </a:ext>
            </a:extLst>
          </p:cNvPr>
          <p:cNvSpPr txBox="1"/>
          <p:nvPr/>
        </p:nvSpPr>
        <p:spPr>
          <a:xfrm>
            <a:off x="4202138" y="10100821"/>
            <a:ext cx="379095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Data collected from the smartwatch and seizure diary are analyzed through a machine learning algorithm that will predict possible seizure occurrences. The longer the patient uses the application the predictive accuracy will increase and patient-specific seizure patterns can be identified.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F2840A-679E-42D6-B8CA-0FB3E54C345B}"/>
              </a:ext>
            </a:extLst>
          </p:cNvPr>
          <p:cNvSpPr/>
          <p:nvPr/>
        </p:nvSpPr>
        <p:spPr>
          <a:xfrm>
            <a:off x="11288738" y="17997134"/>
            <a:ext cx="23736300" cy="1905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207184"/>
                </a:solidFill>
              </a:rPr>
              <a:t>Check out how we handle and analyze data</a:t>
            </a:r>
          </a:p>
        </p:txBody>
      </p:sp>
    </p:spTree>
    <p:extLst>
      <p:ext uri="{BB962C8B-B14F-4D97-AF65-F5344CB8AC3E}">
        <p14:creationId xmlns:p14="http://schemas.microsoft.com/office/powerpoint/2010/main" val="351097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E20D660-3887-4FF3-9DC2-2706245B8DDD}"/>
              </a:ext>
            </a:extLst>
          </p:cNvPr>
          <p:cNvSpPr/>
          <p:nvPr/>
        </p:nvSpPr>
        <p:spPr>
          <a:xfrm>
            <a:off x="-35814" y="4076700"/>
            <a:ext cx="45720000" cy="23355300"/>
          </a:xfrm>
          <a:prstGeom prst="rect">
            <a:avLst/>
          </a:prstGeom>
          <a:solidFill>
            <a:srgbClr val="6C9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EA0712-D049-43B8-9B52-BB2E8152F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89" t="33609" r="5882" b="32377"/>
          <a:stretch/>
        </p:blipFill>
        <p:spPr>
          <a:xfrm>
            <a:off x="731812" y="1088075"/>
            <a:ext cx="11299877" cy="2667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124D8A-D3C1-48F2-8D2A-82C4BBE4C795}"/>
              </a:ext>
            </a:extLst>
          </p:cNvPr>
          <p:cNvSpPr txBox="1"/>
          <p:nvPr/>
        </p:nvSpPr>
        <p:spPr>
          <a:xfrm>
            <a:off x="12839700" y="1821410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What It Does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9C94D-75A2-4BDA-BCA8-7DA2E07A1192}"/>
              </a:ext>
            </a:extLst>
          </p:cNvPr>
          <p:cNvSpPr txBox="1"/>
          <p:nvPr/>
        </p:nvSpPr>
        <p:spPr>
          <a:xfrm>
            <a:off x="18516600" y="1821409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How It works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3EFB72-75CB-4F76-AADE-629E0E7ACB21}"/>
              </a:ext>
            </a:extLst>
          </p:cNvPr>
          <p:cNvSpPr txBox="1"/>
          <p:nvPr/>
        </p:nvSpPr>
        <p:spPr>
          <a:xfrm>
            <a:off x="24193500" y="1821409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Who We 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01B8B0-2268-47B9-8D7E-5BB613323DE3}"/>
              </a:ext>
            </a:extLst>
          </p:cNvPr>
          <p:cNvSpPr txBox="1"/>
          <p:nvPr/>
        </p:nvSpPr>
        <p:spPr>
          <a:xfrm>
            <a:off x="39311288" y="1821408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Contact Us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F2840A-679E-42D6-B8CA-0FB3E54C345B}"/>
              </a:ext>
            </a:extLst>
          </p:cNvPr>
          <p:cNvSpPr/>
          <p:nvPr/>
        </p:nvSpPr>
        <p:spPr>
          <a:xfrm>
            <a:off x="10991850" y="23935652"/>
            <a:ext cx="23736300" cy="1905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207184"/>
                </a:solidFill>
              </a:rPr>
              <a:t>Check out our mobile app wireframes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27F2451-0295-4D2B-9C13-86BFE5004A55}"/>
              </a:ext>
            </a:extLst>
          </p:cNvPr>
          <p:cNvGrpSpPr/>
          <p:nvPr/>
        </p:nvGrpSpPr>
        <p:grpSpPr>
          <a:xfrm>
            <a:off x="2407110" y="5382394"/>
            <a:ext cx="40905779" cy="16842689"/>
            <a:chOff x="1217485" y="2007522"/>
            <a:chExt cx="10135191" cy="41388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7E49E78-F237-4C73-9F7D-6815EF47C58D}"/>
                </a:ext>
              </a:extLst>
            </p:cNvPr>
            <p:cNvGrpSpPr/>
            <p:nvPr/>
          </p:nvGrpSpPr>
          <p:grpSpPr>
            <a:xfrm>
              <a:off x="4438286" y="2313691"/>
              <a:ext cx="1638646" cy="3365740"/>
              <a:chOff x="2341470" y="2209539"/>
              <a:chExt cx="1638646" cy="336574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2EE78BA-783D-405A-9EA5-B77496929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0551" y="2405460"/>
                <a:ext cx="1460485" cy="3002109"/>
              </a:xfrm>
              <a:prstGeom prst="rect">
                <a:avLst/>
              </a:prstGeom>
            </p:spPr>
          </p:pic>
          <p:pic>
            <p:nvPicPr>
              <p:cNvPr id="13" name="Picture 2" descr="Image result for android phone png">
                <a:extLst>
                  <a:ext uri="{FF2B5EF4-FFF2-40B4-BE49-F238E27FC236}">
                    <a16:creationId xmlns:a16="http://schemas.microsoft.com/office/drawing/2014/main" id="{1ED631AB-2AA5-400B-AD33-18B8298E3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64" r="25913"/>
              <a:stretch/>
            </p:blipFill>
            <p:spPr bwMode="auto">
              <a:xfrm>
                <a:off x="2341470" y="2209539"/>
                <a:ext cx="1638646" cy="3365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F62DB90-C90C-4D25-B361-D4247A054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688" y="2509612"/>
              <a:ext cx="1467660" cy="3016857"/>
            </a:xfrm>
            <a:prstGeom prst="rect">
              <a:avLst/>
            </a:prstGeom>
          </p:spPr>
        </p:pic>
        <p:pic>
          <p:nvPicPr>
            <p:cNvPr id="15" name="Picture 2" descr="Image result for android phone png">
              <a:extLst>
                <a:ext uri="{FF2B5EF4-FFF2-40B4-BE49-F238E27FC236}">
                  <a16:creationId xmlns:a16="http://schemas.microsoft.com/office/drawing/2014/main" id="{CBC83176-DA18-485D-B7DD-D1ECCF9EA6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64" r="25913"/>
            <a:stretch/>
          </p:blipFill>
          <p:spPr bwMode="auto">
            <a:xfrm>
              <a:off x="6308836" y="2310441"/>
              <a:ext cx="1638646" cy="336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7099A5-0A36-4EEE-894A-5F5CC6CEF797}"/>
                </a:ext>
              </a:extLst>
            </p:cNvPr>
            <p:cNvCxnSpPr>
              <a:cxnSpLocks/>
            </p:cNvCxnSpPr>
            <p:nvPr/>
          </p:nvCxnSpPr>
          <p:spPr>
            <a:xfrm>
              <a:off x="4138450" y="3322147"/>
              <a:ext cx="703860" cy="0"/>
            </a:xfrm>
            <a:prstGeom prst="line">
              <a:avLst/>
            </a:prstGeom>
            <a:noFill/>
            <a:ln w="19050" cap="flat" cmpd="sng" algn="ctr">
              <a:solidFill>
                <a:srgbClr val="BBDDDE"/>
              </a:solidFill>
              <a:prstDash val="sysDash"/>
              <a:miter lim="800000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3D76597-BCF6-48C7-9424-E7BACAFFA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6791" y="3813506"/>
              <a:ext cx="496793" cy="10345"/>
            </a:xfrm>
            <a:prstGeom prst="line">
              <a:avLst/>
            </a:prstGeom>
            <a:noFill/>
            <a:ln w="19050" cap="flat" cmpd="sng" algn="ctr">
              <a:solidFill>
                <a:srgbClr val="BBDDDE"/>
              </a:solidFill>
              <a:prstDash val="sysDash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BB2AF7-7290-4EF0-B685-5387032542CD}"/>
                </a:ext>
              </a:extLst>
            </p:cNvPr>
            <p:cNvCxnSpPr>
              <a:cxnSpLocks/>
            </p:cNvCxnSpPr>
            <p:nvPr/>
          </p:nvCxnSpPr>
          <p:spPr>
            <a:xfrm>
              <a:off x="7711968" y="2780865"/>
              <a:ext cx="1027053" cy="0"/>
            </a:xfrm>
            <a:prstGeom prst="line">
              <a:avLst/>
            </a:prstGeom>
            <a:noFill/>
            <a:ln w="19050" cap="flat" cmpd="sng" algn="ctr">
              <a:solidFill>
                <a:srgbClr val="BBDDDE"/>
              </a:solidFill>
              <a:prstDash val="sysDash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4B0C82F-D905-449C-8C6C-04DBEE28DFD4}"/>
                </a:ext>
              </a:extLst>
            </p:cNvPr>
            <p:cNvCxnSpPr>
              <a:cxnSpLocks/>
            </p:cNvCxnSpPr>
            <p:nvPr/>
          </p:nvCxnSpPr>
          <p:spPr>
            <a:xfrm>
              <a:off x="7711968" y="3934374"/>
              <a:ext cx="513526" cy="0"/>
            </a:xfrm>
            <a:prstGeom prst="line">
              <a:avLst/>
            </a:prstGeom>
            <a:noFill/>
            <a:ln w="19050" cap="flat" cmpd="sng" algn="ctr">
              <a:solidFill>
                <a:srgbClr val="BBDDDE"/>
              </a:solidFill>
              <a:prstDash val="sysDash"/>
              <a:miter lim="800000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3E7571-882D-433C-ABAD-F3F8009906DB}"/>
                </a:ext>
              </a:extLst>
            </p:cNvPr>
            <p:cNvSpPr txBox="1"/>
            <p:nvPr/>
          </p:nvSpPr>
          <p:spPr>
            <a:xfrm>
              <a:off x="1281151" y="2661613"/>
              <a:ext cx="2403695" cy="134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Instead of displaying the probability of having a seizure, the app will display the user’s current health condition. In this way, it focuses on motivating the users to</a:t>
              </a:r>
              <a:r>
                <a:rPr kumimoji="0" lang="ko-KR" altLang="en-US" sz="5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</a:t>
              </a:r>
              <a:r>
                <a:rPr kumimoji="0" lang="en-US" sz="5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improve and maintain one’s health condition and it also helps to reduce their anxiety.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B205B4B-7A8E-48D4-BA0A-81695E00D79E}"/>
                </a:ext>
              </a:extLst>
            </p:cNvPr>
            <p:cNvSpPr/>
            <p:nvPr/>
          </p:nvSpPr>
          <p:spPr>
            <a:xfrm>
              <a:off x="1230204" y="2587139"/>
              <a:ext cx="2457270" cy="1681392"/>
            </a:xfrm>
            <a:prstGeom prst="roundRect">
              <a:avLst>
                <a:gd name="adj" fmla="val 7576"/>
              </a:avLst>
            </a:prstGeom>
            <a:noFill/>
            <a:ln w="12700" cap="flat" cmpd="sng" algn="ctr">
              <a:solidFill>
                <a:srgbClr val="BBDDD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A74F1FD-3229-4869-BFFF-2FA97A8F23BA}"/>
                </a:ext>
              </a:extLst>
            </p:cNvPr>
            <p:cNvCxnSpPr>
              <a:cxnSpLocks/>
            </p:cNvCxnSpPr>
            <p:nvPr/>
          </p:nvCxnSpPr>
          <p:spPr>
            <a:xfrm>
              <a:off x="4136791" y="3835112"/>
              <a:ext cx="0" cy="1675887"/>
            </a:xfrm>
            <a:prstGeom prst="line">
              <a:avLst/>
            </a:prstGeom>
            <a:noFill/>
            <a:ln w="19050" cap="flat" cmpd="sng" algn="ctr">
              <a:solidFill>
                <a:srgbClr val="BBDDDE"/>
              </a:solidFill>
              <a:prstDash val="sysDash"/>
              <a:miter lim="800000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5921E8-4828-45F3-BBA0-7E50DEF056B2}"/>
                </a:ext>
              </a:extLst>
            </p:cNvPr>
            <p:cNvCxnSpPr>
              <a:cxnSpLocks/>
            </p:cNvCxnSpPr>
            <p:nvPr/>
          </p:nvCxnSpPr>
          <p:spPr>
            <a:xfrm>
              <a:off x="3652961" y="5510999"/>
              <a:ext cx="471110" cy="0"/>
            </a:xfrm>
            <a:prstGeom prst="line">
              <a:avLst/>
            </a:prstGeom>
            <a:noFill/>
            <a:ln w="19050" cap="flat" cmpd="sng" algn="ctr">
              <a:solidFill>
                <a:srgbClr val="BBDDDE"/>
              </a:solidFill>
              <a:prstDash val="sysDash"/>
              <a:miter lim="800000"/>
            </a:ln>
            <a:effectLst/>
          </p:spPr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658F251-2587-45E8-B657-6FDC8CEE19B0}"/>
                </a:ext>
              </a:extLst>
            </p:cNvPr>
            <p:cNvSpPr/>
            <p:nvPr/>
          </p:nvSpPr>
          <p:spPr>
            <a:xfrm>
              <a:off x="1217485" y="4890822"/>
              <a:ext cx="2435476" cy="1167230"/>
            </a:xfrm>
            <a:prstGeom prst="roundRect">
              <a:avLst>
                <a:gd name="adj" fmla="val 7576"/>
              </a:avLst>
            </a:prstGeom>
            <a:noFill/>
            <a:ln w="12700" cap="flat" cmpd="sng" algn="ctr">
              <a:solidFill>
                <a:srgbClr val="BBDDD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7C6F34-D92F-4E95-A6AE-9605416E35E7}"/>
                </a:ext>
              </a:extLst>
            </p:cNvPr>
            <p:cNvCxnSpPr>
              <a:cxnSpLocks/>
            </p:cNvCxnSpPr>
            <p:nvPr/>
          </p:nvCxnSpPr>
          <p:spPr>
            <a:xfrm>
              <a:off x="4138450" y="3013633"/>
              <a:ext cx="0" cy="316397"/>
            </a:xfrm>
            <a:prstGeom prst="line">
              <a:avLst/>
            </a:prstGeom>
            <a:noFill/>
            <a:ln w="19050" cap="flat" cmpd="sng" algn="ctr">
              <a:solidFill>
                <a:srgbClr val="BBDDDE"/>
              </a:solidFill>
              <a:prstDash val="sysDash"/>
              <a:miter lim="800000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FA7CF3-8E1B-447A-8ECC-3C8C783A1C0C}"/>
                </a:ext>
              </a:extLst>
            </p:cNvPr>
            <p:cNvCxnSpPr>
              <a:cxnSpLocks/>
            </p:cNvCxnSpPr>
            <p:nvPr/>
          </p:nvCxnSpPr>
          <p:spPr>
            <a:xfrm>
              <a:off x="3687474" y="3002292"/>
              <a:ext cx="449317" cy="0"/>
            </a:xfrm>
            <a:prstGeom prst="line">
              <a:avLst/>
            </a:prstGeom>
            <a:noFill/>
            <a:ln w="19050" cap="flat" cmpd="sng" algn="ctr">
              <a:solidFill>
                <a:srgbClr val="BBDDDE"/>
              </a:solidFill>
              <a:prstDash val="sysDash"/>
              <a:miter lim="800000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CA833A-EF68-477D-A971-DB4A649AE21D}"/>
                </a:ext>
              </a:extLst>
            </p:cNvPr>
            <p:cNvSpPr txBox="1"/>
            <p:nvPr/>
          </p:nvSpPr>
          <p:spPr>
            <a:xfrm>
              <a:off x="1372772" y="2278316"/>
              <a:ext cx="2096814" cy="272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HEALTH CONDITION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C956FD-611E-4631-8425-513ECAC7214E}"/>
                </a:ext>
              </a:extLst>
            </p:cNvPr>
            <p:cNvSpPr txBox="1"/>
            <p:nvPr/>
          </p:nvSpPr>
          <p:spPr>
            <a:xfrm>
              <a:off x="1400532" y="4591568"/>
              <a:ext cx="2096814" cy="272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DETAILED FEEDBACK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A4B3166-9D61-424C-A97C-B8643C98AC18}"/>
                </a:ext>
              </a:extLst>
            </p:cNvPr>
            <p:cNvSpPr/>
            <p:nvPr/>
          </p:nvSpPr>
          <p:spPr>
            <a:xfrm>
              <a:off x="8739021" y="2294766"/>
              <a:ext cx="2597500" cy="968698"/>
            </a:xfrm>
            <a:prstGeom prst="roundRect">
              <a:avLst>
                <a:gd name="adj" fmla="val 7576"/>
              </a:avLst>
            </a:prstGeom>
            <a:noFill/>
            <a:ln w="12700" cap="flat" cmpd="sng" algn="ctr">
              <a:solidFill>
                <a:srgbClr val="BBDDD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82E720-000C-4AD7-86E8-AFBDD89F134B}"/>
                </a:ext>
              </a:extLst>
            </p:cNvPr>
            <p:cNvSpPr txBox="1"/>
            <p:nvPr/>
          </p:nvSpPr>
          <p:spPr>
            <a:xfrm>
              <a:off x="9005974" y="2007522"/>
              <a:ext cx="2096814" cy="24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DAILY FORECAST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DCA4A1-D612-4B4F-8850-22B673D29BEA}"/>
                </a:ext>
              </a:extLst>
            </p:cNvPr>
            <p:cNvSpPr txBox="1"/>
            <p:nvPr/>
          </p:nvSpPr>
          <p:spPr>
            <a:xfrm>
              <a:off x="8981962" y="3469270"/>
              <a:ext cx="2096814" cy="24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SEIZURE RECORD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0EB3513-AE2F-4DCB-BB21-2B60323AA6B4}"/>
                </a:ext>
              </a:extLst>
            </p:cNvPr>
            <p:cNvSpPr/>
            <p:nvPr/>
          </p:nvSpPr>
          <p:spPr>
            <a:xfrm>
              <a:off x="8747149" y="3778170"/>
              <a:ext cx="2589367" cy="968698"/>
            </a:xfrm>
            <a:prstGeom prst="roundRect">
              <a:avLst>
                <a:gd name="adj" fmla="val 7576"/>
              </a:avLst>
            </a:prstGeom>
            <a:noFill/>
            <a:ln w="12700" cap="flat" cmpd="sng" algn="ctr">
              <a:solidFill>
                <a:srgbClr val="BBDDD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6F6A8BA-BAC0-487F-BA5D-4127683A5F6F}"/>
                </a:ext>
              </a:extLst>
            </p:cNvPr>
            <p:cNvCxnSpPr>
              <a:cxnSpLocks/>
            </p:cNvCxnSpPr>
            <p:nvPr/>
          </p:nvCxnSpPr>
          <p:spPr>
            <a:xfrm>
              <a:off x="8228122" y="3927311"/>
              <a:ext cx="0" cy="316397"/>
            </a:xfrm>
            <a:prstGeom prst="line">
              <a:avLst/>
            </a:prstGeom>
            <a:noFill/>
            <a:ln w="19050" cap="flat" cmpd="sng" algn="ctr">
              <a:solidFill>
                <a:srgbClr val="BBDDDE"/>
              </a:solidFill>
              <a:prstDash val="sysDash"/>
              <a:miter lim="800000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362363B-7D09-4D8F-A317-F0DC5CC52011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8225494" y="4261117"/>
              <a:ext cx="521655" cy="1402"/>
            </a:xfrm>
            <a:prstGeom prst="line">
              <a:avLst/>
            </a:prstGeom>
            <a:noFill/>
            <a:ln w="19050" cap="flat" cmpd="sng" algn="ctr">
              <a:solidFill>
                <a:srgbClr val="BBDDDE"/>
              </a:solidFill>
              <a:prstDash val="sysDash"/>
              <a:miter lim="800000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63EBD0-75CE-435D-9014-2919D9D01FC4}"/>
                </a:ext>
              </a:extLst>
            </p:cNvPr>
            <p:cNvCxnSpPr>
              <a:cxnSpLocks/>
            </p:cNvCxnSpPr>
            <p:nvPr/>
          </p:nvCxnSpPr>
          <p:spPr>
            <a:xfrm>
              <a:off x="7690719" y="4890815"/>
              <a:ext cx="513526" cy="0"/>
            </a:xfrm>
            <a:prstGeom prst="line">
              <a:avLst/>
            </a:prstGeom>
            <a:noFill/>
            <a:ln w="19050" cap="flat" cmpd="sng" algn="ctr">
              <a:solidFill>
                <a:srgbClr val="BBDDDE"/>
              </a:solidFill>
              <a:prstDash val="sysDash"/>
              <a:miter lim="800000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0C4322-420F-4F81-B971-AE3CF9C5952E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11" y="4882932"/>
              <a:ext cx="7883" cy="887099"/>
            </a:xfrm>
            <a:prstGeom prst="line">
              <a:avLst/>
            </a:prstGeom>
            <a:noFill/>
            <a:ln w="19050" cap="flat" cmpd="sng" algn="ctr">
              <a:solidFill>
                <a:srgbClr val="BBDDDE"/>
              </a:solidFill>
              <a:prstDash val="sysDash"/>
              <a:miter lim="800000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1DEFA0-034E-4197-9EFC-6697286E355F}"/>
                </a:ext>
              </a:extLst>
            </p:cNvPr>
            <p:cNvCxnSpPr>
              <a:cxnSpLocks/>
            </p:cNvCxnSpPr>
            <p:nvPr/>
          </p:nvCxnSpPr>
          <p:spPr>
            <a:xfrm>
              <a:off x="8215211" y="5762148"/>
              <a:ext cx="521656" cy="1402"/>
            </a:xfrm>
            <a:prstGeom prst="line">
              <a:avLst/>
            </a:prstGeom>
            <a:noFill/>
            <a:ln w="19050" cap="flat" cmpd="sng" algn="ctr">
              <a:solidFill>
                <a:srgbClr val="BBDDDE"/>
              </a:solidFill>
              <a:prstDash val="sysDash"/>
              <a:miter lim="800000"/>
            </a:ln>
            <a:effectLst/>
          </p:spPr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B9306F6-2762-46A7-9D0B-784D10779C27}"/>
                </a:ext>
              </a:extLst>
            </p:cNvPr>
            <p:cNvSpPr/>
            <p:nvPr/>
          </p:nvSpPr>
          <p:spPr>
            <a:xfrm>
              <a:off x="8743571" y="5371984"/>
              <a:ext cx="2573597" cy="774376"/>
            </a:xfrm>
            <a:prstGeom prst="roundRect">
              <a:avLst>
                <a:gd name="adj" fmla="val 7576"/>
              </a:avLst>
            </a:prstGeom>
            <a:noFill/>
            <a:ln w="12700" cap="flat" cmpd="sng" algn="ctr">
              <a:solidFill>
                <a:srgbClr val="BBDDD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42D6A13-CEF3-413B-A02E-D984B9678274}"/>
                </a:ext>
              </a:extLst>
            </p:cNvPr>
            <p:cNvSpPr txBox="1"/>
            <p:nvPr/>
          </p:nvSpPr>
          <p:spPr>
            <a:xfrm>
              <a:off x="8981962" y="5055768"/>
              <a:ext cx="2096814" cy="24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HEALTH-RELATED INFO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A23DC1-7199-409D-BDF1-1D0F7BB4DABA}"/>
                </a:ext>
              </a:extLst>
            </p:cNvPr>
            <p:cNvSpPr txBox="1"/>
            <p:nvPr/>
          </p:nvSpPr>
          <p:spPr>
            <a:xfrm>
              <a:off x="1268431" y="4966605"/>
              <a:ext cx="2406515" cy="968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The app provides feedback according to the user’s current health condition. The feedback includes suggestions in order to improve one’s health condition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3E2BAE-BE7C-483B-B4D6-3D126C19B76F}"/>
                </a:ext>
              </a:extLst>
            </p:cNvPr>
            <p:cNvSpPr txBox="1"/>
            <p:nvPr/>
          </p:nvSpPr>
          <p:spPr>
            <a:xfrm>
              <a:off x="8772226" y="2362398"/>
              <a:ext cx="2525574" cy="779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Through the prediction algorithm the app displays an hourly forecast of the user’s health condition, helping them get hints about incoming seizures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30A157-D58E-48BE-A379-A33B988096CF}"/>
                </a:ext>
              </a:extLst>
            </p:cNvPr>
            <p:cNvSpPr txBox="1"/>
            <p:nvPr/>
          </p:nvSpPr>
          <p:spPr>
            <a:xfrm>
              <a:off x="8791594" y="3835112"/>
              <a:ext cx="2525574" cy="779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Seizure data occurrences are recorded. Triggers and auras are also reported in order for the user to gain insight about their seizure patterns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E99C207-8EBC-4374-B6F3-56342FE6458C}"/>
                </a:ext>
              </a:extLst>
            </p:cNvPr>
            <p:cNvSpPr txBox="1"/>
            <p:nvPr/>
          </p:nvSpPr>
          <p:spPr>
            <a:xfrm>
              <a:off x="8827102" y="5415134"/>
              <a:ext cx="2525574" cy="589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Data gathered from the in-app diary and smartwatches are summarized and displayed in the app’s main page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ED80E0-DCAC-471C-8EDF-5953C379E5FF}"/>
                </a:ext>
              </a:extLst>
            </p:cNvPr>
            <p:cNvSpPr/>
            <p:nvPr/>
          </p:nvSpPr>
          <p:spPr>
            <a:xfrm>
              <a:off x="4805732" y="3277649"/>
              <a:ext cx="83531" cy="8899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BBDDD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96D33F6-DBE3-4FB6-8B0A-E56BBA11700E}"/>
                </a:ext>
              </a:extLst>
            </p:cNvPr>
            <p:cNvSpPr/>
            <p:nvPr/>
          </p:nvSpPr>
          <p:spPr>
            <a:xfrm>
              <a:off x="4616905" y="3763326"/>
              <a:ext cx="83531" cy="8899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BBDDD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93A42C-9FF9-4231-95F7-63A4AA974E3E}"/>
                </a:ext>
              </a:extLst>
            </p:cNvPr>
            <p:cNvSpPr/>
            <p:nvPr/>
          </p:nvSpPr>
          <p:spPr>
            <a:xfrm>
              <a:off x="7690719" y="2733398"/>
              <a:ext cx="83531" cy="8899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BBDDD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65676DF-1948-4F42-AC6D-B9B4021B9B12}"/>
                </a:ext>
              </a:extLst>
            </p:cNvPr>
            <p:cNvSpPr/>
            <p:nvPr/>
          </p:nvSpPr>
          <p:spPr>
            <a:xfrm>
              <a:off x="7699256" y="3882813"/>
              <a:ext cx="83531" cy="8899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BBDDD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88C0FE-37A8-4C7C-8852-BDE0C50C79C0}"/>
                </a:ext>
              </a:extLst>
            </p:cNvPr>
            <p:cNvSpPr/>
            <p:nvPr/>
          </p:nvSpPr>
          <p:spPr>
            <a:xfrm>
              <a:off x="7635587" y="4841126"/>
              <a:ext cx="83531" cy="8899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BBDDD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76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3DF00E2-6995-42B0-A97A-DCE75ACC51B3}"/>
              </a:ext>
            </a:extLst>
          </p:cNvPr>
          <p:cNvSpPr txBox="1"/>
          <p:nvPr/>
        </p:nvSpPr>
        <p:spPr>
          <a:xfrm>
            <a:off x="18516600" y="4127967"/>
            <a:ext cx="87706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207184"/>
                </a:solidFill>
              </a:rPr>
              <a:t>Who We 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4B42D-8D95-41B5-85ED-95B742A34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89" t="33609" r="5882" b="32377"/>
          <a:stretch/>
        </p:blipFill>
        <p:spPr>
          <a:xfrm>
            <a:off x="731812" y="1088075"/>
            <a:ext cx="11299877" cy="266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168C22-3087-4706-AB5D-076CCAD713EA}"/>
              </a:ext>
            </a:extLst>
          </p:cNvPr>
          <p:cNvSpPr txBox="1"/>
          <p:nvPr/>
        </p:nvSpPr>
        <p:spPr>
          <a:xfrm>
            <a:off x="12839700" y="1821410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What It Does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6753AC-336D-4476-AA21-25A73EB93611}"/>
              </a:ext>
            </a:extLst>
          </p:cNvPr>
          <p:cNvSpPr txBox="1"/>
          <p:nvPr/>
        </p:nvSpPr>
        <p:spPr>
          <a:xfrm>
            <a:off x="18516600" y="1821409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How It works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AB183-59EF-4F20-B32F-8D80A635F674}"/>
              </a:ext>
            </a:extLst>
          </p:cNvPr>
          <p:cNvSpPr txBox="1"/>
          <p:nvPr/>
        </p:nvSpPr>
        <p:spPr>
          <a:xfrm>
            <a:off x="24193500" y="1821409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Who We 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38FB51-83CF-4963-BA64-3234C0E0950C}"/>
              </a:ext>
            </a:extLst>
          </p:cNvPr>
          <p:cNvSpPr txBox="1"/>
          <p:nvPr/>
        </p:nvSpPr>
        <p:spPr>
          <a:xfrm>
            <a:off x="39311288" y="1821408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Contact Us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0C2203-5D62-4410-A58D-907983063A5E}"/>
              </a:ext>
            </a:extLst>
          </p:cNvPr>
          <p:cNvSpPr/>
          <p:nvPr/>
        </p:nvSpPr>
        <p:spPr>
          <a:xfrm>
            <a:off x="2030438" y="9554016"/>
            <a:ext cx="20539125" cy="822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0C9C13-3BC1-4834-BB57-ACE93DE778AA}"/>
              </a:ext>
            </a:extLst>
          </p:cNvPr>
          <p:cNvSpPr/>
          <p:nvPr/>
        </p:nvSpPr>
        <p:spPr>
          <a:xfrm>
            <a:off x="23687062" y="9554016"/>
            <a:ext cx="20539125" cy="822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5D71F-3EE8-40E2-9106-4AEF61EE9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438" y="9606769"/>
            <a:ext cx="8218462" cy="82184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2027F-1D81-40F2-8B89-770FFD121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26" t="20927" r="8490" b="13"/>
          <a:stretch/>
        </p:blipFill>
        <p:spPr>
          <a:xfrm>
            <a:off x="23687063" y="9595631"/>
            <a:ext cx="8227280" cy="822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C74F0D-C562-4ED1-ABBD-1EA8EF4DA4B8}"/>
              </a:ext>
            </a:extLst>
          </p:cNvPr>
          <p:cNvSpPr txBox="1"/>
          <p:nvPr/>
        </p:nvSpPr>
        <p:spPr>
          <a:xfrm>
            <a:off x="11023499" y="10020652"/>
            <a:ext cx="7150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207184"/>
                </a:solidFill>
              </a:rPr>
              <a:t>Alysson </a:t>
            </a:r>
            <a:r>
              <a:rPr lang="en-US" sz="7200" b="1" dirty="0" err="1">
                <a:solidFill>
                  <a:srgbClr val="207184"/>
                </a:solidFill>
              </a:rPr>
              <a:t>Alvaran</a:t>
            </a:r>
            <a:endParaRPr lang="en-US" sz="7200" b="1" dirty="0">
              <a:solidFill>
                <a:srgbClr val="20718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13563-BB26-4596-A327-2068C9E675C6}"/>
              </a:ext>
            </a:extLst>
          </p:cNvPr>
          <p:cNvSpPr txBox="1"/>
          <p:nvPr/>
        </p:nvSpPr>
        <p:spPr>
          <a:xfrm>
            <a:off x="33031842" y="10020651"/>
            <a:ext cx="9983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207184"/>
                </a:solidFill>
              </a:rPr>
              <a:t>May Jorella Lazaro  </a:t>
            </a:r>
            <a:r>
              <a:rPr lang="en-US" sz="7200" dirty="0">
                <a:solidFill>
                  <a:srgbClr val="207184"/>
                </a:solidFill>
              </a:rPr>
              <a:t>(</a:t>
            </a:r>
            <a:r>
              <a:rPr lang="ko-KR" altLang="en-US" sz="7200" dirty="0">
                <a:solidFill>
                  <a:srgbClr val="207184"/>
                </a:solidFill>
              </a:rPr>
              <a:t>엘라</a:t>
            </a:r>
            <a:r>
              <a:rPr lang="en-US" altLang="ko-KR" sz="7200" dirty="0">
                <a:solidFill>
                  <a:srgbClr val="207184"/>
                </a:solidFill>
              </a:rPr>
              <a:t>)</a:t>
            </a:r>
            <a:endParaRPr lang="en-US" sz="7200" dirty="0">
              <a:solidFill>
                <a:srgbClr val="20718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8282D-C1B4-4695-A203-A06212A571D7}"/>
              </a:ext>
            </a:extLst>
          </p:cNvPr>
          <p:cNvSpPr txBox="1"/>
          <p:nvPr/>
        </p:nvSpPr>
        <p:spPr>
          <a:xfrm>
            <a:off x="33031842" y="11811000"/>
            <a:ext cx="10657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50000"/>
                  </a:schemeClr>
                </a:solidFill>
              </a:rPr>
              <a:t>Psychometrician. Cognitive Science and UX Researcher at Human Interface Systems Lab, Seoul National University.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9ADB01-66D9-4CB8-9698-9778DD9C66A7}"/>
              </a:ext>
            </a:extLst>
          </p:cNvPr>
          <p:cNvSpPr txBox="1"/>
          <p:nvPr/>
        </p:nvSpPr>
        <p:spPr>
          <a:xfrm>
            <a:off x="11023499" y="11687617"/>
            <a:ext cx="10657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50000"/>
                  </a:schemeClr>
                </a:solidFill>
              </a:rPr>
              <a:t>Software Engineer. Python Tech Lead at Women Who Code Manila. Board Member at Python Philippines.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28538-9A22-4CE4-9717-CFFB186EE0D8}"/>
              </a:ext>
            </a:extLst>
          </p:cNvPr>
          <p:cNvSpPr/>
          <p:nvPr/>
        </p:nvSpPr>
        <p:spPr>
          <a:xfrm>
            <a:off x="10988597" y="16493849"/>
            <a:ext cx="9379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7BFF"/>
                </a:solidFill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r>
              <a:rPr lang="en-US" sz="4400" dirty="0">
                <a:solidFill>
                  <a:srgbClr val="6C757D"/>
                </a:solidFill>
                <a:latin typeface="-apple-system"/>
              </a:rPr>
              <a:t> | </a:t>
            </a:r>
            <a:r>
              <a:rPr lang="en-US" sz="4400" dirty="0">
                <a:solidFill>
                  <a:srgbClr val="007BFF"/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sz="4400" dirty="0">
                <a:solidFill>
                  <a:srgbClr val="6C757D"/>
                </a:solidFill>
                <a:latin typeface="-apple-system"/>
              </a:rPr>
              <a:t> | </a:t>
            </a:r>
            <a:r>
              <a:rPr lang="en-US" sz="4400" dirty="0">
                <a:solidFill>
                  <a:srgbClr val="007BFF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endParaRPr lang="en-US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325AC8-1F8D-4B29-BFAA-93CB6AF9227A}"/>
              </a:ext>
            </a:extLst>
          </p:cNvPr>
          <p:cNvSpPr/>
          <p:nvPr/>
        </p:nvSpPr>
        <p:spPr>
          <a:xfrm>
            <a:off x="33031842" y="16493848"/>
            <a:ext cx="8167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7BFF"/>
                </a:solidFill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 Website</a:t>
            </a:r>
            <a:r>
              <a:rPr lang="en-US" sz="4400" dirty="0">
                <a:solidFill>
                  <a:srgbClr val="6C757D"/>
                </a:solidFill>
                <a:latin typeface="-apple-system"/>
              </a:rPr>
              <a:t> | </a:t>
            </a:r>
            <a:r>
              <a:rPr lang="en-US" sz="4400" dirty="0">
                <a:solidFill>
                  <a:srgbClr val="007BFF"/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sz="4400" dirty="0">
                <a:solidFill>
                  <a:srgbClr val="6C757D"/>
                </a:solidFill>
                <a:latin typeface="-apple-system"/>
              </a:rPr>
              <a:t> | </a:t>
            </a:r>
            <a:r>
              <a:rPr lang="en-US" sz="4400" dirty="0">
                <a:solidFill>
                  <a:srgbClr val="007BFF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626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442</Words>
  <Application>Microsoft Office PowerPoint</Application>
  <PresentationFormat>Custom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Lazaro Ella</dc:creator>
  <cp:lastModifiedBy>Lazaro Ella</cp:lastModifiedBy>
  <cp:revision>14</cp:revision>
  <dcterms:created xsi:type="dcterms:W3CDTF">2019-11-06T14:11:49Z</dcterms:created>
  <dcterms:modified xsi:type="dcterms:W3CDTF">2019-11-06T16:47:08Z</dcterms:modified>
</cp:coreProperties>
</file>