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6A15-6E39-4FFA-B5DC-89EB633E6DC2}"/>
              </a:ext>
            </a:extLst>
          </p:cNvPr>
          <p:cNvSpPr>
            <a:spLocks noGrp="1"/>
          </p:cNvSpPr>
          <p:nvPr>
            <p:ph type="ctrTitle"/>
          </p:nvPr>
        </p:nvSpPr>
        <p:spPr>
          <a:xfrm>
            <a:off x="1638300" y="1371600"/>
            <a:ext cx="8127574" cy="2736443"/>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9A169311-3201-45EC-B973-82EC27DA529A}"/>
              </a:ext>
            </a:extLst>
          </p:cNvPr>
          <p:cNvSpPr>
            <a:spLocks noGrp="1"/>
          </p:cNvSpPr>
          <p:nvPr>
            <p:ph type="subTitle" idx="1"/>
          </p:nvPr>
        </p:nvSpPr>
        <p:spPr>
          <a:xfrm>
            <a:off x="1638300" y="4299358"/>
            <a:ext cx="8127574" cy="1187042"/>
          </a:xfrm>
        </p:spPr>
        <p:txBody>
          <a:bodyPr>
            <a:normAutofit/>
          </a:bodyPr>
          <a:lstStyle>
            <a:lvl1pPr marL="0" indent="0" algn="l">
              <a:buNone/>
              <a:defRPr sz="1800" cap="all" spc="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29AE4B9-EDEF-4A2C-B464-332C5C624F1D}"/>
              </a:ext>
            </a:extLst>
          </p:cNvPr>
          <p:cNvSpPr>
            <a:spLocks noGrp="1"/>
          </p:cNvSpPr>
          <p:nvPr>
            <p:ph type="dt" sz="half" idx="10"/>
          </p:nvPr>
        </p:nvSpPr>
        <p:spPr/>
        <p:txBody>
          <a:bodyPr/>
          <a:lstStyle/>
          <a:p>
            <a:fld id="{B6D41BCC-AD73-4203-A5A6-E62EB28B0FE6}" type="datetimeFigureOut">
              <a:rPr lang="en-US" smtClean="0"/>
              <a:t>6/12/2023</a:t>
            </a:fld>
            <a:endParaRPr lang="en-US"/>
          </a:p>
        </p:txBody>
      </p:sp>
      <p:sp>
        <p:nvSpPr>
          <p:cNvPr id="5" name="Footer Placeholder 4">
            <a:extLst>
              <a:ext uri="{FF2B5EF4-FFF2-40B4-BE49-F238E27FC236}">
                <a16:creationId xmlns:a16="http://schemas.microsoft.com/office/drawing/2014/main" id="{62B4C951-4861-4549-8E72-CEECA89E4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E1401-5637-41BC-AC21-891056450A28}"/>
              </a:ext>
            </a:extLst>
          </p:cNvPr>
          <p:cNvSpPr>
            <a:spLocks noGrp="1"/>
          </p:cNvSpPr>
          <p:nvPr>
            <p:ph type="sldNum" sz="quarter" idx="12"/>
          </p:nvPr>
        </p:nvSpPr>
        <p:spPr/>
        <p:txBody>
          <a:bodyPr/>
          <a:lstStyle/>
          <a:p>
            <a:fld id="{D637F8FC-4B86-4690-8888-22AB2F781BEF}" type="slidenum">
              <a:rPr lang="en-US" smtClean="0"/>
              <a:t>‹nº›</a:t>
            </a:fld>
            <a:endParaRPr lang="en-US"/>
          </a:p>
        </p:txBody>
      </p:sp>
    </p:spTree>
    <p:extLst>
      <p:ext uri="{BB962C8B-B14F-4D97-AF65-F5344CB8AC3E}">
        <p14:creationId xmlns:p14="http://schemas.microsoft.com/office/powerpoint/2010/main" val="2851066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D0E6-AD36-493C-9DC3-5ACC2059EC93}"/>
              </a:ext>
            </a:extLst>
          </p:cNvPr>
          <p:cNvSpPr>
            <a:spLocks noGrp="1"/>
          </p:cNvSpPr>
          <p:nvPr>
            <p:ph type="title"/>
          </p:nvPr>
        </p:nvSpPr>
        <p:spPr>
          <a:xfrm>
            <a:off x="1638299" y="685800"/>
            <a:ext cx="8915402" cy="1371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B8558-FA83-4F6C-A6D1-2DF9D3F74BD6}"/>
              </a:ext>
            </a:extLst>
          </p:cNvPr>
          <p:cNvSpPr>
            <a:spLocks noGrp="1"/>
          </p:cNvSpPr>
          <p:nvPr>
            <p:ph type="body" orient="vert" idx="1"/>
          </p:nvPr>
        </p:nvSpPr>
        <p:spPr>
          <a:xfrm>
            <a:off x="1638299" y="2057399"/>
            <a:ext cx="8915401" cy="41148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6DE619-0CC6-4480-ABDE-277D36BDFCBB}"/>
              </a:ext>
            </a:extLst>
          </p:cNvPr>
          <p:cNvSpPr>
            <a:spLocks noGrp="1"/>
          </p:cNvSpPr>
          <p:nvPr>
            <p:ph type="dt" sz="half" idx="10"/>
          </p:nvPr>
        </p:nvSpPr>
        <p:spPr/>
        <p:txBody>
          <a:bodyPr/>
          <a:lstStyle/>
          <a:p>
            <a:fld id="{B6D41BCC-AD73-4203-A5A6-E62EB28B0FE6}" type="datetimeFigureOut">
              <a:rPr lang="en-US" smtClean="0"/>
              <a:t>6/12/2023</a:t>
            </a:fld>
            <a:endParaRPr lang="en-US"/>
          </a:p>
        </p:txBody>
      </p:sp>
      <p:sp>
        <p:nvSpPr>
          <p:cNvPr id="5" name="Footer Placeholder 4">
            <a:extLst>
              <a:ext uri="{FF2B5EF4-FFF2-40B4-BE49-F238E27FC236}">
                <a16:creationId xmlns:a16="http://schemas.microsoft.com/office/drawing/2014/main" id="{140791E6-BE35-4ECA-8AD1-E8EC09B85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94606-B928-42D6-85CC-9576F60E3B5C}"/>
              </a:ext>
            </a:extLst>
          </p:cNvPr>
          <p:cNvSpPr>
            <a:spLocks noGrp="1"/>
          </p:cNvSpPr>
          <p:nvPr>
            <p:ph type="sldNum" sz="quarter" idx="12"/>
          </p:nvPr>
        </p:nvSpPr>
        <p:spPr/>
        <p:txBody>
          <a:bodyPr/>
          <a:lstStyle/>
          <a:p>
            <a:fld id="{D637F8FC-4B86-4690-8888-22AB2F781BEF}" type="slidenum">
              <a:rPr lang="en-US" smtClean="0"/>
              <a:t>‹nº›</a:t>
            </a:fld>
            <a:endParaRPr lang="en-US"/>
          </a:p>
        </p:txBody>
      </p:sp>
    </p:spTree>
    <p:extLst>
      <p:ext uri="{BB962C8B-B14F-4D97-AF65-F5344CB8AC3E}">
        <p14:creationId xmlns:p14="http://schemas.microsoft.com/office/powerpoint/2010/main" val="205685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18D8A-5002-491C-922A-E9624E2DBD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5882C6-2BE9-4E25-B8BB-A2346A2B0B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BEFF9-B3BC-4C07-BF6C-2E3C91B54B78}"/>
              </a:ext>
            </a:extLst>
          </p:cNvPr>
          <p:cNvSpPr>
            <a:spLocks noGrp="1"/>
          </p:cNvSpPr>
          <p:nvPr>
            <p:ph type="dt" sz="half" idx="10"/>
          </p:nvPr>
        </p:nvSpPr>
        <p:spPr/>
        <p:txBody>
          <a:bodyPr/>
          <a:lstStyle/>
          <a:p>
            <a:fld id="{B6D41BCC-AD73-4203-A5A6-E62EB28B0FE6}" type="datetimeFigureOut">
              <a:rPr lang="en-US" smtClean="0"/>
              <a:t>6/12/2023</a:t>
            </a:fld>
            <a:endParaRPr lang="en-US"/>
          </a:p>
        </p:txBody>
      </p:sp>
      <p:sp>
        <p:nvSpPr>
          <p:cNvPr id="5" name="Footer Placeholder 4">
            <a:extLst>
              <a:ext uri="{FF2B5EF4-FFF2-40B4-BE49-F238E27FC236}">
                <a16:creationId xmlns:a16="http://schemas.microsoft.com/office/drawing/2014/main" id="{CE0F4CF6-CDF1-4AFD-8319-71FD4FED4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1A026-57F4-47F7-B4F0-E0D48E01268E}"/>
              </a:ext>
            </a:extLst>
          </p:cNvPr>
          <p:cNvSpPr>
            <a:spLocks noGrp="1"/>
          </p:cNvSpPr>
          <p:nvPr>
            <p:ph type="sldNum" sz="quarter" idx="12"/>
          </p:nvPr>
        </p:nvSpPr>
        <p:spPr/>
        <p:txBody>
          <a:bodyPr/>
          <a:lstStyle/>
          <a:p>
            <a:fld id="{D637F8FC-4B86-4690-8888-22AB2F781BEF}" type="slidenum">
              <a:rPr lang="en-US" smtClean="0"/>
              <a:t>‹nº›</a:t>
            </a:fld>
            <a:endParaRPr lang="en-US"/>
          </a:p>
        </p:txBody>
      </p:sp>
    </p:spTree>
    <p:extLst>
      <p:ext uri="{BB962C8B-B14F-4D97-AF65-F5344CB8AC3E}">
        <p14:creationId xmlns:p14="http://schemas.microsoft.com/office/powerpoint/2010/main" val="1833592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3747-9ADB-4FCC-89CE-6E84D13475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AEC9C6-5D7D-4249-8820-D4C99D0AE82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21F35F7-46A1-40A9-ACD7-C4923992674A}"/>
              </a:ext>
            </a:extLst>
          </p:cNvPr>
          <p:cNvSpPr>
            <a:spLocks noGrp="1"/>
          </p:cNvSpPr>
          <p:nvPr>
            <p:ph type="dt" sz="half" idx="10"/>
          </p:nvPr>
        </p:nvSpPr>
        <p:spPr/>
        <p:txBody>
          <a:bodyPr/>
          <a:lstStyle/>
          <a:p>
            <a:fld id="{B6D41BCC-AD73-4203-A5A6-E62EB28B0FE6}" type="datetimeFigureOut">
              <a:rPr lang="en-US" smtClean="0"/>
              <a:t>6/12/2023</a:t>
            </a:fld>
            <a:endParaRPr lang="en-US"/>
          </a:p>
        </p:txBody>
      </p:sp>
      <p:sp>
        <p:nvSpPr>
          <p:cNvPr id="5" name="Footer Placeholder 4">
            <a:extLst>
              <a:ext uri="{FF2B5EF4-FFF2-40B4-BE49-F238E27FC236}">
                <a16:creationId xmlns:a16="http://schemas.microsoft.com/office/drawing/2014/main" id="{FA345637-B780-4999-A87D-0039BC5A9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9777F-E471-4CC5-B27B-137CB061E28E}"/>
              </a:ext>
            </a:extLst>
          </p:cNvPr>
          <p:cNvSpPr>
            <a:spLocks noGrp="1"/>
          </p:cNvSpPr>
          <p:nvPr>
            <p:ph type="sldNum" sz="quarter" idx="12"/>
          </p:nvPr>
        </p:nvSpPr>
        <p:spPr/>
        <p:txBody>
          <a:bodyPr/>
          <a:lstStyle/>
          <a:p>
            <a:fld id="{D637F8FC-4B86-4690-8888-22AB2F781BEF}" type="slidenum">
              <a:rPr lang="en-US" smtClean="0"/>
              <a:t>‹nº›</a:t>
            </a:fld>
            <a:endParaRPr lang="en-US"/>
          </a:p>
        </p:txBody>
      </p:sp>
    </p:spTree>
    <p:extLst>
      <p:ext uri="{BB962C8B-B14F-4D97-AF65-F5344CB8AC3E}">
        <p14:creationId xmlns:p14="http://schemas.microsoft.com/office/powerpoint/2010/main" val="2514880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CB1D-064E-46DE-B533-7CDA331EEB61}"/>
              </a:ext>
            </a:extLst>
          </p:cNvPr>
          <p:cNvSpPr>
            <a:spLocks noGrp="1"/>
          </p:cNvSpPr>
          <p:nvPr>
            <p:ph type="title"/>
          </p:nvPr>
        </p:nvSpPr>
        <p:spPr>
          <a:xfrm>
            <a:off x="1638300" y="2748406"/>
            <a:ext cx="8115300" cy="2737994"/>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5FD222C0-D002-4A94-BAFF-FD1A1CCA64CE}"/>
              </a:ext>
            </a:extLst>
          </p:cNvPr>
          <p:cNvSpPr>
            <a:spLocks noGrp="1"/>
          </p:cNvSpPr>
          <p:nvPr>
            <p:ph type="body" idx="1"/>
          </p:nvPr>
        </p:nvSpPr>
        <p:spPr>
          <a:xfrm>
            <a:off x="1638300" y="1371600"/>
            <a:ext cx="8115300" cy="1333272"/>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53E7D7E-EC9F-4AA5-A559-EF556C6AD5EE}"/>
              </a:ext>
            </a:extLst>
          </p:cNvPr>
          <p:cNvSpPr>
            <a:spLocks noGrp="1"/>
          </p:cNvSpPr>
          <p:nvPr>
            <p:ph type="dt" sz="half" idx="10"/>
          </p:nvPr>
        </p:nvSpPr>
        <p:spPr/>
        <p:txBody>
          <a:bodyPr/>
          <a:lstStyle/>
          <a:p>
            <a:fld id="{B6D41BCC-AD73-4203-A5A6-E62EB28B0FE6}" type="datetimeFigureOut">
              <a:rPr lang="en-US" smtClean="0"/>
              <a:t>6/12/2023</a:t>
            </a:fld>
            <a:endParaRPr lang="en-US"/>
          </a:p>
        </p:txBody>
      </p:sp>
      <p:sp>
        <p:nvSpPr>
          <p:cNvPr id="5" name="Footer Placeholder 4">
            <a:extLst>
              <a:ext uri="{FF2B5EF4-FFF2-40B4-BE49-F238E27FC236}">
                <a16:creationId xmlns:a16="http://schemas.microsoft.com/office/drawing/2014/main" id="{2677A8EE-88C1-400C-A23F-656DC76B9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245A4-F9C6-44E9-929F-78C657C8B651}"/>
              </a:ext>
            </a:extLst>
          </p:cNvPr>
          <p:cNvSpPr>
            <a:spLocks noGrp="1"/>
          </p:cNvSpPr>
          <p:nvPr>
            <p:ph type="sldNum" sz="quarter" idx="12"/>
          </p:nvPr>
        </p:nvSpPr>
        <p:spPr/>
        <p:txBody>
          <a:bodyPr/>
          <a:lstStyle/>
          <a:p>
            <a:fld id="{D637F8FC-4B86-4690-8888-22AB2F781BEF}" type="slidenum">
              <a:rPr lang="en-US" smtClean="0"/>
              <a:t>‹nº›</a:t>
            </a:fld>
            <a:endParaRPr lang="en-US"/>
          </a:p>
        </p:txBody>
      </p:sp>
    </p:spTree>
    <p:extLst>
      <p:ext uri="{BB962C8B-B14F-4D97-AF65-F5344CB8AC3E}">
        <p14:creationId xmlns:p14="http://schemas.microsoft.com/office/powerpoint/2010/main" val="2783175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F34F-B65E-4FA0-87E8-8890F482B383}"/>
              </a:ext>
            </a:extLst>
          </p:cNvPr>
          <p:cNvSpPr>
            <a:spLocks noGrp="1"/>
          </p:cNvSpPr>
          <p:nvPr>
            <p:ph type="title"/>
          </p:nvPr>
        </p:nvSpPr>
        <p:spPr>
          <a:xfrm>
            <a:off x="1638299" y="685800"/>
            <a:ext cx="9382348" cy="137160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D625A67-10CA-4531-93E1-39892C087E0B}"/>
              </a:ext>
            </a:extLst>
          </p:cNvPr>
          <p:cNvSpPr>
            <a:spLocks noGrp="1"/>
          </p:cNvSpPr>
          <p:nvPr>
            <p:ph sz="half" idx="1"/>
          </p:nvPr>
        </p:nvSpPr>
        <p:spPr>
          <a:xfrm>
            <a:off x="1638297" y="2057400"/>
            <a:ext cx="4553103" cy="41250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622BE36-0CAF-4D92-9AC2-9249276B96F2}"/>
              </a:ext>
            </a:extLst>
          </p:cNvPr>
          <p:cNvSpPr>
            <a:spLocks noGrp="1"/>
          </p:cNvSpPr>
          <p:nvPr>
            <p:ph sz="half" idx="2"/>
          </p:nvPr>
        </p:nvSpPr>
        <p:spPr>
          <a:xfrm>
            <a:off x="6477000" y="2057400"/>
            <a:ext cx="4543647" cy="4125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36479-3B04-43BD-9B59-DBF6CA2BF814}"/>
              </a:ext>
            </a:extLst>
          </p:cNvPr>
          <p:cNvSpPr>
            <a:spLocks noGrp="1"/>
          </p:cNvSpPr>
          <p:nvPr>
            <p:ph type="dt" sz="half" idx="10"/>
          </p:nvPr>
        </p:nvSpPr>
        <p:spPr/>
        <p:txBody>
          <a:bodyPr/>
          <a:lstStyle/>
          <a:p>
            <a:fld id="{B6D41BCC-AD73-4203-A5A6-E62EB28B0FE6}" type="datetimeFigureOut">
              <a:rPr lang="en-US" smtClean="0"/>
              <a:t>6/12/2023</a:t>
            </a:fld>
            <a:endParaRPr lang="en-US"/>
          </a:p>
        </p:txBody>
      </p:sp>
      <p:sp>
        <p:nvSpPr>
          <p:cNvPr id="6" name="Footer Placeholder 5">
            <a:extLst>
              <a:ext uri="{FF2B5EF4-FFF2-40B4-BE49-F238E27FC236}">
                <a16:creationId xmlns:a16="http://schemas.microsoft.com/office/drawing/2014/main" id="{0CFD4449-57DB-41D2-B49E-694E7C13F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60CC2C-E50B-47D2-B62F-D5C4C9CDA7E8}"/>
              </a:ext>
            </a:extLst>
          </p:cNvPr>
          <p:cNvSpPr>
            <a:spLocks noGrp="1"/>
          </p:cNvSpPr>
          <p:nvPr>
            <p:ph type="sldNum" sz="quarter" idx="12"/>
          </p:nvPr>
        </p:nvSpPr>
        <p:spPr/>
        <p:txBody>
          <a:bodyPr/>
          <a:lstStyle/>
          <a:p>
            <a:fld id="{D637F8FC-4B86-4690-8888-22AB2F781BEF}" type="slidenum">
              <a:rPr lang="en-US" smtClean="0"/>
              <a:t>‹nº›</a:t>
            </a:fld>
            <a:endParaRPr lang="en-US"/>
          </a:p>
        </p:txBody>
      </p:sp>
    </p:spTree>
    <p:extLst>
      <p:ext uri="{BB962C8B-B14F-4D97-AF65-F5344CB8AC3E}">
        <p14:creationId xmlns:p14="http://schemas.microsoft.com/office/powerpoint/2010/main" val="1428369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530B-D0F2-4FC4-A10F-1E54EF82C877}"/>
              </a:ext>
            </a:extLst>
          </p:cNvPr>
          <p:cNvSpPr>
            <a:spLocks noGrp="1"/>
          </p:cNvSpPr>
          <p:nvPr>
            <p:ph type="title"/>
          </p:nvPr>
        </p:nvSpPr>
        <p:spPr>
          <a:xfrm>
            <a:off x="1638300" y="755118"/>
            <a:ext cx="9378304" cy="122276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868865C-9D06-4FA3-BA3D-7187BB41B576}"/>
              </a:ext>
            </a:extLst>
          </p:cNvPr>
          <p:cNvSpPr>
            <a:spLocks noGrp="1"/>
          </p:cNvSpPr>
          <p:nvPr>
            <p:ph type="body" idx="1"/>
          </p:nvPr>
        </p:nvSpPr>
        <p:spPr>
          <a:xfrm>
            <a:off x="1638300"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F656570-8F97-4B7E-A805-96925AC4781F}"/>
              </a:ext>
            </a:extLst>
          </p:cNvPr>
          <p:cNvSpPr>
            <a:spLocks noGrp="1"/>
          </p:cNvSpPr>
          <p:nvPr>
            <p:ph sz="half" idx="2"/>
          </p:nvPr>
        </p:nvSpPr>
        <p:spPr>
          <a:xfrm>
            <a:off x="1638300"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057EF54-F63F-4730-99EE-0E472578F512}"/>
              </a:ext>
            </a:extLst>
          </p:cNvPr>
          <p:cNvSpPr>
            <a:spLocks noGrp="1"/>
          </p:cNvSpPr>
          <p:nvPr>
            <p:ph type="body" sz="quarter" idx="3"/>
          </p:nvPr>
        </p:nvSpPr>
        <p:spPr>
          <a:xfrm>
            <a:off x="6487213"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908453E-B012-4889-9F49-E1351532ADF2}"/>
              </a:ext>
            </a:extLst>
          </p:cNvPr>
          <p:cNvSpPr>
            <a:spLocks noGrp="1"/>
          </p:cNvSpPr>
          <p:nvPr>
            <p:ph sz="quarter" idx="4"/>
          </p:nvPr>
        </p:nvSpPr>
        <p:spPr>
          <a:xfrm>
            <a:off x="6487213"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9FC47A-8514-4C98-B1BE-FF6CC666C580}"/>
              </a:ext>
            </a:extLst>
          </p:cNvPr>
          <p:cNvSpPr>
            <a:spLocks noGrp="1"/>
          </p:cNvSpPr>
          <p:nvPr>
            <p:ph type="dt" sz="half" idx="10"/>
          </p:nvPr>
        </p:nvSpPr>
        <p:spPr/>
        <p:txBody>
          <a:bodyPr/>
          <a:lstStyle/>
          <a:p>
            <a:fld id="{B6D41BCC-AD73-4203-A5A6-E62EB28B0FE6}" type="datetimeFigureOut">
              <a:rPr lang="en-US" smtClean="0"/>
              <a:t>6/12/2023</a:t>
            </a:fld>
            <a:endParaRPr lang="en-US"/>
          </a:p>
        </p:txBody>
      </p:sp>
      <p:sp>
        <p:nvSpPr>
          <p:cNvPr id="8" name="Footer Placeholder 7">
            <a:extLst>
              <a:ext uri="{FF2B5EF4-FFF2-40B4-BE49-F238E27FC236}">
                <a16:creationId xmlns:a16="http://schemas.microsoft.com/office/drawing/2014/main" id="{CED4301A-D375-4163-9488-27A9CDC6F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D6105-4A37-4D4B-9BE8-715FB732C924}"/>
              </a:ext>
            </a:extLst>
          </p:cNvPr>
          <p:cNvSpPr>
            <a:spLocks noGrp="1"/>
          </p:cNvSpPr>
          <p:nvPr>
            <p:ph type="sldNum" sz="quarter" idx="12"/>
          </p:nvPr>
        </p:nvSpPr>
        <p:spPr/>
        <p:txBody>
          <a:bodyPr/>
          <a:lstStyle/>
          <a:p>
            <a:fld id="{D637F8FC-4B86-4690-8888-22AB2F781BEF}" type="slidenum">
              <a:rPr lang="en-US" smtClean="0"/>
              <a:t>‹nº›</a:t>
            </a:fld>
            <a:endParaRPr lang="en-US"/>
          </a:p>
        </p:txBody>
      </p:sp>
    </p:spTree>
    <p:extLst>
      <p:ext uri="{BB962C8B-B14F-4D97-AF65-F5344CB8AC3E}">
        <p14:creationId xmlns:p14="http://schemas.microsoft.com/office/powerpoint/2010/main" val="1753726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007F-6649-4D23-8869-C1CC29D00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B85A1-41F9-4BC1-9C40-3E5D5C0425BF}"/>
              </a:ext>
            </a:extLst>
          </p:cNvPr>
          <p:cNvSpPr>
            <a:spLocks noGrp="1"/>
          </p:cNvSpPr>
          <p:nvPr>
            <p:ph type="dt" sz="half" idx="10"/>
          </p:nvPr>
        </p:nvSpPr>
        <p:spPr/>
        <p:txBody>
          <a:bodyPr/>
          <a:lstStyle/>
          <a:p>
            <a:fld id="{B6D41BCC-AD73-4203-A5A6-E62EB28B0FE6}" type="datetimeFigureOut">
              <a:rPr lang="en-US" smtClean="0"/>
              <a:t>6/12/2023</a:t>
            </a:fld>
            <a:endParaRPr lang="en-US"/>
          </a:p>
        </p:txBody>
      </p:sp>
      <p:sp>
        <p:nvSpPr>
          <p:cNvPr id="4" name="Footer Placeholder 3">
            <a:extLst>
              <a:ext uri="{FF2B5EF4-FFF2-40B4-BE49-F238E27FC236}">
                <a16:creationId xmlns:a16="http://schemas.microsoft.com/office/drawing/2014/main" id="{97B23774-EAA9-47ED-87EF-EE2B29A25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526550-DD4D-45E2-8916-8314C5D0680D}"/>
              </a:ext>
            </a:extLst>
          </p:cNvPr>
          <p:cNvSpPr>
            <a:spLocks noGrp="1"/>
          </p:cNvSpPr>
          <p:nvPr>
            <p:ph type="sldNum" sz="quarter" idx="12"/>
          </p:nvPr>
        </p:nvSpPr>
        <p:spPr/>
        <p:txBody>
          <a:bodyPr/>
          <a:lstStyle/>
          <a:p>
            <a:fld id="{D637F8FC-4B86-4690-8888-22AB2F781BEF}" type="slidenum">
              <a:rPr lang="en-US" smtClean="0"/>
              <a:t>‹nº›</a:t>
            </a:fld>
            <a:endParaRPr lang="en-US"/>
          </a:p>
        </p:txBody>
      </p:sp>
    </p:spTree>
    <p:extLst>
      <p:ext uri="{BB962C8B-B14F-4D97-AF65-F5344CB8AC3E}">
        <p14:creationId xmlns:p14="http://schemas.microsoft.com/office/powerpoint/2010/main" val="3444294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35FACD-1A4D-49F3-8EA8-21B5C1A6A258}"/>
              </a:ext>
            </a:extLst>
          </p:cNvPr>
          <p:cNvSpPr>
            <a:spLocks noGrp="1"/>
          </p:cNvSpPr>
          <p:nvPr>
            <p:ph type="dt" sz="half" idx="10"/>
          </p:nvPr>
        </p:nvSpPr>
        <p:spPr/>
        <p:txBody>
          <a:bodyPr/>
          <a:lstStyle/>
          <a:p>
            <a:fld id="{B6D41BCC-AD73-4203-A5A6-E62EB28B0FE6}" type="datetimeFigureOut">
              <a:rPr lang="en-US" smtClean="0"/>
              <a:t>6/12/2023</a:t>
            </a:fld>
            <a:endParaRPr lang="en-US"/>
          </a:p>
        </p:txBody>
      </p:sp>
      <p:sp>
        <p:nvSpPr>
          <p:cNvPr id="3" name="Footer Placeholder 2">
            <a:extLst>
              <a:ext uri="{FF2B5EF4-FFF2-40B4-BE49-F238E27FC236}">
                <a16:creationId xmlns:a16="http://schemas.microsoft.com/office/drawing/2014/main" id="{C4FFD9DD-0E4E-4C36-AF85-B3EAD7FE61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E6F4C8-14FA-4405-85EE-ABF53FB0377C}"/>
              </a:ext>
            </a:extLst>
          </p:cNvPr>
          <p:cNvSpPr>
            <a:spLocks noGrp="1"/>
          </p:cNvSpPr>
          <p:nvPr>
            <p:ph type="sldNum" sz="quarter" idx="12"/>
          </p:nvPr>
        </p:nvSpPr>
        <p:spPr/>
        <p:txBody>
          <a:bodyPr/>
          <a:lstStyle/>
          <a:p>
            <a:fld id="{D637F8FC-4B86-4690-8888-22AB2F781BEF}" type="slidenum">
              <a:rPr lang="en-US" smtClean="0"/>
              <a:t>‹nº›</a:t>
            </a:fld>
            <a:endParaRPr lang="en-US"/>
          </a:p>
        </p:txBody>
      </p:sp>
    </p:spTree>
    <p:extLst>
      <p:ext uri="{BB962C8B-B14F-4D97-AF65-F5344CB8AC3E}">
        <p14:creationId xmlns:p14="http://schemas.microsoft.com/office/powerpoint/2010/main" val="3553725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7C28-5DEE-493D-ABAD-38E4F2D75924}"/>
              </a:ext>
            </a:extLst>
          </p:cNvPr>
          <p:cNvSpPr>
            <a:spLocks noGrp="1"/>
          </p:cNvSpPr>
          <p:nvPr>
            <p:ph type="title"/>
          </p:nvPr>
        </p:nvSpPr>
        <p:spPr>
          <a:xfrm>
            <a:off x="1225621" y="1085481"/>
            <a:ext cx="3651180" cy="1657719"/>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1A5E79C5-E567-4F12-96B8-8BBEAE3D8B9F}"/>
              </a:ext>
            </a:extLst>
          </p:cNvPr>
          <p:cNvSpPr>
            <a:spLocks noGrp="1"/>
          </p:cNvSpPr>
          <p:nvPr>
            <p:ph idx="1"/>
          </p:nvPr>
        </p:nvSpPr>
        <p:spPr>
          <a:xfrm>
            <a:off x="5676900" y="1132676"/>
            <a:ext cx="5289480" cy="4728374"/>
          </a:xfrm>
        </p:spPr>
        <p:txBody>
          <a:bodyPr/>
          <a:lstStyle>
            <a:lvl1pPr>
              <a:lnSpc>
                <a:spcPct val="110000"/>
              </a:lnSpc>
              <a:defRPr sz="3200"/>
            </a:lvl1pPr>
            <a:lvl2pPr>
              <a:lnSpc>
                <a:spcPct val="110000"/>
              </a:lnSpc>
              <a:defRPr sz="2800"/>
            </a:lvl2pPr>
            <a:lvl3pPr>
              <a:lnSpc>
                <a:spcPct val="110000"/>
              </a:lnSpc>
              <a:defRPr sz="2400"/>
            </a:lvl3pPr>
            <a:lvl4pPr>
              <a:lnSpc>
                <a:spcPct val="110000"/>
              </a:lnSpc>
              <a:defRPr sz="2000"/>
            </a:lvl4pPr>
            <a:lvl5pPr>
              <a:lnSpc>
                <a:spcPct val="110000"/>
              </a:lnSpc>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733DF7F-0B5C-40CE-A65F-779FA7EFBF1C}"/>
              </a:ext>
            </a:extLst>
          </p:cNvPr>
          <p:cNvSpPr>
            <a:spLocks noGrp="1"/>
          </p:cNvSpPr>
          <p:nvPr>
            <p:ph type="body" sz="half" idx="2"/>
          </p:nvPr>
        </p:nvSpPr>
        <p:spPr>
          <a:xfrm>
            <a:off x="1225621" y="2748406"/>
            <a:ext cx="365118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4022248C-1826-4833-9592-383B5873AECA}"/>
              </a:ext>
            </a:extLst>
          </p:cNvPr>
          <p:cNvSpPr>
            <a:spLocks noGrp="1"/>
          </p:cNvSpPr>
          <p:nvPr>
            <p:ph type="dt" sz="half" idx="10"/>
          </p:nvPr>
        </p:nvSpPr>
        <p:spPr/>
        <p:txBody>
          <a:bodyPr/>
          <a:lstStyle/>
          <a:p>
            <a:fld id="{B6D41BCC-AD73-4203-A5A6-E62EB28B0FE6}" type="datetimeFigureOut">
              <a:rPr lang="en-US" smtClean="0"/>
              <a:t>6/12/2023</a:t>
            </a:fld>
            <a:endParaRPr lang="en-US"/>
          </a:p>
        </p:txBody>
      </p:sp>
      <p:sp>
        <p:nvSpPr>
          <p:cNvPr id="6" name="Footer Placeholder 5">
            <a:extLst>
              <a:ext uri="{FF2B5EF4-FFF2-40B4-BE49-F238E27FC236}">
                <a16:creationId xmlns:a16="http://schemas.microsoft.com/office/drawing/2014/main" id="{E80219DC-2646-42AD-897A-EB765DCBE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238D7-4EEA-475B-B1CA-C44B89BEA304}"/>
              </a:ext>
            </a:extLst>
          </p:cNvPr>
          <p:cNvSpPr>
            <a:spLocks noGrp="1"/>
          </p:cNvSpPr>
          <p:nvPr>
            <p:ph type="sldNum" sz="quarter" idx="12"/>
          </p:nvPr>
        </p:nvSpPr>
        <p:spPr/>
        <p:txBody>
          <a:bodyPr/>
          <a:lstStyle/>
          <a:p>
            <a:fld id="{D637F8FC-4B86-4690-8888-22AB2F781BEF}" type="slidenum">
              <a:rPr lang="en-US" smtClean="0"/>
              <a:t>‹nº›</a:t>
            </a:fld>
            <a:endParaRPr lang="en-US"/>
          </a:p>
        </p:txBody>
      </p:sp>
    </p:spTree>
    <p:extLst>
      <p:ext uri="{BB962C8B-B14F-4D97-AF65-F5344CB8AC3E}">
        <p14:creationId xmlns:p14="http://schemas.microsoft.com/office/powerpoint/2010/main" val="328247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65BE-C907-4660-A586-71C6A1D101EC}"/>
              </a:ext>
            </a:extLst>
          </p:cNvPr>
          <p:cNvSpPr>
            <a:spLocks noGrp="1"/>
          </p:cNvSpPr>
          <p:nvPr>
            <p:ph type="title"/>
          </p:nvPr>
        </p:nvSpPr>
        <p:spPr>
          <a:xfrm>
            <a:off x="1219200" y="1085481"/>
            <a:ext cx="3657600" cy="1657719"/>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044C8A9-67DF-419C-B2FC-3A879CCEF393}"/>
              </a:ext>
            </a:extLst>
          </p:cNvPr>
          <p:cNvSpPr>
            <a:spLocks noGrp="1"/>
          </p:cNvSpPr>
          <p:nvPr>
            <p:ph type="pic" idx="1"/>
          </p:nvPr>
        </p:nvSpPr>
        <p:spPr>
          <a:xfrm>
            <a:off x="5676900" y="1061885"/>
            <a:ext cx="5331069" cy="47755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DA94A1-3058-402A-9C3F-2F210D91D990}"/>
              </a:ext>
            </a:extLst>
          </p:cNvPr>
          <p:cNvSpPr>
            <a:spLocks noGrp="1"/>
          </p:cNvSpPr>
          <p:nvPr>
            <p:ph type="body" sz="half" idx="2"/>
          </p:nvPr>
        </p:nvSpPr>
        <p:spPr>
          <a:xfrm>
            <a:off x="1219200" y="2748406"/>
            <a:ext cx="365760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BC3CA50-C8D8-4F83-B2F6-BCE825866405}"/>
              </a:ext>
            </a:extLst>
          </p:cNvPr>
          <p:cNvSpPr>
            <a:spLocks noGrp="1"/>
          </p:cNvSpPr>
          <p:nvPr>
            <p:ph type="dt" sz="half" idx="10"/>
          </p:nvPr>
        </p:nvSpPr>
        <p:spPr/>
        <p:txBody>
          <a:bodyPr/>
          <a:lstStyle/>
          <a:p>
            <a:fld id="{B6D41BCC-AD73-4203-A5A6-E62EB28B0FE6}" type="datetimeFigureOut">
              <a:rPr lang="en-US" smtClean="0"/>
              <a:t>6/12/2023</a:t>
            </a:fld>
            <a:endParaRPr lang="en-US"/>
          </a:p>
        </p:txBody>
      </p:sp>
      <p:sp>
        <p:nvSpPr>
          <p:cNvPr id="6" name="Footer Placeholder 5">
            <a:extLst>
              <a:ext uri="{FF2B5EF4-FFF2-40B4-BE49-F238E27FC236}">
                <a16:creationId xmlns:a16="http://schemas.microsoft.com/office/drawing/2014/main" id="{057E5BE3-7B02-4281-BD90-C1FAAF636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E256D-ACD5-438F-BA6F-605E5260E2E6}"/>
              </a:ext>
            </a:extLst>
          </p:cNvPr>
          <p:cNvSpPr>
            <a:spLocks noGrp="1"/>
          </p:cNvSpPr>
          <p:nvPr>
            <p:ph type="sldNum" sz="quarter" idx="12"/>
          </p:nvPr>
        </p:nvSpPr>
        <p:spPr/>
        <p:txBody>
          <a:bodyPr/>
          <a:lstStyle/>
          <a:p>
            <a:fld id="{D637F8FC-4B86-4690-8888-22AB2F781BEF}" type="slidenum">
              <a:rPr lang="en-US" smtClean="0"/>
              <a:t>‹nº›</a:t>
            </a:fld>
            <a:endParaRPr lang="en-US"/>
          </a:p>
        </p:txBody>
      </p:sp>
    </p:spTree>
    <p:extLst>
      <p:ext uri="{BB962C8B-B14F-4D97-AF65-F5344CB8AC3E}">
        <p14:creationId xmlns:p14="http://schemas.microsoft.com/office/powerpoint/2010/main" val="3111336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1A689-589E-4A73-9313-EF44F7E4E6BA}"/>
              </a:ext>
            </a:extLst>
          </p:cNvPr>
          <p:cNvSpPr>
            <a:spLocks noGrp="1"/>
          </p:cNvSpPr>
          <p:nvPr>
            <p:ph type="title"/>
          </p:nvPr>
        </p:nvSpPr>
        <p:spPr>
          <a:xfrm>
            <a:off x="1638299" y="685800"/>
            <a:ext cx="8915402" cy="1371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B2B11B8-9E77-4144-B9C1-FD164D9A11A6}"/>
              </a:ext>
            </a:extLst>
          </p:cNvPr>
          <p:cNvSpPr>
            <a:spLocks noGrp="1"/>
          </p:cNvSpPr>
          <p:nvPr>
            <p:ph type="body" idx="1"/>
          </p:nvPr>
        </p:nvSpPr>
        <p:spPr>
          <a:xfrm>
            <a:off x="1638300" y="2057400"/>
            <a:ext cx="8915402" cy="413725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06E4CC-CF79-4C8D-9E5F-1BB517435A6F}"/>
              </a:ext>
            </a:extLst>
          </p:cNvPr>
          <p:cNvSpPr>
            <a:spLocks noGrp="1"/>
          </p:cNvSpPr>
          <p:nvPr>
            <p:ph type="dt" sz="half" idx="2"/>
          </p:nvPr>
        </p:nvSpPr>
        <p:spPr>
          <a:xfrm rot="5400000">
            <a:off x="-1001475" y="1517536"/>
            <a:ext cx="2801123" cy="365125"/>
          </a:xfrm>
          <a:prstGeom prst="rect">
            <a:avLst/>
          </a:prstGeom>
        </p:spPr>
        <p:txBody>
          <a:bodyPr vert="horz" lIns="91440" tIns="45720" rIns="91440" bIns="45720" rtlCol="0" anchor="ctr"/>
          <a:lstStyle>
            <a:lvl1pPr algn="l">
              <a:defRPr sz="800" cap="all" spc="100" baseline="0">
                <a:solidFill>
                  <a:schemeClr val="tx1"/>
                </a:solidFill>
              </a:defRPr>
            </a:lvl1pPr>
          </a:lstStyle>
          <a:p>
            <a:fld id="{B6D41BCC-AD73-4203-A5A6-E62EB28B0FE6}" type="datetimeFigureOut">
              <a:rPr lang="en-US" smtClean="0"/>
              <a:pPr/>
              <a:t>6/12/2023</a:t>
            </a:fld>
            <a:endParaRPr lang="en-US"/>
          </a:p>
        </p:txBody>
      </p:sp>
      <p:sp>
        <p:nvSpPr>
          <p:cNvPr id="5" name="Footer Placeholder 4">
            <a:extLst>
              <a:ext uri="{FF2B5EF4-FFF2-40B4-BE49-F238E27FC236}">
                <a16:creationId xmlns:a16="http://schemas.microsoft.com/office/drawing/2014/main" id="{E3D79449-05F6-4BC7-95DF-F04E1F161498}"/>
              </a:ext>
            </a:extLst>
          </p:cNvPr>
          <p:cNvSpPr>
            <a:spLocks noGrp="1"/>
          </p:cNvSpPr>
          <p:nvPr>
            <p:ph type="ftr" sz="quarter" idx="3"/>
          </p:nvPr>
        </p:nvSpPr>
        <p:spPr>
          <a:xfrm rot="5400000">
            <a:off x="10118764" y="4237870"/>
            <a:ext cx="3344053" cy="365125"/>
          </a:xfrm>
          <a:prstGeom prst="rect">
            <a:avLst/>
          </a:prstGeom>
        </p:spPr>
        <p:txBody>
          <a:bodyPr vert="horz" lIns="91440" tIns="45720" rIns="91440" bIns="45720" rtlCol="0" anchor="ctr"/>
          <a:lstStyle>
            <a:lvl1pPr algn="r">
              <a:defRPr sz="800" cap="all" spc="1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E9317FE5-2D1F-4ECC-9460-08145C3BB933}"/>
              </a:ext>
            </a:extLst>
          </p:cNvPr>
          <p:cNvSpPr>
            <a:spLocks noGrp="1"/>
          </p:cNvSpPr>
          <p:nvPr>
            <p:ph type="sldNum" sz="quarter" idx="4"/>
          </p:nvPr>
        </p:nvSpPr>
        <p:spPr>
          <a:xfrm>
            <a:off x="11228877" y="6319138"/>
            <a:ext cx="710647" cy="365125"/>
          </a:xfrm>
          <a:prstGeom prst="rect">
            <a:avLst/>
          </a:prstGeom>
        </p:spPr>
        <p:txBody>
          <a:bodyPr vert="horz" lIns="91440" tIns="45720" rIns="91440" bIns="45720" rtlCol="0" anchor="ctr"/>
          <a:lstStyle>
            <a:lvl1pPr algn="r">
              <a:defRPr sz="800" cap="all" spc="100" baseline="0">
                <a:solidFill>
                  <a:schemeClr val="tx1"/>
                </a:solidFill>
              </a:defRPr>
            </a:lvl1pPr>
          </a:lstStyle>
          <a:p>
            <a:fld id="{D637F8FC-4B86-4690-8888-22AB2F781BEF}" type="slidenum">
              <a:rPr lang="en-US" smtClean="0"/>
              <a:pPr/>
              <a:t>‹nº›</a:t>
            </a:fld>
            <a:endParaRPr lang="en-US"/>
          </a:p>
        </p:txBody>
      </p:sp>
    </p:spTree>
    <p:extLst>
      <p:ext uri="{BB962C8B-B14F-4D97-AF65-F5344CB8AC3E}">
        <p14:creationId xmlns:p14="http://schemas.microsoft.com/office/powerpoint/2010/main" val="382856577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24" r:id="rId6"/>
    <p:sldLayoutId id="2147483720" r:id="rId7"/>
    <p:sldLayoutId id="2147483721" r:id="rId8"/>
    <p:sldLayoutId id="2147483722" r:id="rId9"/>
    <p:sldLayoutId id="2147483723" r:id="rId10"/>
    <p:sldLayoutId id="2147483725"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drão do plano de fundo&#10;&#10;Descrição gerada automaticamente">
            <a:extLst>
              <a:ext uri="{FF2B5EF4-FFF2-40B4-BE49-F238E27FC236}">
                <a16:creationId xmlns:a16="http://schemas.microsoft.com/office/drawing/2014/main" id="{80FE5398-8C01-A84C-FEBD-FC830FAD1998}"/>
              </a:ext>
            </a:extLst>
          </p:cNvPr>
          <p:cNvPicPr>
            <a:picLocks noChangeAspect="1"/>
          </p:cNvPicPr>
          <p:nvPr/>
        </p:nvPicPr>
        <p:blipFill rotWithShape="1">
          <a:blip r:embed="rId2"/>
          <a:srcRect t="19643"/>
          <a:stretch/>
        </p:blipFill>
        <p:spPr>
          <a:xfrm>
            <a:off x="20" y="10"/>
            <a:ext cx="12191980" cy="6857990"/>
          </a:xfrm>
          <a:prstGeom prst="rect">
            <a:avLst/>
          </a:prstGeom>
          <a:noFill/>
        </p:spPr>
      </p:pic>
      <p:sp>
        <p:nvSpPr>
          <p:cNvPr id="2" name="Título 1">
            <a:extLst>
              <a:ext uri="{FF2B5EF4-FFF2-40B4-BE49-F238E27FC236}">
                <a16:creationId xmlns:a16="http://schemas.microsoft.com/office/drawing/2014/main" id="{AABD2C49-329E-A1A6-F508-CD2DB0D32335}"/>
              </a:ext>
            </a:extLst>
          </p:cNvPr>
          <p:cNvSpPr>
            <a:spLocks noGrp="1"/>
          </p:cNvSpPr>
          <p:nvPr>
            <p:ph type="ctrTitle"/>
          </p:nvPr>
        </p:nvSpPr>
        <p:spPr>
          <a:xfrm>
            <a:off x="1228436" y="1371600"/>
            <a:ext cx="6086764" cy="2736443"/>
          </a:xfrm>
        </p:spPr>
        <p:txBody>
          <a:bodyPr>
            <a:normAutofit/>
          </a:bodyPr>
          <a:lstStyle/>
          <a:p>
            <a:r>
              <a:rPr lang="pt-BR">
                <a:solidFill>
                  <a:srgbClr val="FFFFFF"/>
                </a:solidFill>
              </a:rPr>
              <a:t>Apresentação do resultado da análise dos dados fornecidos </a:t>
            </a:r>
          </a:p>
        </p:txBody>
      </p:sp>
      <p:sp>
        <p:nvSpPr>
          <p:cNvPr id="3" name="Subtítulo 2">
            <a:extLst>
              <a:ext uri="{FF2B5EF4-FFF2-40B4-BE49-F238E27FC236}">
                <a16:creationId xmlns:a16="http://schemas.microsoft.com/office/drawing/2014/main" id="{D933E1A9-AC42-4A13-29C2-7EF1C8A92935}"/>
              </a:ext>
            </a:extLst>
          </p:cNvPr>
          <p:cNvSpPr>
            <a:spLocks noGrp="1"/>
          </p:cNvSpPr>
          <p:nvPr>
            <p:ph type="subTitle" idx="1"/>
          </p:nvPr>
        </p:nvSpPr>
        <p:spPr>
          <a:xfrm>
            <a:off x="1228436" y="4299358"/>
            <a:ext cx="6086764" cy="1187042"/>
          </a:xfrm>
        </p:spPr>
        <p:txBody>
          <a:bodyPr>
            <a:normAutofit/>
          </a:bodyPr>
          <a:lstStyle/>
          <a:p>
            <a:pPr>
              <a:lnSpc>
                <a:spcPct val="110000"/>
              </a:lnSpc>
            </a:pPr>
            <a:r>
              <a:rPr lang="pt-BR" sz="1500">
                <a:solidFill>
                  <a:srgbClr val="FFFFFF"/>
                </a:solidFill>
              </a:rPr>
              <a:t>Análise dos Gráficos de Regressão Linear com Correlação Positiva e Negativa Perfeita ao Longo dos Meses disponíveis no data set.</a:t>
            </a:r>
          </a:p>
        </p:txBody>
      </p:sp>
      <p:sp>
        <p:nvSpPr>
          <p:cNvPr id="18" name="Date Placeholder 3">
            <a:extLst>
              <a:ext uri="{FF2B5EF4-FFF2-40B4-BE49-F238E27FC236}">
                <a16:creationId xmlns:a16="http://schemas.microsoft.com/office/drawing/2014/main" id="{136942C3-91AC-4FA1-824B-F446C8709FDA}"/>
              </a:ext>
            </a:extLst>
          </p:cNvPr>
          <p:cNvSpPr>
            <a:spLocks noGrp="1"/>
          </p:cNvSpPr>
          <p:nvPr>
            <p:ph type="dt" sz="half" idx="10"/>
          </p:nvPr>
        </p:nvSpPr>
        <p:spPr>
          <a:xfrm rot="5400000">
            <a:off x="-1001475" y="1517536"/>
            <a:ext cx="2801123" cy="365125"/>
          </a:xfrm>
        </p:spPr>
        <p:txBody>
          <a:bodyPr>
            <a:normAutofit/>
          </a:bodyPr>
          <a:lstStyle/>
          <a:p>
            <a:pPr>
              <a:spcAft>
                <a:spcPts val="600"/>
              </a:spcAft>
            </a:pPr>
            <a:fld id="{38074053-9EE4-42C5-863A-F49C4D5C8A97}" type="datetime1">
              <a:rPr lang="en-US">
                <a:solidFill>
                  <a:srgbClr val="FFFFFF"/>
                </a:solidFill>
              </a:rPr>
              <a:pPr>
                <a:spcAft>
                  <a:spcPts val="600"/>
                </a:spcAft>
              </a:pPr>
              <a:t>6/12/2023</a:t>
            </a:fld>
            <a:endParaRPr lang="en-US">
              <a:solidFill>
                <a:srgbClr val="FFFFFF"/>
              </a:solidFill>
            </a:endParaRPr>
          </a:p>
        </p:txBody>
      </p:sp>
      <p:sp>
        <p:nvSpPr>
          <p:cNvPr id="20" name="Footer Placeholder 17">
            <a:extLst>
              <a:ext uri="{FF2B5EF4-FFF2-40B4-BE49-F238E27FC236}">
                <a16:creationId xmlns:a16="http://schemas.microsoft.com/office/drawing/2014/main" id="{ED3F0938-885D-4EDD-AECA-100BAA42A1FA}"/>
              </a:ext>
            </a:extLst>
          </p:cNvPr>
          <p:cNvSpPr>
            <a:spLocks noGrp="1"/>
          </p:cNvSpPr>
          <p:nvPr>
            <p:ph type="ftr" sz="quarter" idx="11"/>
          </p:nvPr>
        </p:nvSpPr>
        <p:spPr>
          <a:xfrm rot="5400000">
            <a:off x="10118764" y="4237870"/>
            <a:ext cx="3344053" cy="365125"/>
          </a:xfrm>
        </p:spPr>
        <p:txBody>
          <a:bodyPr>
            <a:normAutofit/>
          </a:bodyPr>
          <a:lstStyle/>
          <a:p>
            <a:pPr>
              <a:spcAft>
                <a:spcPts val="600"/>
              </a:spcAft>
            </a:pPr>
            <a:r>
              <a:rPr lang="en-US">
                <a:solidFill>
                  <a:srgbClr val="FFFFFF"/>
                </a:solidFill>
              </a:rPr>
              <a:t>Sample Footer Text</a:t>
            </a:r>
          </a:p>
        </p:txBody>
      </p:sp>
      <p:sp>
        <p:nvSpPr>
          <p:cNvPr id="22" name="Slide Number Placeholder 5">
            <a:extLst>
              <a:ext uri="{FF2B5EF4-FFF2-40B4-BE49-F238E27FC236}">
                <a16:creationId xmlns:a16="http://schemas.microsoft.com/office/drawing/2014/main" id="{08EC9005-5705-4BF3-9E28-A32B3886CE50}"/>
              </a:ext>
            </a:extLst>
          </p:cNvPr>
          <p:cNvSpPr>
            <a:spLocks noGrp="1"/>
          </p:cNvSpPr>
          <p:nvPr>
            <p:ph type="sldNum" sz="quarter" idx="12"/>
          </p:nvPr>
        </p:nvSpPr>
        <p:spPr>
          <a:xfrm>
            <a:off x="11228877" y="6319138"/>
            <a:ext cx="710647" cy="365125"/>
          </a:xfrm>
        </p:spPr>
        <p:txBody>
          <a:bodyPr>
            <a:normAutofit/>
          </a:bodyPr>
          <a:lstStyle/>
          <a:p>
            <a:pPr>
              <a:spcAft>
                <a:spcPts val="600"/>
              </a:spcAft>
            </a:pPr>
            <a:fld id="{18F23307-8124-4758-BAB0-3667EABA0B67}" type="slidenum">
              <a:rPr lang="en-US">
                <a:solidFill>
                  <a:srgbClr val="FFFFFF"/>
                </a:solidFill>
              </a:rPr>
              <a:pPr>
                <a:spcAft>
                  <a:spcPts val="600"/>
                </a:spcAft>
              </a:pPr>
              <a:t>1</a:t>
            </a:fld>
            <a:endParaRPr lang="en-US">
              <a:solidFill>
                <a:srgbClr val="FFFFFF"/>
              </a:solidFill>
            </a:endParaRPr>
          </a:p>
        </p:txBody>
      </p:sp>
    </p:spTree>
    <p:extLst>
      <p:ext uri="{BB962C8B-B14F-4D97-AF65-F5344CB8AC3E}">
        <p14:creationId xmlns:p14="http://schemas.microsoft.com/office/powerpoint/2010/main" val="4262751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B3606D-9974-E0D7-816D-87358E5DE2C0}"/>
              </a:ext>
            </a:extLst>
          </p:cNvPr>
          <p:cNvSpPr>
            <a:spLocks noGrp="1"/>
          </p:cNvSpPr>
          <p:nvPr>
            <p:ph type="title"/>
          </p:nvPr>
        </p:nvSpPr>
        <p:spPr>
          <a:xfrm>
            <a:off x="798173" y="403798"/>
            <a:ext cx="5678827" cy="1244765"/>
          </a:xfrm>
        </p:spPr>
        <p:txBody>
          <a:bodyPr>
            <a:normAutofit/>
          </a:bodyPr>
          <a:lstStyle/>
          <a:p>
            <a:r>
              <a:rPr lang="pt-BR"/>
              <a:t>Analise dos dados disponíveis do ano 2016</a:t>
            </a:r>
            <a:endParaRPr lang="pt-BR" dirty="0"/>
          </a:p>
        </p:txBody>
      </p:sp>
      <p:sp>
        <p:nvSpPr>
          <p:cNvPr id="10" name="Content Placeholder 2">
            <a:extLst>
              <a:ext uri="{FF2B5EF4-FFF2-40B4-BE49-F238E27FC236}">
                <a16:creationId xmlns:a16="http://schemas.microsoft.com/office/drawing/2014/main" id="{AE576CDA-FA28-42AD-9F60-84FA2A8F4910}"/>
              </a:ext>
            </a:extLst>
          </p:cNvPr>
          <p:cNvSpPr>
            <a:spLocks noGrp="1"/>
          </p:cNvSpPr>
          <p:nvPr>
            <p:ph idx="1"/>
          </p:nvPr>
        </p:nvSpPr>
        <p:spPr>
          <a:xfrm>
            <a:off x="8115300" y="685800"/>
            <a:ext cx="3274280" cy="5508859"/>
          </a:xfrm>
        </p:spPr>
        <p:txBody>
          <a:bodyPr>
            <a:normAutofit/>
          </a:bodyPr>
          <a:lstStyle/>
          <a:p>
            <a:pPr>
              <a:lnSpc>
                <a:spcPct val="110000"/>
              </a:lnSpc>
            </a:pPr>
            <a:r>
              <a:rPr lang="pt-BR" sz="1300" dirty="0"/>
              <a:t>Observe a linha de regressão ajustada no gráfico, que possui uma inclinação positiva constante.</a:t>
            </a:r>
          </a:p>
          <a:p>
            <a:pPr>
              <a:lnSpc>
                <a:spcPct val="110000"/>
              </a:lnSpc>
            </a:pPr>
            <a:r>
              <a:rPr lang="pt-BR" sz="1300" dirty="0"/>
              <a:t>Como foi dito anteriormente quando os dados se alinha sobrepostos a linha perfeitamente temos uma correlação perfeita,</a:t>
            </a:r>
          </a:p>
          <a:p>
            <a:pPr>
              <a:lnSpc>
                <a:spcPct val="110000"/>
              </a:lnSpc>
            </a:pPr>
            <a:r>
              <a:rPr lang="pt-BR" sz="1300" dirty="0"/>
              <a:t> isso indica que, à medida que os dias do mês avançam, o subtotal das vendas diárias também aumenta de forma constante.</a:t>
            </a:r>
          </a:p>
          <a:p>
            <a:pPr>
              <a:lnSpc>
                <a:spcPct val="110000"/>
              </a:lnSpc>
            </a:pPr>
            <a:r>
              <a:rPr lang="pt-BR" sz="1300" dirty="0"/>
              <a:t>O insight é que existe uma tendência clara de crescimento nas vendas ao longo do mês.</a:t>
            </a:r>
          </a:p>
          <a:p>
            <a:pPr>
              <a:lnSpc>
                <a:spcPct val="110000"/>
              </a:lnSpc>
            </a:pPr>
            <a:r>
              <a:rPr lang="pt-BR" sz="1300" dirty="0"/>
              <a:t>A implicação é que os gestores de negócios podem aproveitar esse padrão para melhorar a gestão de estoque, ajustar estratégias de marketing e tomar decisões de alocação de recursos ao longo do mês para otimizar as vendas.</a:t>
            </a:r>
          </a:p>
        </p:txBody>
      </p:sp>
      <p:pic>
        <p:nvPicPr>
          <p:cNvPr id="6" name="Espaço Reservado para Conteúdo 5">
            <a:extLst>
              <a:ext uri="{FF2B5EF4-FFF2-40B4-BE49-F238E27FC236}">
                <a16:creationId xmlns:a16="http://schemas.microsoft.com/office/drawing/2014/main" id="{2AC7FB15-5D06-D8A6-5247-9170E8B86C76}"/>
              </a:ext>
            </a:extLst>
          </p:cNvPr>
          <p:cNvPicPr>
            <a:picLocks noGrp="1" noChangeAspect="1"/>
          </p:cNvPicPr>
          <p:nvPr>
            <p:ph idx="1"/>
          </p:nvPr>
        </p:nvPicPr>
        <p:blipFill rotWithShape="1">
          <a:blip r:embed="rId2"/>
          <a:srcRect r="-1" b="3105"/>
          <a:stretch/>
        </p:blipFill>
        <p:spPr>
          <a:xfrm>
            <a:off x="399086" y="1883663"/>
            <a:ext cx="7312859" cy="4800600"/>
          </a:xfrm>
          <a:noFill/>
        </p:spPr>
      </p:pic>
      <p:sp>
        <p:nvSpPr>
          <p:cNvPr id="12" name="Date Placeholder 3">
            <a:extLst>
              <a:ext uri="{FF2B5EF4-FFF2-40B4-BE49-F238E27FC236}">
                <a16:creationId xmlns:a16="http://schemas.microsoft.com/office/drawing/2014/main" id="{B9EB0472-F505-4D1D-A3EE-FED6D85BC981}"/>
              </a:ext>
            </a:extLst>
          </p:cNvPr>
          <p:cNvSpPr>
            <a:spLocks noGrp="1"/>
          </p:cNvSpPr>
          <p:nvPr>
            <p:ph type="dt" sz="half" idx="10"/>
          </p:nvPr>
        </p:nvSpPr>
        <p:spPr>
          <a:xfrm rot="5400000">
            <a:off x="-1001475" y="1517536"/>
            <a:ext cx="2801123" cy="365125"/>
          </a:xfrm>
        </p:spPr>
        <p:txBody>
          <a:bodyPr>
            <a:normAutofit/>
          </a:bodyPr>
          <a:lstStyle/>
          <a:p>
            <a:pPr>
              <a:spcAft>
                <a:spcPts val="600"/>
              </a:spcAft>
            </a:pPr>
            <a:fld id="{A42CE256-A16D-4C05-82F9-D2517162EDD4}" type="datetime1">
              <a:rPr lang="en-US" smtClean="0"/>
              <a:pPr>
                <a:spcAft>
                  <a:spcPts val="600"/>
                </a:spcAft>
              </a:pPr>
              <a:t>6/12/2023</a:t>
            </a:fld>
            <a:endParaRPr lang="en-US"/>
          </a:p>
        </p:txBody>
      </p:sp>
      <p:sp>
        <p:nvSpPr>
          <p:cNvPr id="16" name="Slide Number Placeholder 5">
            <a:extLst>
              <a:ext uri="{FF2B5EF4-FFF2-40B4-BE49-F238E27FC236}">
                <a16:creationId xmlns:a16="http://schemas.microsoft.com/office/drawing/2014/main" id="{3109FE0B-0AFC-4929-8515-CCE334CA89A5}"/>
              </a:ext>
            </a:extLst>
          </p:cNvPr>
          <p:cNvSpPr>
            <a:spLocks noGrp="1"/>
          </p:cNvSpPr>
          <p:nvPr>
            <p:ph type="sldNum" sz="quarter" idx="12"/>
          </p:nvPr>
        </p:nvSpPr>
        <p:spPr>
          <a:xfrm>
            <a:off x="11228877" y="6319138"/>
            <a:ext cx="710647" cy="365125"/>
          </a:xfrm>
        </p:spPr>
        <p:txBody>
          <a:bodyPr>
            <a:normAutofit/>
          </a:bodyPr>
          <a:lstStyle/>
          <a:p>
            <a:pPr>
              <a:spcAft>
                <a:spcPts val="600"/>
              </a:spcAft>
            </a:pPr>
            <a:fld id="{C15563AB-8317-4F4A-8C10-D6F570F02A77}" type="slidenum">
              <a:rPr lang="en-US" smtClean="0"/>
              <a:pPr>
                <a:spcAft>
                  <a:spcPts val="600"/>
                </a:spcAft>
              </a:pPr>
              <a:t>10</a:t>
            </a:fld>
            <a:endParaRPr lang="en-US"/>
          </a:p>
        </p:txBody>
      </p:sp>
      <p:sp>
        <p:nvSpPr>
          <p:cNvPr id="8" name="CaixaDeTexto 7">
            <a:extLst>
              <a:ext uri="{FF2B5EF4-FFF2-40B4-BE49-F238E27FC236}">
                <a16:creationId xmlns:a16="http://schemas.microsoft.com/office/drawing/2014/main" id="{CF712A85-BF44-1005-D488-52D146A2C2EE}"/>
              </a:ext>
            </a:extLst>
          </p:cNvPr>
          <p:cNvSpPr txBox="1"/>
          <p:nvPr/>
        </p:nvSpPr>
        <p:spPr>
          <a:xfrm>
            <a:off x="6477000" y="1883663"/>
            <a:ext cx="283844" cy="246221"/>
          </a:xfrm>
          <a:prstGeom prst="rect">
            <a:avLst/>
          </a:prstGeom>
          <a:noFill/>
        </p:spPr>
        <p:txBody>
          <a:bodyPr wrap="square" rtlCol="0">
            <a:spAutoFit/>
          </a:bodyPr>
          <a:lstStyle/>
          <a:p>
            <a:r>
              <a:rPr lang="pt-BR" sz="1000" dirty="0"/>
              <a:t>^</a:t>
            </a:r>
          </a:p>
        </p:txBody>
      </p:sp>
    </p:spTree>
    <p:extLst>
      <p:ext uri="{BB962C8B-B14F-4D97-AF65-F5344CB8AC3E}">
        <p14:creationId xmlns:p14="http://schemas.microsoft.com/office/powerpoint/2010/main" val="1600351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B3606D-9974-E0D7-816D-87358E5DE2C0}"/>
              </a:ext>
            </a:extLst>
          </p:cNvPr>
          <p:cNvSpPr>
            <a:spLocks noGrp="1"/>
          </p:cNvSpPr>
          <p:nvPr>
            <p:ph type="title"/>
          </p:nvPr>
        </p:nvSpPr>
        <p:spPr>
          <a:xfrm>
            <a:off x="798173" y="403798"/>
            <a:ext cx="5678827" cy="1244765"/>
          </a:xfrm>
        </p:spPr>
        <p:txBody>
          <a:bodyPr>
            <a:normAutofit/>
          </a:bodyPr>
          <a:lstStyle/>
          <a:p>
            <a:r>
              <a:rPr lang="pt-BR" dirty="0"/>
              <a:t>Analise dos dados disponíveis do ano 2017</a:t>
            </a:r>
          </a:p>
        </p:txBody>
      </p:sp>
      <p:sp>
        <p:nvSpPr>
          <p:cNvPr id="10" name="Content Placeholder 2">
            <a:extLst>
              <a:ext uri="{FF2B5EF4-FFF2-40B4-BE49-F238E27FC236}">
                <a16:creationId xmlns:a16="http://schemas.microsoft.com/office/drawing/2014/main" id="{AE576CDA-FA28-42AD-9F60-84FA2A8F4910}"/>
              </a:ext>
            </a:extLst>
          </p:cNvPr>
          <p:cNvSpPr>
            <a:spLocks noGrp="1"/>
          </p:cNvSpPr>
          <p:nvPr>
            <p:ph idx="1"/>
          </p:nvPr>
        </p:nvSpPr>
        <p:spPr>
          <a:xfrm>
            <a:off x="8115300" y="685800"/>
            <a:ext cx="3274280" cy="5508859"/>
          </a:xfrm>
        </p:spPr>
        <p:txBody>
          <a:bodyPr>
            <a:normAutofit/>
          </a:bodyPr>
          <a:lstStyle/>
          <a:p>
            <a:pPr>
              <a:lnSpc>
                <a:spcPct val="110000"/>
              </a:lnSpc>
            </a:pPr>
            <a:r>
              <a:rPr lang="pt-BR" sz="1300" dirty="0"/>
              <a:t>Se houver uma correlação negativa perfeita, isso indica que, à medida que os dias do mês avançam, o subtotal das vendas diárias diminui de forma constante.</a:t>
            </a:r>
          </a:p>
          <a:p>
            <a:pPr>
              <a:lnSpc>
                <a:spcPct val="110000"/>
              </a:lnSpc>
            </a:pPr>
            <a:r>
              <a:rPr lang="pt-BR" sz="1300" dirty="0"/>
              <a:t>O insight é que existe uma tendência clara de queda nas vendas ao longo do mês.</a:t>
            </a:r>
          </a:p>
          <a:p>
            <a:pPr>
              <a:lnSpc>
                <a:spcPct val="110000"/>
              </a:lnSpc>
            </a:pPr>
            <a:r>
              <a:rPr lang="pt-BR" sz="1300" dirty="0"/>
              <a:t>A implicação é que os gestores de negócios podem utilizar essa informação para identificar períodos de menor demanda e ajustar suas estratégias, como reduzir a produção ou realizar promoções específicas em momentos de menor procura.</a:t>
            </a:r>
          </a:p>
        </p:txBody>
      </p:sp>
      <p:pic>
        <p:nvPicPr>
          <p:cNvPr id="7" name="Espaço Reservado para Conteúdo 6">
            <a:extLst>
              <a:ext uri="{FF2B5EF4-FFF2-40B4-BE49-F238E27FC236}">
                <a16:creationId xmlns:a16="http://schemas.microsoft.com/office/drawing/2014/main" id="{C72007E4-D88D-5615-D3B0-85574A57D774}"/>
              </a:ext>
            </a:extLst>
          </p:cNvPr>
          <p:cNvPicPr>
            <a:picLocks noGrp="1" noChangeAspect="1"/>
          </p:cNvPicPr>
          <p:nvPr>
            <p:ph idx="1"/>
          </p:nvPr>
        </p:nvPicPr>
        <p:blipFill rotWithShape="1">
          <a:blip r:embed="rId2"/>
          <a:srcRect r="-1" b="3105"/>
          <a:stretch/>
        </p:blipFill>
        <p:spPr>
          <a:xfrm>
            <a:off x="252476" y="1883663"/>
            <a:ext cx="7312859" cy="4800600"/>
          </a:xfrm>
          <a:noFill/>
        </p:spPr>
      </p:pic>
      <p:sp>
        <p:nvSpPr>
          <p:cNvPr id="12" name="Date Placeholder 3">
            <a:extLst>
              <a:ext uri="{FF2B5EF4-FFF2-40B4-BE49-F238E27FC236}">
                <a16:creationId xmlns:a16="http://schemas.microsoft.com/office/drawing/2014/main" id="{B9EB0472-F505-4D1D-A3EE-FED6D85BC981}"/>
              </a:ext>
            </a:extLst>
          </p:cNvPr>
          <p:cNvSpPr>
            <a:spLocks noGrp="1"/>
          </p:cNvSpPr>
          <p:nvPr>
            <p:ph type="dt" sz="half" idx="10"/>
          </p:nvPr>
        </p:nvSpPr>
        <p:spPr>
          <a:xfrm rot="5400000">
            <a:off x="-1001475" y="1517536"/>
            <a:ext cx="2801123" cy="365125"/>
          </a:xfrm>
        </p:spPr>
        <p:txBody>
          <a:bodyPr>
            <a:normAutofit/>
          </a:bodyPr>
          <a:lstStyle/>
          <a:p>
            <a:pPr>
              <a:spcAft>
                <a:spcPts val="600"/>
              </a:spcAft>
            </a:pPr>
            <a:fld id="{A42CE256-A16D-4C05-82F9-D2517162EDD4}" type="datetime1">
              <a:rPr lang="en-US" smtClean="0"/>
              <a:pPr>
                <a:spcAft>
                  <a:spcPts val="600"/>
                </a:spcAft>
              </a:pPr>
              <a:t>6/12/2023</a:t>
            </a:fld>
            <a:endParaRPr lang="en-US"/>
          </a:p>
        </p:txBody>
      </p:sp>
      <p:sp>
        <p:nvSpPr>
          <p:cNvPr id="16" name="Slide Number Placeholder 5">
            <a:extLst>
              <a:ext uri="{FF2B5EF4-FFF2-40B4-BE49-F238E27FC236}">
                <a16:creationId xmlns:a16="http://schemas.microsoft.com/office/drawing/2014/main" id="{3109FE0B-0AFC-4929-8515-CCE334CA89A5}"/>
              </a:ext>
            </a:extLst>
          </p:cNvPr>
          <p:cNvSpPr>
            <a:spLocks noGrp="1"/>
          </p:cNvSpPr>
          <p:nvPr>
            <p:ph type="sldNum" sz="quarter" idx="12"/>
          </p:nvPr>
        </p:nvSpPr>
        <p:spPr>
          <a:xfrm>
            <a:off x="11228877" y="6319138"/>
            <a:ext cx="710647" cy="365125"/>
          </a:xfrm>
        </p:spPr>
        <p:txBody>
          <a:bodyPr>
            <a:normAutofit/>
          </a:bodyPr>
          <a:lstStyle/>
          <a:p>
            <a:pPr>
              <a:spcAft>
                <a:spcPts val="600"/>
              </a:spcAft>
            </a:pPr>
            <a:fld id="{C15563AB-8317-4F4A-8C10-D6F570F02A77}" type="slidenum">
              <a:rPr lang="en-US" smtClean="0"/>
              <a:pPr>
                <a:spcAft>
                  <a:spcPts val="600"/>
                </a:spcAft>
              </a:pPr>
              <a:t>11</a:t>
            </a:fld>
            <a:endParaRPr lang="en-US"/>
          </a:p>
        </p:txBody>
      </p:sp>
      <p:sp>
        <p:nvSpPr>
          <p:cNvPr id="11" name="CaixaDeTexto 10">
            <a:extLst>
              <a:ext uri="{FF2B5EF4-FFF2-40B4-BE49-F238E27FC236}">
                <a16:creationId xmlns:a16="http://schemas.microsoft.com/office/drawing/2014/main" id="{0C183F29-7C27-E9EF-FB40-F96612DD0487}"/>
              </a:ext>
            </a:extLst>
          </p:cNvPr>
          <p:cNvSpPr txBox="1"/>
          <p:nvPr/>
        </p:nvSpPr>
        <p:spPr>
          <a:xfrm>
            <a:off x="6335078" y="1883663"/>
            <a:ext cx="283844" cy="246221"/>
          </a:xfrm>
          <a:prstGeom prst="rect">
            <a:avLst/>
          </a:prstGeom>
          <a:noFill/>
        </p:spPr>
        <p:txBody>
          <a:bodyPr wrap="square" rtlCol="0">
            <a:spAutoFit/>
          </a:bodyPr>
          <a:lstStyle/>
          <a:p>
            <a:r>
              <a:rPr lang="pt-BR" sz="1000" dirty="0"/>
              <a:t>^</a:t>
            </a:r>
          </a:p>
        </p:txBody>
      </p:sp>
    </p:spTree>
    <p:extLst>
      <p:ext uri="{BB962C8B-B14F-4D97-AF65-F5344CB8AC3E}">
        <p14:creationId xmlns:p14="http://schemas.microsoft.com/office/powerpoint/2010/main" val="2112068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B3606D-9974-E0D7-816D-87358E5DE2C0}"/>
              </a:ext>
            </a:extLst>
          </p:cNvPr>
          <p:cNvSpPr>
            <a:spLocks noGrp="1"/>
          </p:cNvSpPr>
          <p:nvPr>
            <p:ph type="title"/>
          </p:nvPr>
        </p:nvSpPr>
        <p:spPr>
          <a:xfrm>
            <a:off x="800100" y="488618"/>
            <a:ext cx="5676901" cy="1075123"/>
          </a:xfrm>
        </p:spPr>
        <p:txBody>
          <a:bodyPr>
            <a:normAutofit/>
          </a:bodyPr>
          <a:lstStyle/>
          <a:p>
            <a:r>
              <a:rPr lang="pt-BR" dirty="0"/>
              <a:t>Analise dos dados disponíveis do ano 2017</a:t>
            </a:r>
          </a:p>
        </p:txBody>
      </p:sp>
      <p:sp>
        <p:nvSpPr>
          <p:cNvPr id="10" name="Content Placeholder 2">
            <a:extLst>
              <a:ext uri="{FF2B5EF4-FFF2-40B4-BE49-F238E27FC236}">
                <a16:creationId xmlns:a16="http://schemas.microsoft.com/office/drawing/2014/main" id="{AE576CDA-FA28-42AD-9F60-84FA2A8F4910}"/>
              </a:ext>
            </a:extLst>
          </p:cNvPr>
          <p:cNvSpPr>
            <a:spLocks noGrp="1"/>
          </p:cNvSpPr>
          <p:nvPr>
            <p:ph idx="1"/>
          </p:nvPr>
        </p:nvSpPr>
        <p:spPr>
          <a:xfrm>
            <a:off x="8115300" y="685801"/>
            <a:ext cx="3276600" cy="5486399"/>
          </a:xfrm>
        </p:spPr>
        <p:txBody>
          <a:bodyPr>
            <a:normAutofit/>
          </a:bodyPr>
          <a:lstStyle/>
          <a:p>
            <a:r>
              <a:rPr lang="pt-BR"/>
              <a:t>A mesma analise se repetiu durante os meses mostrados a seguir </a:t>
            </a:r>
          </a:p>
        </p:txBody>
      </p:sp>
      <p:pic>
        <p:nvPicPr>
          <p:cNvPr id="13" name="Imagem 12">
            <a:extLst>
              <a:ext uri="{FF2B5EF4-FFF2-40B4-BE49-F238E27FC236}">
                <a16:creationId xmlns:a16="http://schemas.microsoft.com/office/drawing/2014/main" id="{C531DC03-E4A7-9B1C-0DE4-8E8AE8FDCE9C}"/>
              </a:ext>
            </a:extLst>
          </p:cNvPr>
          <p:cNvPicPr>
            <a:picLocks noChangeAspect="1"/>
          </p:cNvPicPr>
          <p:nvPr/>
        </p:nvPicPr>
        <p:blipFill>
          <a:blip r:embed="rId2"/>
          <a:stretch>
            <a:fillRect/>
          </a:stretch>
        </p:blipFill>
        <p:spPr>
          <a:xfrm>
            <a:off x="3703992" y="2057399"/>
            <a:ext cx="3589897" cy="2432155"/>
          </a:xfrm>
          <a:prstGeom prst="rect">
            <a:avLst/>
          </a:prstGeom>
          <a:noFill/>
        </p:spPr>
      </p:pic>
      <p:pic>
        <p:nvPicPr>
          <p:cNvPr id="15" name="Imagem 14">
            <a:extLst>
              <a:ext uri="{FF2B5EF4-FFF2-40B4-BE49-F238E27FC236}">
                <a16:creationId xmlns:a16="http://schemas.microsoft.com/office/drawing/2014/main" id="{2A325D1D-FCBD-1334-7767-C5E199CA1468}"/>
              </a:ext>
            </a:extLst>
          </p:cNvPr>
          <p:cNvPicPr>
            <a:picLocks noChangeAspect="1"/>
          </p:cNvPicPr>
          <p:nvPr/>
        </p:nvPicPr>
        <p:blipFill>
          <a:blip r:embed="rId3"/>
          <a:stretch>
            <a:fillRect/>
          </a:stretch>
        </p:blipFill>
        <p:spPr>
          <a:xfrm>
            <a:off x="3746481" y="4483421"/>
            <a:ext cx="3504920" cy="2374583"/>
          </a:xfrm>
          <a:prstGeom prst="rect">
            <a:avLst/>
          </a:prstGeom>
          <a:noFill/>
        </p:spPr>
      </p:pic>
      <p:pic>
        <p:nvPicPr>
          <p:cNvPr id="6" name="Espaço Reservado para Conteúdo 5">
            <a:extLst>
              <a:ext uri="{FF2B5EF4-FFF2-40B4-BE49-F238E27FC236}">
                <a16:creationId xmlns:a16="http://schemas.microsoft.com/office/drawing/2014/main" id="{62205EAB-08AD-2955-7FB4-0B6D6B5243D5}"/>
              </a:ext>
            </a:extLst>
          </p:cNvPr>
          <p:cNvPicPr>
            <a:picLocks noGrp="1" noChangeAspect="1"/>
          </p:cNvPicPr>
          <p:nvPr>
            <p:ph idx="1"/>
          </p:nvPr>
        </p:nvPicPr>
        <p:blipFill>
          <a:blip r:embed="rId4"/>
          <a:stretch>
            <a:fillRect/>
          </a:stretch>
        </p:blipFill>
        <p:spPr>
          <a:xfrm>
            <a:off x="45391" y="2057394"/>
            <a:ext cx="3589895" cy="2432154"/>
          </a:xfrm>
          <a:noFill/>
        </p:spPr>
      </p:pic>
      <p:pic>
        <p:nvPicPr>
          <p:cNvPr id="9" name="Imagem 8">
            <a:extLst>
              <a:ext uri="{FF2B5EF4-FFF2-40B4-BE49-F238E27FC236}">
                <a16:creationId xmlns:a16="http://schemas.microsoft.com/office/drawing/2014/main" id="{FD224B47-8E9C-6F4E-8530-94C4B11B22AC}"/>
              </a:ext>
            </a:extLst>
          </p:cNvPr>
          <p:cNvPicPr>
            <a:picLocks noChangeAspect="1"/>
          </p:cNvPicPr>
          <p:nvPr/>
        </p:nvPicPr>
        <p:blipFill>
          <a:blip r:embed="rId5"/>
          <a:stretch>
            <a:fillRect/>
          </a:stretch>
        </p:blipFill>
        <p:spPr>
          <a:xfrm>
            <a:off x="87879" y="4483417"/>
            <a:ext cx="3504918" cy="2374582"/>
          </a:xfrm>
          <a:prstGeom prst="rect">
            <a:avLst/>
          </a:prstGeom>
          <a:noFill/>
        </p:spPr>
      </p:pic>
      <p:sp>
        <p:nvSpPr>
          <p:cNvPr id="12" name="Date Placeholder 3">
            <a:extLst>
              <a:ext uri="{FF2B5EF4-FFF2-40B4-BE49-F238E27FC236}">
                <a16:creationId xmlns:a16="http://schemas.microsoft.com/office/drawing/2014/main" id="{B9EB0472-F505-4D1D-A3EE-FED6D85BC981}"/>
              </a:ext>
            </a:extLst>
          </p:cNvPr>
          <p:cNvSpPr>
            <a:spLocks noGrp="1"/>
          </p:cNvSpPr>
          <p:nvPr>
            <p:ph type="dt" sz="half" idx="10"/>
          </p:nvPr>
        </p:nvSpPr>
        <p:spPr>
          <a:xfrm rot="5400000">
            <a:off x="-1001475" y="1517536"/>
            <a:ext cx="2801123" cy="365125"/>
          </a:xfrm>
        </p:spPr>
        <p:txBody>
          <a:bodyPr>
            <a:normAutofit/>
          </a:bodyPr>
          <a:lstStyle/>
          <a:p>
            <a:pPr>
              <a:spcAft>
                <a:spcPts val="600"/>
              </a:spcAft>
            </a:pPr>
            <a:fld id="{A42CE256-A16D-4C05-82F9-D2517162EDD4}" type="datetime1">
              <a:rPr lang="en-US" smtClean="0"/>
              <a:pPr>
                <a:spcAft>
                  <a:spcPts val="600"/>
                </a:spcAft>
              </a:pPr>
              <a:t>6/12/2023</a:t>
            </a:fld>
            <a:endParaRPr lang="en-US"/>
          </a:p>
        </p:txBody>
      </p:sp>
      <p:sp>
        <p:nvSpPr>
          <p:cNvPr id="16" name="Slide Number Placeholder 5">
            <a:extLst>
              <a:ext uri="{FF2B5EF4-FFF2-40B4-BE49-F238E27FC236}">
                <a16:creationId xmlns:a16="http://schemas.microsoft.com/office/drawing/2014/main" id="{3109FE0B-0AFC-4929-8515-CCE334CA89A5}"/>
              </a:ext>
            </a:extLst>
          </p:cNvPr>
          <p:cNvSpPr>
            <a:spLocks noGrp="1"/>
          </p:cNvSpPr>
          <p:nvPr>
            <p:ph type="sldNum" sz="quarter" idx="12"/>
          </p:nvPr>
        </p:nvSpPr>
        <p:spPr>
          <a:xfrm>
            <a:off x="11228877" y="6319138"/>
            <a:ext cx="710647" cy="365125"/>
          </a:xfrm>
        </p:spPr>
        <p:txBody>
          <a:bodyPr>
            <a:normAutofit/>
          </a:bodyPr>
          <a:lstStyle/>
          <a:p>
            <a:pPr>
              <a:spcAft>
                <a:spcPts val="600"/>
              </a:spcAft>
            </a:pPr>
            <a:fld id="{C15563AB-8317-4F4A-8C10-D6F570F02A77}" type="slidenum">
              <a:rPr lang="en-US" smtClean="0"/>
              <a:pPr>
                <a:spcAft>
                  <a:spcPts val="600"/>
                </a:spcAft>
              </a:pPr>
              <a:t>12</a:t>
            </a:fld>
            <a:endParaRPr lang="en-US"/>
          </a:p>
        </p:txBody>
      </p:sp>
      <p:pic>
        <p:nvPicPr>
          <p:cNvPr id="20" name="Imagem 19">
            <a:extLst>
              <a:ext uri="{FF2B5EF4-FFF2-40B4-BE49-F238E27FC236}">
                <a16:creationId xmlns:a16="http://schemas.microsoft.com/office/drawing/2014/main" id="{83FB8C5F-A012-B621-6C21-C3BC6CBBF756}"/>
              </a:ext>
            </a:extLst>
          </p:cNvPr>
          <p:cNvPicPr>
            <a:picLocks noChangeAspect="1"/>
          </p:cNvPicPr>
          <p:nvPr/>
        </p:nvPicPr>
        <p:blipFill>
          <a:blip r:embed="rId6"/>
          <a:stretch>
            <a:fillRect/>
          </a:stretch>
        </p:blipFill>
        <p:spPr>
          <a:xfrm>
            <a:off x="7336378" y="2066919"/>
            <a:ext cx="3589895" cy="2434281"/>
          </a:xfrm>
          <a:prstGeom prst="rect">
            <a:avLst/>
          </a:prstGeom>
        </p:spPr>
      </p:pic>
      <p:sp>
        <p:nvSpPr>
          <p:cNvPr id="22" name="CaixaDeTexto 21">
            <a:extLst>
              <a:ext uri="{FF2B5EF4-FFF2-40B4-BE49-F238E27FC236}">
                <a16:creationId xmlns:a16="http://schemas.microsoft.com/office/drawing/2014/main" id="{FE8BA0A9-1185-7049-F000-F1C4B961E0D6}"/>
              </a:ext>
            </a:extLst>
          </p:cNvPr>
          <p:cNvSpPr txBox="1"/>
          <p:nvPr/>
        </p:nvSpPr>
        <p:spPr>
          <a:xfrm>
            <a:off x="6620585" y="1991860"/>
            <a:ext cx="283844" cy="246221"/>
          </a:xfrm>
          <a:prstGeom prst="rect">
            <a:avLst/>
          </a:prstGeom>
          <a:noFill/>
        </p:spPr>
        <p:txBody>
          <a:bodyPr wrap="square" rtlCol="0">
            <a:spAutoFit/>
          </a:bodyPr>
          <a:lstStyle/>
          <a:p>
            <a:r>
              <a:rPr lang="pt-BR" sz="1000" dirty="0"/>
              <a:t>^</a:t>
            </a:r>
          </a:p>
        </p:txBody>
      </p:sp>
      <p:sp>
        <p:nvSpPr>
          <p:cNvPr id="23" name="CaixaDeTexto 22">
            <a:extLst>
              <a:ext uri="{FF2B5EF4-FFF2-40B4-BE49-F238E27FC236}">
                <a16:creationId xmlns:a16="http://schemas.microsoft.com/office/drawing/2014/main" id="{A761D54F-F3E6-F5A4-4208-C23A77F25AB3}"/>
              </a:ext>
            </a:extLst>
          </p:cNvPr>
          <p:cNvSpPr txBox="1"/>
          <p:nvPr/>
        </p:nvSpPr>
        <p:spPr>
          <a:xfrm>
            <a:off x="2988199" y="1991860"/>
            <a:ext cx="283844" cy="246221"/>
          </a:xfrm>
          <a:prstGeom prst="rect">
            <a:avLst/>
          </a:prstGeom>
          <a:noFill/>
        </p:spPr>
        <p:txBody>
          <a:bodyPr wrap="square" rtlCol="0">
            <a:spAutoFit/>
          </a:bodyPr>
          <a:lstStyle/>
          <a:p>
            <a:r>
              <a:rPr lang="pt-BR" sz="1000" dirty="0"/>
              <a:t>^</a:t>
            </a:r>
          </a:p>
        </p:txBody>
      </p:sp>
      <p:sp>
        <p:nvSpPr>
          <p:cNvPr id="24" name="CaixaDeTexto 23">
            <a:extLst>
              <a:ext uri="{FF2B5EF4-FFF2-40B4-BE49-F238E27FC236}">
                <a16:creationId xmlns:a16="http://schemas.microsoft.com/office/drawing/2014/main" id="{287E0B1F-7377-8843-A131-AC16C1DA913E}"/>
              </a:ext>
            </a:extLst>
          </p:cNvPr>
          <p:cNvSpPr txBox="1"/>
          <p:nvPr/>
        </p:nvSpPr>
        <p:spPr>
          <a:xfrm>
            <a:off x="10252971" y="1991860"/>
            <a:ext cx="283844" cy="246221"/>
          </a:xfrm>
          <a:prstGeom prst="rect">
            <a:avLst/>
          </a:prstGeom>
          <a:noFill/>
        </p:spPr>
        <p:txBody>
          <a:bodyPr wrap="square" rtlCol="0">
            <a:spAutoFit/>
          </a:bodyPr>
          <a:lstStyle/>
          <a:p>
            <a:r>
              <a:rPr lang="pt-BR" sz="1000" dirty="0"/>
              <a:t>^</a:t>
            </a:r>
          </a:p>
        </p:txBody>
      </p:sp>
      <p:sp>
        <p:nvSpPr>
          <p:cNvPr id="25" name="CaixaDeTexto 24">
            <a:extLst>
              <a:ext uri="{FF2B5EF4-FFF2-40B4-BE49-F238E27FC236}">
                <a16:creationId xmlns:a16="http://schemas.microsoft.com/office/drawing/2014/main" id="{48D508F6-0DC4-7DFC-3C7F-DE656E1CD177}"/>
              </a:ext>
            </a:extLst>
          </p:cNvPr>
          <p:cNvSpPr txBox="1"/>
          <p:nvPr/>
        </p:nvSpPr>
        <p:spPr>
          <a:xfrm>
            <a:off x="2954521" y="4378089"/>
            <a:ext cx="283844" cy="246221"/>
          </a:xfrm>
          <a:prstGeom prst="rect">
            <a:avLst/>
          </a:prstGeom>
          <a:noFill/>
        </p:spPr>
        <p:txBody>
          <a:bodyPr wrap="square" rtlCol="0">
            <a:spAutoFit/>
          </a:bodyPr>
          <a:lstStyle/>
          <a:p>
            <a:r>
              <a:rPr lang="pt-BR" sz="1000" dirty="0"/>
              <a:t>^</a:t>
            </a:r>
          </a:p>
        </p:txBody>
      </p:sp>
      <p:sp>
        <p:nvSpPr>
          <p:cNvPr id="26" name="CaixaDeTexto 25">
            <a:extLst>
              <a:ext uri="{FF2B5EF4-FFF2-40B4-BE49-F238E27FC236}">
                <a16:creationId xmlns:a16="http://schemas.microsoft.com/office/drawing/2014/main" id="{05CAEA89-D089-D4FD-A507-126F265B8284}"/>
              </a:ext>
            </a:extLst>
          </p:cNvPr>
          <p:cNvSpPr txBox="1"/>
          <p:nvPr/>
        </p:nvSpPr>
        <p:spPr>
          <a:xfrm>
            <a:off x="6589021" y="4417882"/>
            <a:ext cx="283844" cy="246221"/>
          </a:xfrm>
          <a:prstGeom prst="rect">
            <a:avLst/>
          </a:prstGeom>
          <a:noFill/>
        </p:spPr>
        <p:txBody>
          <a:bodyPr wrap="square" rtlCol="0">
            <a:spAutoFit/>
          </a:bodyPr>
          <a:lstStyle/>
          <a:p>
            <a:r>
              <a:rPr lang="pt-BR" sz="1000" dirty="0"/>
              <a:t>^</a:t>
            </a:r>
          </a:p>
        </p:txBody>
      </p:sp>
    </p:spTree>
    <p:extLst>
      <p:ext uri="{BB962C8B-B14F-4D97-AF65-F5344CB8AC3E}">
        <p14:creationId xmlns:p14="http://schemas.microsoft.com/office/powerpoint/2010/main" val="1810066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B3606D-9974-E0D7-816D-87358E5DE2C0}"/>
              </a:ext>
            </a:extLst>
          </p:cNvPr>
          <p:cNvSpPr>
            <a:spLocks noGrp="1"/>
          </p:cNvSpPr>
          <p:nvPr>
            <p:ph type="title"/>
          </p:nvPr>
        </p:nvSpPr>
        <p:spPr>
          <a:xfrm>
            <a:off x="798173" y="403798"/>
            <a:ext cx="5678827" cy="1244765"/>
          </a:xfrm>
        </p:spPr>
        <p:txBody>
          <a:bodyPr>
            <a:normAutofit/>
          </a:bodyPr>
          <a:lstStyle/>
          <a:p>
            <a:r>
              <a:rPr lang="pt-BR" dirty="0"/>
              <a:t>Analise dos dados disponíveis do ano 2017</a:t>
            </a:r>
          </a:p>
        </p:txBody>
      </p:sp>
      <p:sp>
        <p:nvSpPr>
          <p:cNvPr id="10" name="Content Placeholder 2">
            <a:extLst>
              <a:ext uri="{FF2B5EF4-FFF2-40B4-BE49-F238E27FC236}">
                <a16:creationId xmlns:a16="http://schemas.microsoft.com/office/drawing/2014/main" id="{AE576CDA-FA28-42AD-9F60-84FA2A8F4910}"/>
              </a:ext>
            </a:extLst>
          </p:cNvPr>
          <p:cNvSpPr>
            <a:spLocks noGrp="1"/>
          </p:cNvSpPr>
          <p:nvPr>
            <p:ph idx="1"/>
          </p:nvPr>
        </p:nvSpPr>
        <p:spPr>
          <a:xfrm>
            <a:off x="8115300" y="685800"/>
            <a:ext cx="3274280" cy="5508859"/>
          </a:xfrm>
        </p:spPr>
        <p:txBody>
          <a:bodyPr>
            <a:normAutofit/>
          </a:bodyPr>
          <a:lstStyle/>
          <a:p>
            <a:pPr>
              <a:lnSpc>
                <a:spcPct val="110000"/>
              </a:lnSpc>
            </a:pPr>
            <a:r>
              <a:rPr lang="pt-BR" sz="1300" dirty="0"/>
              <a:t>Observe a linha de regressão ajustada no gráfico, que possui uma inclinação positiva constante.</a:t>
            </a:r>
          </a:p>
          <a:p>
            <a:pPr>
              <a:lnSpc>
                <a:spcPct val="110000"/>
              </a:lnSpc>
            </a:pPr>
            <a:r>
              <a:rPr lang="pt-BR" sz="1300" dirty="0"/>
              <a:t>Como foi dito anteriormente quando os dados se alinha sobrepostos a linha perfeitamente temos uma correlação perfeita,</a:t>
            </a:r>
          </a:p>
          <a:p>
            <a:pPr>
              <a:lnSpc>
                <a:spcPct val="110000"/>
              </a:lnSpc>
            </a:pPr>
            <a:r>
              <a:rPr lang="pt-BR" sz="1300" dirty="0"/>
              <a:t> isso indica que, à medida que os dias do mês avançam, o subtotal das vendas diárias também aumenta de forma constante.</a:t>
            </a:r>
          </a:p>
          <a:p>
            <a:pPr>
              <a:lnSpc>
                <a:spcPct val="110000"/>
              </a:lnSpc>
            </a:pPr>
            <a:r>
              <a:rPr lang="pt-BR" sz="1300" dirty="0"/>
              <a:t>Nessa analise podemos notar uma tendencia para que as vendas subissem no mês de julho/2017.</a:t>
            </a:r>
          </a:p>
          <a:p>
            <a:pPr>
              <a:lnSpc>
                <a:spcPct val="110000"/>
              </a:lnSpc>
            </a:pPr>
            <a:endParaRPr lang="pt-BR" sz="1300" dirty="0"/>
          </a:p>
        </p:txBody>
      </p:sp>
      <p:pic>
        <p:nvPicPr>
          <p:cNvPr id="7" name="Espaço Reservado para Conteúdo 6">
            <a:extLst>
              <a:ext uri="{FF2B5EF4-FFF2-40B4-BE49-F238E27FC236}">
                <a16:creationId xmlns:a16="http://schemas.microsoft.com/office/drawing/2014/main" id="{BE6C1F73-9396-71B7-E062-921214B45793}"/>
              </a:ext>
            </a:extLst>
          </p:cNvPr>
          <p:cNvPicPr>
            <a:picLocks noGrp="1" noChangeAspect="1"/>
          </p:cNvPicPr>
          <p:nvPr>
            <p:ph idx="1"/>
          </p:nvPr>
        </p:nvPicPr>
        <p:blipFill rotWithShape="1">
          <a:blip r:embed="rId2"/>
          <a:srcRect r="-1" b="3105"/>
          <a:stretch/>
        </p:blipFill>
        <p:spPr>
          <a:xfrm>
            <a:off x="529616" y="1701100"/>
            <a:ext cx="7312859" cy="4800600"/>
          </a:xfrm>
          <a:noFill/>
        </p:spPr>
      </p:pic>
      <p:sp>
        <p:nvSpPr>
          <p:cNvPr id="12" name="Date Placeholder 3">
            <a:extLst>
              <a:ext uri="{FF2B5EF4-FFF2-40B4-BE49-F238E27FC236}">
                <a16:creationId xmlns:a16="http://schemas.microsoft.com/office/drawing/2014/main" id="{B9EB0472-F505-4D1D-A3EE-FED6D85BC981}"/>
              </a:ext>
            </a:extLst>
          </p:cNvPr>
          <p:cNvSpPr>
            <a:spLocks noGrp="1"/>
          </p:cNvSpPr>
          <p:nvPr>
            <p:ph type="dt" sz="half" idx="10"/>
          </p:nvPr>
        </p:nvSpPr>
        <p:spPr>
          <a:xfrm rot="5400000">
            <a:off x="-1001475" y="1517536"/>
            <a:ext cx="2801123" cy="365125"/>
          </a:xfrm>
        </p:spPr>
        <p:txBody>
          <a:bodyPr>
            <a:normAutofit/>
          </a:bodyPr>
          <a:lstStyle/>
          <a:p>
            <a:pPr>
              <a:spcAft>
                <a:spcPts val="600"/>
              </a:spcAft>
            </a:pPr>
            <a:fld id="{A42CE256-A16D-4C05-82F9-D2517162EDD4}" type="datetime1">
              <a:rPr lang="en-US" smtClean="0"/>
              <a:pPr>
                <a:spcAft>
                  <a:spcPts val="600"/>
                </a:spcAft>
              </a:pPr>
              <a:t>6/12/2023</a:t>
            </a:fld>
            <a:endParaRPr lang="en-US"/>
          </a:p>
        </p:txBody>
      </p:sp>
      <p:sp>
        <p:nvSpPr>
          <p:cNvPr id="16" name="Slide Number Placeholder 5">
            <a:extLst>
              <a:ext uri="{FF2B5EF4-FFF2-40B4-BE49-F238E27FC236}">
                <a16:creationId xmlns:a16="http://schemas.microsoft.com/office/drawing/2014/main" id="{3109FE0B-0AFC-4929-8515-CCE334CA89A5}"/>
              </a:ext>
            </a:extLst>
          </p:cNvPr>
          <p:cNvSpPr>
            <a:spLocks noGrp="1"/>
          </p:cNvSpPr>
          <p:nvPr>
            <p:ph type="sldNum" sz="quarter" idx="12"/>
          </p:nvPr>
        </p:nvSpPr>
        <p:spPr>
          <a:xfrm>
            <a:off x="11228877" y="6319138"/>
            <a:ext cx="710647" cy="365125"/>
          </a:xfrm>
        </p:spPr>
        <p:txBody>
          <a:bodyPr>
            <a:normAutofit/>
          </a:bodyPr>
          <a:lstStyle/>
          <a:p>
            <a:pPr>
              <a:spcAft>
                <a:spcPts val="600"/>
              </a:spcAft>
            </a:pPr>
            <a:fld id="{C15563AB-8317-4F4A-8C10-D6F570F02A77}" type="slidenum">
              <a:rPr lang="en-US" smtClean="0"/>
              <a:pPr>
                <a:spcAft>
                  <a:spcPts val="600"/>
                </a:spcAft>
              </a:pPr>
              <a:t>13</a:t>
            </a:fld>
            <a:endParaRPr lang="en-US"/>
          </a:p>
        </p:txBody>
      </p:sp>
      <p:sp>
        <p:nvSpPr>
          <p:cNvPr id="8" name="CaixaDeTexto 7">
            <a:extLst>
              <a:ext uri="{FF2B5EF4-FFF2-40B4-BE49-F238E27FC236}">
                <a16:creationId xmlns:a16="http://schemas.microsoft.com/office/drawing/2014/main" id="{7F6B8A5A-FC16-BD26-B824-1C76D4239D9F}"/>
              </a:ext>
            </a:extLst>
          </p:cNvPr>
          <p:cNvSpPr txBox="1"/>
          <p:nvPr/>
        </p:nvSpPr>
        <p:spPr>
          <a:xfrm>
            <a:off x="6607903" y="1648563"/>
            <a:ext cx="283844" cy="246221"/>
          </a:xfrm>
          <a:prstGeom prst="rect">
            <a:avLst/>
          </a:prstGeom>
          <a:noFill/>
        </p:spPr>
        <p:txBody>
          <a:bodyPr wrap="square" rtlCol="0">
            <a:spAutoFit/>
          </a:bodyPr>
          <a:lstStyle/>
          <a:p>
            <a:r>
              <a:rPr lang="pt-BR" sz="1000" dirty="0"/>
              <a:t>^</a:t>
            </a:r>
          </a:p>
        </p:txBody>
      </p:sp>
    </p:spTree>
    <p:extLst>
      <p:ext uri="{BB962C8B-B14F-4D97-AF65-F5344CB8AC3E}">
        <p14:creationId xmlns:p14="http://schemas.microsoft.com/office/powerpoint/2010/main" val="52684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B3606D-9974-E0D7-816D-87358E5DE2C0}"/>
              </a:ext>
            </a:extLst>
          </p:cNvPr>
          <p:cNvSpPr>
            <a:spLocks noGrp="1"/>
          </p:cNvSpPr>
          <p:nvPr>
            <p:ph type="title"/>
          </p:nvPr>
        </p:nvSpPr>
        <p:spPr>
          <a:xfrm>
            <a:off x="1544186" y="462641"/>
            <a:ext cx="9368743" cy="1132114"/>
          </a:xfrm>
        </p:spPr>
        <p:txBody>
          <a:bodyPr>
            <a:normAutofit/>
          </a:bodyPr>
          <a:lstStyle/>
          <a:p>
            <a:r>
              <a:rPr lang="pt-BR"/>
              <a:t>Analise dos dados disponíveis do ano 2017</a:t>
            </a:r>
            <a:endParaRPr lang="pt-BR" dirty="0"/>
          </a:p>
        </p:txBody>
      </p:sp>
      <p:sp>
        <p:nvSpPr>
          <p:cNvPr id="10" name="Content Placeholder 2">
            <a:extLst>
              <a:ext uri="{FF2B5EF4-FFF2-40B4-BE49-F238E27FC236}">
                <a16:creationId xmlns:a16="http://schemas.microsoft.com/office/drawing/2014/main" id="{AE576CDA-FA28-42AD-9F60-84FA2A8F4910}"/>
              </a:ext>
            </a:extLst>
          </p:cNvPr>
          <p:cNvSpPr>
            <a:spLocks noGrp="1"/>
          </p:cNvSpPr>
          <p:nvPr>
            <p:ph idx="1"/>
          </p:nvPr>
        </p:nvSpPr>
        <p:spPr>
          <a:xfrm>
            <a:off x="307518" y="1700097"/>
            <a:ext cx="3428376" cy="3199110"/>
          </a:xfrm>
        </p:spPr>
        <p:txBody>
          <a:bodyPr>
            <a:normAutofit fontScale="85000" lnSpcReduction="20000"/>
          </a:bodyPr>
          <a:lstStyle/>
          <a:p>
            <a:pPr>
              <a:lnSpc>
                <a:spcPct val="110000"/>
              </a:lnSpc>
            </a:pPr>
            <a:r>
              <a:rPr lang="pt-BR" sz="1500" dirty="0"/>
              <a:t>Observou-se que na análise dos meses 7 e 8 que os seus meses seguintes iriam retomar para a tendencia da correlação negativa.</a:t>
            </a:r>
          </a:p>
          <a:p>
            <a:pPr>
              <a:lnSpc>
                <a:spcPct val="110000"/>
              </a:lnSpc>
            </a:pPr>
            <a:r>
              <a:rPr lang="pt-BR" sz="1600" dirty="0"/>
              <a:t>O insight é que existe uma tendência clara de queda nas vendas ao longo dos meses.</a:t>
            </a:r>
          </a:p>
          <a:p>
            <a:pPr>
              <a:lnSpc>
                <a:spcPct val="110000"/>
              </a:lnSpc>
            </a:pPr>
            <a:r>
              <a:rPr lang="pt-BR" sz="1600" dirty="0"/>
              <a:t>A implicação é que os gestores de negócios podem utilizar essa informação para identificar períodos de menor demanda e ajustar suas estratégias, como reduzir a produção ou realizar promoções específicas em momentos de menor procura.</a:t>
            </a:r>
          </a:p>
          <a:p>
            <a:pPr>
              <a:lnSpc>
                <a:spcPct val="110000"/>
              </a:lnSpc>
            </a:pPr>
            <a:endParaRPr lang="pt-BR" sz="1500" dirty="0"/>
          </a:p>
        </p:txBody>
      </p:sp>
      <p:pic>
        <p:nvPicPr>
          <p:cNvPr id="13" name="Imagem 12">
            <a:extLst>
              <a:ext uri="{FF2B5EF4-FFF2-40B4-BE49-F238E27FC236}">
                <a16:creationId xmlns:a16="http://schemas.microsoft.com/office/drawing/2014/main" id="{BB0AEA6D-1462-7C76-266E-D1392BCC32EF}"/>
              </a:ext>
            </a:extLst>
          </p:cNvPr>
          <p:cNvPicPr>
            <a:picLocks noChangeAspect="1"/>
          </p:cNvPicPr>
          <p:nvPr/>
        </p:nvPicPr>
        <p:blipFill>
          <a:blip r:embed="rId2"/>
          <a:stretch>
            <a:fillRect/>
          </a:stretch>
        </p:blipFill>
        <p:spPr>
          <a:xfrm>
            <a:off x="7615704" y="1700097"/>
            <a:ext cx="3879811" cy="2628571"/>
          </a:xfrm>
          <a:prstGeom prst="rect">
            <a:avLst/>
          </a:prstGeom>
          <a:noFill/>
        </p:spPr>
      </p:pic>
      <p:pic>
        <p:nvPicPr>
          <p:cNvPr id="9" name="Espaço Reservado para Conteúdo 8">
            <a:extLst>
              <a:ext uri="{FF2B5EF4-FFF2-40B4-BE49-F238E27FC236}">
                <a16:creationId xmlns:a16="http://schemas.microsoft.com/office/drawing/2014/main" id="{F70CE7CB-A619-1BD0-2851-11F3FBABA966}"/>
              </a:ext>
            </a:extLst>
          </p:cNvPr>
          <p:cNvPicPr>
            <a:picLocks noGrp="1" noChangeAspect="1"/>
          </p:cNvPicPr>
          <p:nvPr>
            <p:ph idx="1"/>
          </p:nvPr>
        </p:nvPicPr>
        <p:blipFill>
          <a:blip r:embed="rId3"/>
          <a:stretch>
            <a:fillRect/>
          </a:stretch>
        </p:blipFill>
        <p:spPr>
          <a:xfrm>
            <a:off x="3735894" y="1700097"/>
            <a:ext cx="3879810" cy="2628570"/>
          </a:xfrm>
          <a:noFill/>
        </p:spPr>
      </p:pic>
      <p:sp>
        <p:nvSpPr>
          <p:cNvPr id="12" name="Date Placeholder 3">
            <a:extLst>
              <a:ext uri="{FF2B5EF4-FFF2-40B4-BE49-F238E27FC236}">
                <a16:creationId xmlns:a16="http://schemas.microsoft.com/office/drawing/2014/main" id="{B9EB0472-F505-4D1D-A3EE-FED6D85BC981}"/>
              </a:ext>
            </a:extLst>
          </p:cNvPr>
          <p:cNvSpPr>
            <a:spLocks noGrp="1"/>
          </p:cNvSpPr>
          <p:nvPr>
            <p:ph type="dt" sz="half" idx="10"/>
          </p:nvPr>
        </p:nvSpPr>
        <p:spPr>
          <a:xfrm rot="5400000">
            <a:off x="-1001475" y="1517536"/>
            <a:ext cx="2801123" cy="365125"/>
          </a:xfrm>
        </p:spPr>
        <p:txBody>
          <a:bodyPr>
            <a:normAutofit/>
          </a:bodyPr>
          <a:lstStyle/>
          <a:p>
            <a:pPr>
              <a:spcAft>
                <a:spcPts val="600"/>
              </a:spcAft>
            </a:pPr>
            <a:fld id="{A42CE256-A16D-4C05-82F9-D2517162EDD4}" type="datetime1">
              <a:rPr lang="en-US" smtClean="0"/>
              <a:pPr>
                <a:spcAft>
                  <a:spcPts val="600"/>
                </a:spcAft>
              </a:pPr>
              <a:t>6/12/2023</a:t>
            </a:fld>
            <a:endParaRPr lang="en-US"/>
          </a:p>
        </p:txBody>
      </p:sp>
      <p:sp>
        <p:nvSpPr>
          <p:cNvPr id="16" name="Slide Number Placeholder 5">
            <a:extLst>
              <a:ext uri="{FF2B5EF4-FFF2-40B4-BE49-F238E27FC236}">
                <a16:creationId xmlns:a16="http://schemas.microsoft.com/office/drawing/2014/main" id="{3109FE0B-0AFC-4929-8515-CCE334CA89A5}"/>
              </a:ext>
            </a:extLst>
          </p:cNvPr>
          <p:cNvSpPr>
            <a:spLocks noGrp="1"/>
          </p:cNvSpPr>
          <p:nvPr>
            <p:ph type="sldNum" sz="quarter" idx="12"/>
          </p:nvPr>
        </p:nvSpPr>
        <p:spPr>
          <a:xfrm>
            <a:off x="11228877" y="6319138"/>
            <a:ext cx="710647" cy="365125"/>
          </a:xfrm>
        </p:spPr>
        <p:txBody>
          <a:bodyPr>
            <a:normAutofit/>
          </a:bodyPr>
          <a:lstStyle/>
          <a:p>
            <a:pPr>
              <a:spcAft>
                <a:spcPts val="600"/>
              </a:spcAft>
            </a:pPr>
            <a:fld id="{C15563AB-8317-4F4A-8C10-D6F570F02A77}" type="slidenum">
              <a:rPr lang="en-US" smtClean="0"/>
              <a:pPr>
                <a:spcAft>
                  <a:spcPts val="600"/>
                </a:spcAft>
              </a:pPr>
              <a:t>14</a:t>
            </a:fld>
            <a:endParaRPr lang="en-US"/>
          </a:p>
        </p:txBody>
      </p:sp>
      <p:sp>
        <p:nvSpPr>
          <p:cNvPr id="14" name="CaixaDeTexto 13">
            <a:extLst>
              <a:ext uri="{FF2B5EF4-FFF2-40B4-BE49-F238E27FC236}">
                <a16:creationId xmlns:a16="http://schemas.microsoft.com/office/drawing/2014/main" id="{08F3806F-CB24-42DE-0BF8-DBDC8E25CAEC}"/>
              </a:ext>
            </a:extLst>
          </p:cNvPr>
          <p:cNvSpPr txBox="1"/>
          <p:nvPr/>
        </p:nvSpPr>
        <p:spPr>
          <a:xfrm>
            <a:off x="6890139" y="1594755"/>
            <a:ext cx="283844" cy="246221"/>
          </a:xfrm>
          <a:prstGeom prst="rect">
            <a:avLst/>
          </a:prstGeom>
          <a:noFill/>
        </p:spPr>
        <p:txBody>
          <a:bodyPr wrap="square" rtlCol="0">
            <a:spAutoFit/>
          </a:bodyPr>
          <a:lstStyle/>
          <a:p>
            <a:r>
              <a:rPr lang="pt-BR" sz="1000" dirty="0"/>
              <a:t>^</a:t>
            </a:r>
          </a:p>
        </p:txBody>
      </p:sp>
      <p:sp>
        <p:nvSpPr>
          <p:cNvPr id="15" name="CaixaDeTexto 14">
            <a:extLst>
              <a:ext uri="{FF2B5EF4-FFF2-40B4-BE49-F238E27FC236}">
                <a16:creationId xmlns:a16="http://schemas.microsoft.com/office/drawing/2014/main" id="{3309143B-9A26-C8A2-E89A-F72E366FF181}"/>
              </a:ext>
            </a:extLst>
          </p:cNvPr>
          <p:cNvSpPr txBox="1"/>
          <p:nvPr/>
        </p:nvSpPr>
        <p:spPr>
          <a:xfrm>
            <a:off x="10771007" y="1594755"/>
            <a:ext cx="283844" cy="246221"/>
          </a:xfrm>
          <a:prstGeom prst="rect">
            <a:avLst/>
          </a:prstGeom>
          <a:noFill/>
        </p:spPr>
        <p:txBody>
          <a:bodyPr wrap="square" rtlCol="0">
            <a:spAutoFit/>
          </a:bodyPr>
          <a:lstStyle/>
          <a:p>
            <a:r>
              <a:rPr lang="pt-BR" sz="1000" dirty="0"/>
              <a:t>^</a:t>
            </a:r>
          </a:p>
        </p:txBody>
      </p:sp>
    </p:spTree>
    <p:extLst>
      <p:ext uri="{BB962C8B-B14F-4D97-AF65-F5344CB8AC3E}">
        <p14:creationId xmlns:p14="http://schemas.microsoft.com/office/powerpoint/2010/main" val="2183821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B3606D-9974-E0D7-816D-87358E5DE2C0}"/>
              </a:ext>
            </a:extLst>
          </p:cNvPr>
          <p:cNvSpPr>
            <a:spLocks noGrp="1"/>
          </p:cNvSpPr>
          <p:nvPr>
            <p:ph type="title"/>
          </p:nvPr>
        </p:nvSpPr>
        <p:spPr>
          <a:xfrm>
            <a:off x="798173" y="403798"/>
            <a:ext cx="5678827" cy="1244765"/>
          </a:xfrm>
        </p:spPr>
        <p:txBody>
          <a:bodyPr>
            <a:normAutofit/>
          </a:bodyPr>
          <a:lstStyle/>
          <a:p>
            <a:r>
              <a:rPr lang="pt-BR" dirty="0"/>
              <a:t>Analise dos dados disponíveis do ano 2017</a:t>
            </a:r>
          </a:p>
        </p:txBody>
      </p:sp>
      <p:sp>
        <p:nvSpPr>
          <p:cNvPr id="10" name="Content Placeholder 2">
            <a:extLst>
              <a:ext uri="{FF2B5EF4-FFF2-40B4-BE49-F238E27FC236}">
                <a16:creationId xmlns:a16="http://schemas.microsoft.com/office/drawing/2014/main" id="{AE576CDA-FA28-42AD-9F60-84FA2A8F4910}"/>
              </a:ext>
            </a:extLst>
          </p:cNvPr>
          <p:cNvSpPr>
            <a:spLocks noGrp="1"/>
          </p:cNvSpPr>
          <p:nvPr>
            <p:ph idx="1"/>
          </p:nvPr>
        </p:nvSpPr>
        <p:spPr>
          <a:xfrm>
            <a:off x="8115300" y="685800"/>
            <a:ext cx="3274280" cy="5508859"/>
          </a:xfrm>
        </p:spPr>
        <p:txBody>
          <a:bodyPr>
            <a:normAutofit/>
          </a:bodyPr>
          <a:lstStyle/>
          <a:p>
            <a:pPr>
              <a:lnSpc>
                <a:spcPct val="110000"/>
              </a:lnSpc>
            </a:pPr>
            <a:r>
              <a:rPr lang="pt-BR" sz="1300" dirty="0"/>
              <a:t>Observe a linha de regressão ajustada no gráfico, que possui uma inclinação positiva constante.</a:t>
            </a:r>
          </a:p>
          <a:p>
            <a:pPr>
              <a:lnSpc>
                <a:spcPct val="110000"/>
              </a:lnSpc>
            </a:pPr>
            <a:r>
              <a:rPr lang="pt-BR" sz="1300" dirty="0"/>
              <a:t>Como foi dito anteriormente quando os dados se alinha sobrepostos a linha perfeitamente temos uma correlação perfeita,</a:t>
            </a:r>
          </a:p>
          <a:p>
            <a:pPr>
              <a:lnSpc>
                <a:spcPct val="110000"/>
              </a:lnSpc>
            </a:pPr>
            <a:r>
              <a:rPr lang="pt-BR" sz="1300" dirty="0"/>
              <a:t> isso indica que, à medida que os dias do mês avançam, o subtotal das vendas diárias também aumenta de forma constante.</a:t>
            </a:r>
          </a:p>
          <a:p>
            <a:pPr>
              <a:lnSpc>
                <a:spcPct val="110000"/>
              </a:lnSpc>
            </a:pPr>
            <a:r>
              <a:rPr lang="pt-BR" sz="1300" dirty="0"/>
              <a:t>Nessa analise podemos notar uma tendencia para que as vendas subissem no mês de julho/2017.</a:t>
            </a:r>
          </a:p>
          <a:p>
            <a:pPr>
              <a:lnSpc>
                <a:spcPct val="110000"/>
              </a:lnSpc>
            </a:pPr>
            <a:endParaRPr lang="pt-BR" sz="1300" dirty="0"/>
          </a:p>
        </p:txBody>
      </p:sp>
      <p:pic>
        <p:nvPicPr>
          <p:cNvPr id="7" name="Espaço Reservado para Conteúdo 6">
            <a:extLst>
              <a:ext uri="{FF2B5EF4-FFF2-40B4-BE49-F238E27FC236}">
                <a16:creationId xmlns:a16="http://schemas.microsoft.com/office/drawing/2014/main" id="{BE6C1F73-9396-71B7-E062-921214B45793}"/>
              </a:ext>
            </a:extLst>
          </p:cNvPr>
          <p:cNvPicPr>
            <a:picLocks noGrp="1" noChangeAspect="1"/>
          </p:cNvPicPr>
          <p:nvPr>
            <p:ph idx="1"/>
          </p:nvPr>
        </p:nvPicPr>
        <p:blipFill rotWithShape="1">
          <a:blip r:embed="rId2"/>
          <a:srcRect r="-1" b="3105"/>
          <a:stretch/>
        </p:blipFill>
        <p:spPr>
          <a:xfrm>
            <a:off x="529616" y="1701100"/>
            <a:ext cx="7312859" cy="4800600"/>
          </a:xfrm>
          <a:noFill/>
        </p:spPr>
      </p:pic>
      <p:sp>
        <p:nvSpPr>
          <p:cNvPr id="12" name="Date Placeholder 3">
            <a:extLst>
              <a:ext uri="{FF2B5EF4-FFF2-40B4-BE49-F238E27FC236}">
                <a16:creationId xmlns:a16="http://schemas.microsoft.com/office/drawing/2014/main" id="{B9EB0472-F505-4D1D-A3EE-FED6D85BC981}"/>
              </a:ext>
            </a:extLst>
          </p:cNvPr>
          <p:cNvSpPr>
            <a:spLocks noGrp="1"/>
          </p:cNvSpPr>
          <p:nvPr>
            <p:ph type="dt" sz="half" idx="10"/>
          </p:nvPr>
        </p:nvSpPr>
        <p:spPr>
          <a:xfrm rot="5400000">
            <a:off x="-1001475" y="1517536"/>
            <a:ext cx="2801123" cy="365125"/>
          </a:xfrm>
        </p:spPr>
        <p:txBody>
          <a:bodyPr>
            <a:normAutofit/>
          </a:bodyPr>
          <a:lstStyle/>
          <a:p>
            <a:pPr>
              <a:spcAft>
                <a:spcPts val="600"/>
              </a:spcAft>
            </a:pPr>
            <a:fld id="{A42CE256-A16D-4C05-82F9-D2517162EDD4}" type="datetime1">
              <a:rPr lang="en-US" smtClean="0"/>
              <a:pPr>
                <a:spcAft>
                  <a:spcPts val="600"/>
                </a:spcAft>
              </a:pPr>
              <a:t>6/12/2023</a:t>
            </a:fld>
            <a:endParaRPr lang="en-US"/>
          </a:p>
        </p:txBody>
      </p:sp>
      <p:sp>
        <p:nvSpPr>
          <p:cNvPr id="16" name="Slide Number Placeholder 5">
            <a:extLst>
              <a:ext uri="{FF2B5EF4-FFF2-40B4-BE49-F238E27FC236}">
                <a16:creationId xmlns:a16="http://schemas.microsoft.com/office/drawing/2014/main" id="{3109FE0B-0AFC-4929-8515-CCE334CA89A5}"/>
              </a:ext>
            </a:extLst>
          </p:cNvPr>
          <p:cNvSpPr>
            <a:spLocks noGrp="1"/>
          </p:cNvSpPr>
          <p:nvPr>
            <p:ph type="sldNum" sz="quarter" idx="12"/>
          </p:nvPr>
        </p:nvSpPr>
        <p:spPr>
          <a:xfrm>
            <a:off x="11228877" y="6319138"/>
            <a:ext cx="710647" cy="365125"/>
          </a:xfrm>
        </p:spPr>
        <p:txBody>
          <a:bodyPr>
            <a:normAutofit/>
          </a:bodyPr>
          <a:lstStyle/>
          <a:p>
            <a:pPr>
              <a:spcAft>
                <a:spcPts val="600"/>
              </a:spcAft>
            </a:pPr>
            <a:fld id="{C15563AB-8317-4F4A-8C10-D6F570F02A77}" type="slidenum">
              <a:rPr lang="en-US" smtClean="0"/>
              <a:pPr>
                <a:spcAft>
                  <a:spcPts val="600"/>
                </a:spcAft>
              </a:pPr>
              <a:t>15</a:t>
            </a:fld>
            <a:endParaRPr lang="en-US"/>
          </a:p>
        </p:txBody>
      </p:sp>
      <p:sp>
        <p:nvSpPr>
          <p:cNvPr id="3" name="CaixaDeTexto 2">
            <a:extLst>
              <a:ext uri="{FF2B5EF4-FFF2-40B4-BE49-F238E27FC236}">
                <a16:creationId xmlns:a16="http://schemas.microsoft.com/office/drawing/2014/main" id="{B90A931F-7291-6BED-7A86-54E07A998575}"/>
              </a:ext>
            </a:extLst>
          </p:cNvPr>
          <p:cNvSpPr txBox="1"/>
          <p:nvPr/>
        </p:nvSpPr>
        <p:spPr>
          <a:xfrm>
            <a:off x="6607903" y="1648563"/>
            <a:ext cx="283844" cy="246221"/>
          </a:xfrm>
          <a:prstGeom prst="rect">
            <a:avLst/>
          </a:prstGeom>
          <a:noFill/>
        </p:spPr>
        <p:txBody>
          <a:bodyPr wrap="square" rtlCol="0">
            <a:spAutoFit/>
          </a:bodyPr>
          <a:lstStyle/>
          <a:p>
            <a:r>
              <a:rPr lang="pt-BR" sz="1000" dirty="0"/>
              <a:t>^</a:t>
            </a:r>
          </a:p>
        </p:txBody>
      </p:sp>
    </p:spTree>
    <p:extLst>
      <p:ext uri="{BB962C8B-B14F-4D97-AF65-F5344CB8AC3E}">
        <p14:creationId xmlns:p14="http://schemas.microsoft.com/office/powerpoint/2010/main" val="173627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B3606D-9974-E0D7-816D-87358E5DE2C0}"/>
              </a:ext>
            </a:extLst>
          </p:cNvPr>
          <p:cNvSpPr>
            <a:spLocks noGrp="1"/>
          </p:cNvSpPr>
          <p:nvPr>
            <p:ph type="title"/>
          </p:nvPr>
        </p:nvSpPr>
        <p:spPr>
          <a:xfrm>
            <a:off x="798173" y="403798"/>
            <a:ext cx="5678827" cy="1244765"/>
          </a:xfrm>
        </p:spPr>
        <p:txBody>
          <a:bodyPr>
            <a:normAutofit/>
          </a:bodyPr>
          <a:lstStyle/>
          <a:p>
            <a:r>
              <a:rPr lang="pt-BR"/>
              <a:t>Analise dos dados disponíveis do ano 2017</a:t>
            </a:r>
            <a:endParaRPr lang="pt-BR" dirty="0"/>
          </a:p>
        </p:txBody>
      </p:sp>
      <p:sp>
        <p:nvSpPr>
          <p:cNvPr id="10" name="Content Placeholder 2">
            <a:extLst>
              <a:ext uri="{FF2B5EF4-FFF2-40B4-BE49-F238E27FC236}">
                <a16:creationId xmlns:a16="http://schemas.microsoft.com/office/drawing/2014/main" id="{AE576CDA-FA28-42AD-9F60-84FA2A8F4910}"/>
              </a:ext>
            </a:extLst>
          </p:cNvPr>
          <p:cNvSpPr>
            <a:spLocks noGrp="1"/>
          </p:cNvSpPr>
          <p:nvPr>
            <p:ph idx="1"/>
          </p:nvPr>
        </p:nvSpPr>
        <p:spPr>
          <a:xfrm>
            <a:off x="6477000" y="299537"/>
            <a:ext cx="3274280" cy="5508859"/>
          </a:xfrm>
        </p:spPr>
        <p:txBody>
          <a:bodyPr>
            <a:normAutofit/>
          </a:bodyPr>
          <a:lstStyle/>
          <a:p>
            <a:pPr>
              <a:lnSpc>
                <a:spcPct val="110000"/>
              </a:lnSpc>
            </a:pPr>
            <a:r>
              <a:rPr lang="pt-BR" sz="1300" dirty="0"/>
              <a:t>A previsão para o mês seguinte com os dados vindos do mês 07 seria uma uma nova queda. </a:t>
            </a:r>
          </a:p>
          <a:p>
            <a:pPr>
              <a:lnSpc>
                <a:spcPct val="110000"/>
              </a:lnSpc>
            </a:pPr>
            <a:r>
              <a:rPr lang="pt-BR" sz="1300" dirty="0"/>
              <a:t>Assim como no mês de setembro.</a:t>
            </a:r>
          </a:p>
        </p:txBody>
      </p:sp>
      <p:sp>
        <p:nvSpPr>
          <p:cNvPr id="12" name="Date Placeholder 3">
            <a:extLst>
              <a:ext uri="{FF2B5EF4-FFF2-40B4-BE49-F238E27FC236}">
                <a16:creationId xmlns:a16="http://schemas.microsoft.com/office/drawing/2014/main" id="{B9EB0472-F505-4D1D-A3EE-FED6D85BC981}"/>
              </a:ext>
            </a:extLst>
          </p:cNvPr>
          <p:cNvSpPr>
            <a:spLocks noGrp="1"/>
          </p:cNvSpPr>
          <p:nvPr>
            <p:ph type="dt" sz="half" idx="10"/>
          </p:nvPr>
        </p:nvSpPr>
        <p:spPr>
          <a:xfrm rot="5400000">
            <a:off x="-1001475" y="1517536"/>
            <a:ext cx="2801123" cy="365125"/>
          </a:xfrm>
        </p:spPr>
        <p:txBody>
          <a:bodyPr>
            <a:normAutofit/>
          </a:bodyPr>
          <a:lstStyle/>
          <a:p>
            <a:pPr>
              <a:spcAft>
                <a:spcPts val="600"/>
              </a:spcAft>
            </a:pPr>
            <a:fld id="{A42CE256-A16D-4C05-82F9-D2517162EDD4}" type="datetime1">
              <a:rPr lang="en-US" smtClean="0"/>
              <a:pPr>
                <a:spcAft>
                  <a:spcPts val="600"/>
                </a:spcAft>
              </a:pPr>
              <a:t>6/12/2023</a:t>
            </a:fld>
            <a:endParaRPr lang="en-US"/>
          </a:p>
        </p:txBody>
      </p:sp>
      <p:sp>
        <p:nvSpPr>
          <p:cNvPr id="16" name="Slide Number Placeholder 5">
            <a:extLst>
              <a:ext uri="{FF2B5EF4-FFF2-40B4-BE49-F238E27FC236}">
                <a16:creationId xmlns:a16="http://schemas.microsoft.com/office/drawing/2014/main" id="{3109FE0B-0AFC-4929-8515-CCE334CA89A5}"/>
              </a:ext>
            </a:extLst>
          </p:cNvPr>
          <p:cNvSpPr>
            <a:spLocks noGrp="1"/>
          </p:cNvSpPr>
          <p:nvPr>
            <p:ph type="sldNum" sz="quarter" idx="12"/>
          </p:nvPr>
        </p:nvSpPr>
        <p:spPr>
          <a:xfrm>
            <a:off x="11228877" y="6319138"/>
            <a:ext cx="710647" cy="365125"/>
          </a:xfrm>
        </p:spPr>
        <p:txBody>
          <a:bodyPr>
            <a:normAutofit/>
          </a:bodyPr>
          <a:lstStyle/>
          <a:p>
            <a:pPr>
              <a:spcAft>
                <a:spcPts val="600"/>
              </a:spcAft>
            </a:pPr>
            <a:fld id="{C15563AB-8317-4F4A-8C10-D6F570F02A77}" type="slidenum">
              <a:rPr lang="en-US" smtClean="0"/>
              <a:pPr>
                <a:spcAft>
                  <a:spcPts val="600"/>
                </a:spcAft>
              </a:pPr>
              <a:t>16</a:t>
            </a:fld>
            <a:endParaRPr lang="en-US"/>
          </a:p>
        </p:txBody>
      </p:sp>
      <p:pic>
        <p:nvPicPr>
          <p:cNvPr id="9" name="Espaço Reservado para Conteúdo 8">
            <a:extLst>
              <a:ext uri="{FF2B5EF4-FFF2-40B4-BE49-F238E27FC236}">
                <a16:creationId xmlns:a16="http://schemas.microsoft.com/office/drawing/2014/main" id="{E9AC71E5-F30E-0B78-2AC8-40521354B613}"/>
              </a:ext>
            </a:extLst>
          </p:cNvPr>
          <p:cNvPicPr>
            <a:picLocks noGrp="1" noChangeAspect="1"/>
          </p:cNvPicPr>
          <p:nvPr>
            <p:ph idx="1"/>
          </p:nvPr>
        </p:nvPicPr>
        <p:blipFill>
          <a:blip r:embed="rId2"/>
          <a:stretch>
            <a:fillRect/>
          </a:stretch>
        </p:blipFill>
        <p:spPr>
          <a:xfrm>
            <a:off x="212138" y="1781175"/>
            <a:ext cx="5548469" cy="3762375"/>
          </a:xfrm>
        </p:spPr>
      </p:pic>
      <p:sp>
        <p:nvSpPr>
          <p:cNvPr id="11" name="CaixaDeTexto 10">
            <a:extLst>
              <a:ext uri="{FF2B5EF4-FFF2-40B4-BE49-F238E27FC236}">
                <a16:creationId xmlns:a16="http://schemas.microsoft.com/office/drawing/2014/main" id="{F3FFF9E1-D0B5-489A-9452-C93B9A2C6F79}"/>
              </a:ext>
            </a:extLst>
          </p:cNvPr>
          <p:cNvSpPr txBox="1"/>
          <p:nvPr/>
        </p:nvSpPr>
        <p:spPr>
          <a:xfrm>
            <a:off x="4840607" y="1700098"/>
            <a:ext cx="283844" cy="246221"/>
          </a:xfrm>
          <a:prstGeom prst="rect">
            <a:avLst/>
          </a:prstGeom>
          <a:noFill/>
        </p:spPr>
        <p:txBody>
          <a:bodyPr wrap="square" rtlCol="0">
            <a:spAutoFit/>
          </a:bodyPr>
          <a:lstStyle/>
          <a:p>
            <a:r>
              <a:rPr lang="pt-BR" sz="1000" dirty="0"/>
              <a:t>^</a:t>
            </a:r>
          </a:p>
        </p:txBody>
      </p:sp>
      <p:pic>
        <p:nvPicPr>
          <p:cNvPr id="14" name="Imagem 13">
            <a:extLst>
              <a:ext uri="{FF2B5EF4-FFF2-40B4-BE49-F238E27FC236}">
                <a16:creationId xmlns:a16="http://schemas.microsoft.com/office/drawing/2014/main" id="{FC752141-3DC3-419E-8E56-610165B878FD}"/>
              </a:ext>
            </a:extLst>
          </p:cNvPr>
          <p:cNvPicPr>
            <a:picLocks noChangeAspect="1"/>
          </p:cNvPicPr>
          <p:nvPr/>
        </p:nvPicPr>
        <p:blipFill>
          <a:blip r:embed="rId3"/>
          <a:stretch>
            <a:fillRect/>
          </a:stretch>
        </p:blipFill>
        <p:spPr>
          <a:xfrm>
            <a:off x="5838826" y="1781175"/>
            <a:ext cx="5825432" cy="3950181"/>
          </a:xfrm>
          <a:prstGeom prst="rect">
            <a:avLst/>
          </a:prstGeom>
        </p:spPr>
      </p:pic>
      <p:sp>
        <p:nvSpPr>
          <p:cNvPr id="20" name="CaixaDeTexto 19">
            <a:extLst>
              <a:ext uri="{FF2B5EF4-FFF2-40B4-BE49-F238E27FC236}">
                <a16:creationId xmlns:a16="http://schemas.microsoft.com/office/drawing/2014/main" id="{95D78BA4-77E1-570E-E451-09577D66CCE2}"/>
              </a:ext>
            </a:extLst>
          </p:cNvPr>
          <p:cNvSpPr txBox="1"/>
          <p:nvPr/>
        </p:nvSpPr>
        <p:spPr>
          <a:xfrm>
            <a:off x="10691396" y="1756533"/>
            <a:ext cx="269626" cy="246221"/>
          </a:xfrm>
          <a:prstGeom prst="rect">
            <a:avLst/>
          </a:prstGeom>
          <a:noFill/>
        </p:spPr>
        <p:txBody>
          <a:bodyPr wrap="none" rtlCol="0">
            <a:spAutoFit/>
          </a:bodyPr>
          <a:lstStyle/>
          <a:p>
            <a:r>
              <a:rPr lang="pt-BR" sz="1000" dirty="0"/>
              <a:t>^</a:t>
            </a:r>
          </a:p>
        </p:txBody>
      </p:sp>
    </p:spTree>
    <p:extLst>
      <p:ext uri="{BB962C8B-B14F-4D97-AF65-F5344CB8AC3E}">
        <p14:creationId xmlns:p14="http://schemas.microsoft.com/office/powerpoint/2010/main" val="2878147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B3606D-9974-E0D7-816D-87358E5DE2C0}"/>
              </a:ext>
            </a:extLst>
          </p:cNvPr>
          <p:cNvSpPr>
            <a:spLocks noGrp="1"/>
          </p:cNvSpPr>
          <p:nvPr>
            <p:ph type="title"/>
          </p:nvPr>
        </p:nvSpPr>
        <p:spPr>
          <a:xfrm>
            <a:off x="798173" y="403798"/>
            <a:ext cx="5678827" cy="1244765"/>
          </a:xfrm>
        </p:spPr>
        <p:txBody>
          <a:bodyPr>
            <a:normAutofit/>
          </a:bodyPr>
          <a:lstStyle/>
          <a:p>
            <a:r>
              <a:rPr lang="pt-BR"/>
              <a:t>Analise dos dados disponíveis do ano 2017</a:t>
            </a:r>
            <a:endParaRPr lang="pt-BR" dirty="0"/>
          </a:p>
        </p:txBody>
      </p:sp>
      <p:sp>
        <p:nvSpPr>
          <p:cNvPr id="10" name="Content Placeholder 2">
            <a:extLst>
              <a:ext uri="{FF2B5EF4-FFF2-40B4-BE49-F238E27FC236}">
                <a16:creationId xmlns:a16="http://schemas.microsoft.com/office/drawing/2014/main" id="{AE576CDA-FA28-42AD-9F60-84FA2A8F4910}"/>
              </a:ext>
            </a:extLst>
          </p:cNvPr>
          <p:cNvSpPr>
            <a:spLocks noGrp="1"/>
          </p:cNvSpPr>
          <p:nvPr>
            <p:ph idx="1"/>
          </p:nvPr>
        </p:nvSpPr>
        <p:spPr>
          <a:xfrm>
            <a:off x="8228441" y="810279"/>
            <a:ext cx="3274280" cy="5508859"/>
          </a:xfrm>
        </p:spPr>
        <p:txBody>
          <a:bodyPr>
            <a:normAutofit/>
          </a:bodyPr>
          <a:lstStyle/>
          <a:p>
            <a:r>
              <a:rPr lang="pt-BR" sz="1400" dirty="0"/>
              <a:t>a linha de regressão ajustada no gráfico, que possui uma inclinação positiva constante.</a:t>
            </a:r>
          </a:p>
          <a:p>
            <a:r>
              <a:rPr lang="pt-BR" sz="1400" dirty="0"/>
              <a:t>Como foi dito anteriormente quando os dados se alinha sobrepostos a linha perfeitamente temos uma correlação perfeita,</a:t>
            </a:r>
          </a:p>
          <a:p>
            <a:r>
              <a:rPr lang="pt-BR" sz="1400" dirty="0"/>
              <a:t> isso indica que, à medida que os dias do mês avançam, o subtotal das vendas diárias também aumenta de forma constante.</a:t>
            </a:r>
          </a:p>
          <a:p>
            <a:r>
              <a:rPr lang="pt-BR" sz="1400" dirty="0"/>
              <a:t>O insight é que existe uma tendência clara de crescimento nas vendas ao longo do mês.</a:t>
            </a:r>
          </a:p>
          <a:p>
            <a:pPr>
              <a:lnSpc>
                <a:spcPct val="110000"/>
              </a:lnSpc>
            </a:pPr>
            <a:endParaRPr lang="pt-BR" sz="1300" dirty="0"/>
          </a:p>
        </p:txBody>
      </p:sp>
      <p:sp>
        <p:nvSpPr>
          <p:cNvPr id="12" name="Date Placeholder 3">
            <a:extLst>
              <a:ext uri="{FF2B5EF4-FFF2-40B4-BE49-F238E27FC236}">
                <a16:creationId xmlns:a16="http://schemas.microsoft.com/office/drawing/2014/main" id="{B9EB0472-F505-4D1D-A3EE-FED6D85BC981}"/>
              </a:ext>
            </a:extLst>
          </p:cNvPr>
          <p:cNvSpPr>
            <a:spLocks noGrp="1"/>
          </p:cNvSpPr>
          <p:nvPr>
            <p:ph type="dt" sz="half" idx="10"/>
          </p:nvPr>
        </p:nvSpPr>
        <p:spPr>
          <a:xfrm rot="5400000">
            <a:off x="-1001475" y="1517536"/>
            <a:ext cx="2801123" cy="365125"/>
          </a:xfrm>
        </p:spPr>
        <p:txBody>
          <a:bodyPr>
            <a:normAutofit/>
          </a:bodyPr>
          <a:lstStyle/>
          <a:p>
            <a:pPr>
              <a:spcAft>
                <a:spcPts val="600"/>
              </a:spcAft>
            </a:pPr>
            <a:fld id="{A42CE256-A16D-4C05-82F9-D2517162EDD4}" type="datetime1">
              <a:rPr lang="en-US" smtClean="0"/>
              <a:pPr>
                <a:spcAft>
                  <a:spcPts val="600"/>
                </a:spcAft>
              </a:pPr>
              <a:t>6/12/2023</a:t>
            </a:fld>
            <a:endParaRPr lang="en-US"/>
          </a:p>
        </p:txBody>
      </p:sp>
      <p:sp>
        <p:nvSpPr>
          <p:cNvPr id="16" name="Slide Number Placeholder 5">
            <a:extLst>
              <a:ext uri="{FF2B5EF4-FFF2-40B4-BE49-F238E27FC236}">
                <a16:creationId xmlns:a16="http://schemas.microsoft.com/office/drawing/2014/main" id="{3109FE0B-0AFC-4929-8515-CCE334CA89A5}"/>
              </a:ext>
            </a:extLst>
          </p:cNvPr>
          <p:cNvSpPr>
            <a:spLocks noGrp="1"/>
          </p:cNvSpPr>
          <p:nvPr>
            <p:ph type="sldNum" sz="quarter" idx="12"/>
          </p:nvPr>
        </p:nvSpPr>
        <p:spPr>
          <a:xfrm>
            <a:off x="11228877" y="6319138"/>
            <a:ext cx="710647" cy="365125"/>
          </a:xfrm>
        </p:spPr>
        <p:txBody>
          <a:bodyPr>
            <a:normAutofit/>
          </a:bodyPr>
          <a:lstStyle/>
          <a:p>
            <a:pPr>
              <a:spcAft>
                <a:spcPts val="600"/>
              </a:spcAft>
            </a:pPr>
            <a:fld id="{C15563AB-8317-4F4A-8C10-D6F570F02A77}" type="slidenum">
              <a:rPr lang="en-US" smtClean="0"/>
              <a:pPr>
                <a:spcAft>
                  <a:spcPts val="600"/>
                </a:spcAft>
              </a:pPr>
              <a:t>17</a:t>
            </a:fld>
            <a:endParaRPr lang="en-US"/>
          </a:p>
        </p:txBody>
      </p:sp>
      <p:sp>
        <p:nvSpPr>
          <p:cNvPr id="11" name="CaixaDeTexto 10">
            <a:extLst>
              <a:ext uri="{FF2B5EF4-FFF2-40B4-BE49-F238E27FC236}">
                <a16:creationId xmlns:a16="http://schemas.microsoft.com/office/drawing/2014/main" id="{F3FFF9E1-D0B5-489A-9452-C93B9A2C6F79}"/>
              </a:ext>
            </a:extLst>
          </p:cNvPr>
          <p:cNvSpPr txBox="1"/>
          <p:nvPr/>
        </p:nvSpPr>
        <p:spPr>
          <a:xfrm>
            <a:off x="7068877" y="1952264"/>
            <a:ext cx="283844" cy="246221"/>
          </a:xfrm>
          <a:prstGeom prst="rect">
            <a:avLst/>
          </a:prstGeom>
          <a:noFill/>
        </p:spPr>
        <p:txBody>
          <a:bodyPr wrap="square" rtlCol="0">
            <a:spAutoFit/>
          </a:bodyPr>
          <a:lstStyle/>
          <a:p>
            <a:r>
              <a:rPr lang="pt-BR" sz="1000" dirty="0"/>
              <a:t>^</a:t>
            </a:r>
          </a:p>
        </p:txBody>
      </p:sp>
      <p:pic>
        <p:nvPicPr>
          <p:cNvPr id="14" name="Espaço Reservado para Conteúdo 13">
            <a:extLst>
              <a:ext uri="{FF2B5EF4-FFF2-40B4-BE49-F238E27FC236}">
                <a16:creationId xmlns:a16="http://schemas.microsoft.com/office/drawing/2014/main" id="{A4C1902C-9C2A-98F3-B34B-6BB531C77EE8}"/>
              </a:ext>
            </a:extLst>
          </p:cNvPr>
          <p:cNvPicPr>
            <a:picLocks noGrp="1" noChangeAspect="1"/>
          </p:cNvPicPr>
          <p:nvPr>
            <p:ph idx="1"/>
          </p:nvPr>
        </p:nvPicPr>
        <p:blipFill>
          <a:blip r:embed="rId2"/>
          <a:stretch>
            <a:fillRect/>
          </a:stretch>
        </p:blipFill>
        <p:spPr>
          <a:xfrm>
            <a:off x="339047" y="2076854"/>
            <a:ext cx="3683069" cy="2497461"/>
          </a:xfrm>
        </p:spPr>
      </p:pic>
      <p:pic>
        <p:nvPicPr>
          <p:cNvPr id="17" name="Imagem 16">
            <a:extLst>
              <a:ext uri="{FF2B5EF4-FFF2-40B4-BE49-F238E27FC236}">
                <a16:creationId xmlns:a16="http://schemas.microsoft.com/office/drawing/2014/main" id="{DE7728A8-A91E-8A84-0B18-38BAE18ACB8F}"/>
              </a:ext>
            </a:extLst>
          </p:cNvPr>
          <p:cNvPicPr>
            <a:picLocks noChangeAspect="1"/>
          </p:cNvPicPr>
          <p:nvPr/>
        </p:nvPicPr>
        <p:blipFill>
          <a:blip r:embed="rId3"/>
          <a:stretch>
            <a:fillRect/>
          </a:stretch>
        </p:blipFill>
        <p:spPr>
          <a:xfrm>
            <a:off x="4102066" y="2075375"/>
            <a:ext cx="3683069" cy="2497461"/>
          </a:xfrm>
          <a:prstGeom prst="rect">
            <a:avLst/>
          </a:prstGeom>
        </p:spPr>
      </p:pic>
      <p:sp>
        <p:nvSpPr>
          <p:cNvPr id="18" name="CaixaDeTexto 17">
            <a:extLst>
              <a:ext uri="{FF2B5EF4-FFF2-40B4-BE49-F238E27FC236}">
                <a16:creationId xmlns:a16="http://schemas.microsoft.com/office/drawing/2014/main" id="{2E90D34C-C4D5-014A-236B-6D0BEFE9F482}"/>
              </a:ext>
            </a:extLst>
          </p:cNvPr>
          <p:cNvSpPr txBox="1"/>
          <p:nvPr/>
        </p:nvSpPr>
        <p:spPr>
          <a:xfrm>
            <a:off x="3358784" y="1972852"/>
            <a:ext cx="269626" cy="246221"/>
          </a:xfrm>
          <a:prstGeom prst="rect">
            <a:avLst/>
          </a:prstGeom>
          <a:noFill/>
        </p:spPr>
        <p:txBody>
          <a:bodyPr wrap="none" rtlCol="0">
            <a:spAutoFit/>
          </a:bodyPr>
          <a:lstStyle/>
          <a:p>
            <a:r>
              <a:rPr lang="pt-BR" sz="1000" dirty="0"/>
              <a:t>^</a:t>
            </a:r>
          </a:p>
        </p:txBody>
      </p:sp>
    </p:spTree>
    <p:extLst>
      <p:ext uri="{BB962C8B-B14F-4D97-AF65-F5344CB8AC3E}">
        <p14:creationId xmlns:p14="http://schemas.microsoft.com/office/powerpoint/2010/main" val="380919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B3606D-9974-E0D7-816D-87358E5DE2C0}"/>
              </a:ext>
            </a:extLst>
          </p:cNvPr>
          <p:cNvSpPr>
            <a:spLocks noGrp="1"/>
          </p:cNvSpPr>
          <p:nvPr>
            <p:ph type="title"/>
          </p:nvPr>
        </p:nvSpPr>
        <p:spPr>
          <a:xfrm>
            <a:off x="798173" y="403798"/>
            <a:ext cx="5678827" cy="1244765"/>
          </a:xfrm>
        </p:spPr>
        <p:txBody>
          <a:bodyPr>
            <a:normAutofit/>
          </a:bodyPr>
          <a:lstStyle/>
          <a:p>
            <a:r>
              <a:rPr lang="pt-BR"/>
              <a:t>Analise dos dados disponíveis do ano 2017</a:t>
            </a:r>
            <a:endParaRPr lang="pt-BR" dirty="0"/>
          </a:p>
        </p:txBody>
      </p:sp>
      <p:sp>
        <p:nvSpPr>
          <p:cNvPr id="10" name="Content Placeholder 2">
            <a:extLst>
              <a:ext uri="{FF2B5EF4-FFF2-40B4-BE49-F238E27FC236}">
                <a16:creationId xmlns:a16="http://schemas.microsoft.com/office/drawing/2014/main" id="{AE576CDA-FA28-42AD-9F60-84FA2A8F4910}"/>
              </a:ext>
            </a:extLst>
          </p:cNvPr>
          <p:cNvSpPr>
            <a:spLocks noGrp="1"/>
          </p:cNvSpPr>
          <p:nvPr>
            <p:ph idx="1"/>
          </p:nvPr>
        </p:nvSpPr>
        <p:spPr>
          <a:xfrm>
            <a:off x="8228441" y="810279"/>
            <a:ext cx="3274280" cy="5508859"/>
          </a:xfrm>
        </p:spPr>
        <p:txBody>
          <a:bodyPr>
            <a:normAutofit/>
          </a:bodyPr>
          <a:lstStyle/>
          <a:p>
            <a:pPr>
              <a:lnSpc>
                <a:spcPct val="110000"/>
              </a:lnSpc>
            </a:pPr>
            <a:r>
              <a:rPr lang="pt-BR" sz="1300" dirty="0"/>
              <a:t>Por fim na última análise do ano de 2017 vimos a reta apontar para baixo novamente.</a:t>
            </a:r>
          </a:p>
          <a:p>
            <a:pPr>
              <a:lnSpc>
                <a:spcPct val="110000"/>
              </a:lnSpc>
            </a:pPr>
            <a:r>
              <a:rPr lang="pt-BR" sz="1300" dirty="0"/>
              <a:t>E relembrando, o insight é que existe uma tendência clara de queda nas vendas ao longo do mês.</a:t>
            </a:r>
          </a:p>
          <a:p>
            <a:pPr>
              <a:lnSpc>
                <a:spcPct val="110000"/>
              </a:lnSpc>
            </a:pPr>
            <a:r>
              <a:rPr lang="pt-BR" sz="1300" dirty="0"/>
              <a:t>A implicação é que os gestores de negócios podem utilizar essa informação para identificar períodos de menor demanda e ajustar suas estratégias, como reduzir a produção ou realizar promoções específicas em momentos de menor procura.</a:t>
            </a:r>
          </a:p>
          <a:p>
            <a:pPr>
              <a:lnSpc>
                <a:spcPct val="110000"/>
              </a:lnSpc>
            </a:pPr>
            <a:endParaRPr lang="pt-BR" sz="1300" dirty="0"/>
          </a:p>
          <a:p>
            <a:pPr>
              <a:lnSpc>
                <a:spcPct val="110000"/>
              </a:lnSpc>
            </a:pPr>
            <a:endParaRPr lang="pt-BR" sz="1300" dirty="0"/>
          </a:p>
        </p:txBody>
      </p:sp>
      <p:sp>
        <p:nvSpPr>
          <p:cNvPr id="12" name="Date Placeholder 3">
            <a:extLst>
              <a:ext uri="{FF2B5EF4-FFF2-40B4-BE49-F238E27FC236}">
                <a16:creationId xmlns:a16="http://schemas.microsoft.com/office/drawing/2014/main" id="{B9EB0472-F505-4D1D-A3EE-FED6D85BC981}"/>
              </a:ext>
            </a:extLst>
          </p:cNvPr>
          <p:cNvSpPr>
            <a:spLocks noGrp="1"/>
          </p:cNvSpPr>
          <p:nvPr>
            <p:ph type="dt" sz="half" idx="10"/>
          </p:nvPr>
        </p:nvSpPr>
        <p:spPr>
          <a:xfrm rot="5400000">
            <a:off x="-1001475" y="1517536"/>
            <a:ext cx="2801123" cy="365125"/>
          </a:xfrm>
        </p:spPr>
        <p:txBody>
          <a:bodyPr>
            <a:normAutofit/>
          </a:bodyPr>
          <a:lstStyle/>
          <a:p>
            <a:pPr>
              <a:spcAft>
                <a:spcPts val="600"/>
              </a:spcAft>
            </a:pPr>
            <a:fld id="{A42CE256-A16D-4C05-82F9-D2517162EDD4}" type="datetime1">
              <a:rPr lang="en-US" smtClean="0"/>
              <a:pPr>
                <a:spcAft>
                  <a:spcPts val="600"/>
                </a:spcAft>
              </a:pPr>
              <a:t>6/12/2023</a:t>
            </a:fld>
            <a:endParaRPr lang="en-US"/>
          </a:p>
        </p:txBody>
      </p:sp>
      <p:sp>
        <p:nvSpPr>
          <p:cNvPr id="16" name="Slide Number Placeholder 5">
            <a:extLst>
              <a:ext uri="{FF2B5EF4-FFF2-40B4-BE49-F238E27FC236}">
                <a16:creationId xmlns:a16="http://schemas.microsoft.com/office/drawing/2014/main" id="{3109FE0B-0AFC-4929-8515-CCE334CA89A5}"/>
              </a:ext>
            </a:extLst>
          </p:cNvPr>
          <p:cNvSpPr>
            <a:spLocks noGrp="1"/>
          </p:cNvSpPr>
          <p:nvPr>
            <p:ph type="sldNum" sz="quarter" idx="12"/>
          </p:nvPr>
        </p:nvSpPr>
        <p:spPr>
          <a:xfrm>
            <a:off x="11228877" y="6319138"/>
            <a:ext cx="710647" cy="365125"/>
          </a:xfrm>
        </p:spPr>
        <p:txBody>
          <a:bodyPr>
            <a:normAutofit/>
          </a:bodyPr>
          <a:lstStyle/>
          <a:p>
            <a:pPr>
              <a:spcAft>
                <a:spcPts val="600"/>
              </a:spcAft>
            </a:pPr>
            <a:fld id="{C15563AB-8317-4F4A-8C10-D6F570F02A77}" type="slidenum">
              <a:rPr lang="en-US" smtClean="0"/>
              <a:pPr>
                <a:spcAft>
                  <a:spcPts val="600"/>
                </a:spcAft>
              </a:pPr>
              <a:t>18</a:t>
            </a:fld>
            <a:endParaRPr lang="en-US"/>
          </a:p>
        </p:txBody>
      </p:sp>
      <p:sp>
        <p:nvSpPr>
          <p:cNvPr id="11" name="CaixaDeTexto 10">
            <a:extLst>
              <a:ext uri="{FF2B5EF4-FFF2-40B4-BE49-F238E27FC236}">
                <a16:creationId xmlns:a16="http://schemas.microsoft.com/office/drawing/2014/main" id="{F3FFF9E1-D0B5-489A-9452-C93B9A2C6F79}"/>
              </a:ext>
            </a:extLst>
          </p:cNvPr>
          <p:cNvSpPr txBox="1"/>
          <p:nvPr/>
        </p:nvSpPr>
        <p:spPr>
          <a:xfrm>
            <a:off x="7068877" y="1952264"/>
            <a:ext cx="283844" cy="246221"/>
          </a:xfrm>
          <a:prstGeom prst="rect">
            <a:avLst/>
          </a:prstGeom>
          <a:noFill/>
        </p:spPr>
        <p:txBody>
          <a:bodyPr wrap="square" rtlCol="0">
            <a:spAutoFit/>
          </a:bodyPr>
          <a:lstStyle/>
          <a:p>
            <a:r>
              <a:rPr lang="pt-BR" sz="1000" dirty="0"/>
              <a:t>^</a:t>
            </a:r>
          </a:p>
        </p:txBody>
      </p:sp>
      <p:sp>
        <p:nvSpPr>
          <p:cNvPr id="18" name="CaixaDeTexto 17">
            <a:extLst>
              <a:ext uri="{FF2B5EF4-FFF2-40B4-BE49-F238E27FC236}">
                <a16:creationId xmlns:a16="http://schemas.microsoft.com/office/drawing/2014/main" id="{2E90D34C-C4D5-014A-236B-6D0BEFE9F482}"/>
              </a:ext>
            </a:extLst>
          </p:cNvPr>
          <p:cNvSpPr txBox="1"/>
          <p:nvPr/>
        </p:nvSpPr>
        <p:spPr>
          <a:xfrm>
            <a:off x="3358784" y="1972852"/>
            <a:ext cx="269626" cy="246221"/>
          </a:xfrm>
          <a:prstGeom prst="rect">
            <a:avLst/>
          </a:prstGeom>
          <a:noFill/>
        </p:spPr>
        <p:txBody>
          <a:bodyPr wrap="none" rtlCol="0">
            <a:spAutoFit/>
          </a:bodyPr>
          <a:lstStyle/>
          <a:p>
            <a:r>
              <a:rPr lang="pt-BR" sz="1000" dirty="0"/>
              <a:t>^</a:t>
            </a:r>
          </a:p>
        </p:txBody>
      </p:sp>
      <p:pic>
        <p:nvPicPr>
          <p:cNvPr id="6" name="Imagem 5">
            <a:extLst>
              <a:ext uri="{FF2B5EF4-FFF2-40B4-BE49-F238E27FC236}">
                <a16:creationId xmlns:a16="http://schemas.microsoft.com/office/drawing/2014/main" id="{DB238A36-DAE6-F216-3042-C52022741A75}"/>
              </a:ext>
            </a:extLst>
          </p:cNvPr>
          <p:cNvPicPr>
            <a:picLocks noChangeAspect="1"/>
          </p:cNvPicPr>
          <p:nvPr/>
        </p:nvPicPr>
        <p:blipFill>
          <a:blip r:embed="rId2"/>
          <a:stretch>
            <a:fillRect/>
          </a:stretch>
        </p:blipFill>
        <p:spPr>
          <a:xfrm>
            <a:off x="689279" y="2075374"/>
            <a:ext cx="6391275" cy="4333875"/>
          </a:xfrm>
          <a:prstGeom prst="rect">
            <a:avLst/>
          </a:prstGeom>
        </p:spPr>
      </p:pic>
    </p:spTree>
    <p:extLst>
      <p:ext uri="{BB962C8B-B14F-4D97-AF65-F5344CB8AC3E}">
        <p14:creationId xmlns:p14="http://schemas.microsoft.com/office/powerpoint/2010/main" val="390546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B3606D-9974-E0D7-816D-87358E5DE2C0}"/>
              </a:ext>
            </a:extLst>
          </p:cNvPr>
          <p:cNvSpPr>
            <a:spLocks noGrp="1"/>
          </p:cNvSpPr>
          <p:nvPr>
            <p:ph type="title"/>
          </p:nvPr>
        </p:nvSpPr>
        <p:spPr>
          <a:xfrm>
            <a:off x="798173" y="403798"/>
            <a:ext cx="5678827" cy="1244765"/>
          </a:xfrm>
        </p:spPr>
        <p:txBody>
          <a:bodyPr>
            <a:normAutofit/>
          </a:bodyPr>
          <a:lstStyle/>
          <a:p>
            <a:r>
              <a:rPr lang="pt-BR" dirty="0"/>
              <a:t>Analise dos dados disponíveis do ano 2018</a:t>
            </a:r>
          </a:p>
        </p:txBody>
      </p:sp>
      <p:sp>
        <p:nvSpPr>
          <p:cNvPr id="10" name="Content Placeholder 2">
            <a:extLst>
              <a:ext uri="{FF2B5EF4-FFF2-40B4-BE49-F238E27FC236}">
                <a16:creationId xmlns:a16="http://schemas.microsoft.com/office/drawing/2014/main" id="{AE576CDA-FA28-42AD-9F60-84FA2A8F4910}"/>
              </a:ext>
            </a:extLst>
          </p:cNvPr>
          <p:cNvSpPr>
            <a:spLocks noGrp="1"/>
          </p:cNvSpPr>
          <p:nvPr>
            <p:ph idx="1"/>
          </p:nvPr>
        </p:nvSpPr>
        <p:spPr>
          <a:xfrm>
            <a:off x="8228441" y="810279"/>
            <a:ext cx="3274280" cy="5508859"/>
          </a:xfrm>
        </p:spPr>
        <p:txBody>
          <a:bodyPr>
            <a:normAutofit/>
          </a:bodyPr>
          <a:lstStyle/>
          <a:p>
            <a:pPr>
              <a:lnSpc>
                <a:spcPct val="110000"/>
              </a:lnSpc>
            </a:pPr>
            <a:r>
              <a:rPr lang="pt-BR" sz="1600" dirty="0"/>
              <a:t>No DataSet fornecido tivemos apenas um mês do ano 2018 e ao analisar descobrimos que só havia registro de 2 dias no mesmo ainda assim fizemos uma análise que se mostrou positiva.</a:t>
            </a:r>
          </a:p>
          <a:p>
            <a:pPr>
              <a:lnSpc>
                <a:spcPct val="110000"/>
              </a:lnSpc>
            </a:pPr>
            <a:r>
              <a:rPr lang="pt-BR" sz="1600" dirty="0"/>
              <a:t>Porém não vem a ser uma análise tão refinada como as demais foram.</a:t>
            </a:r>
          </a:p>
          <a:p>
            <a:pPr marL="0" indent="0">
              <a:lnSpc>
                <a:spcPct val="110000"/>
              </a:lnSpc>
              <a:buNone/>
            </a:pPr>
            <a:endParaRPr lang="pt-BR" sz="1300" dirty="0"/>
          </a:p>
        </p:txBody>
      </p:sp>
      <p:sp>
        <p:nvSpPr>
          <p:cNvPr id="12" name="Date Placeholder 3">
            <a:extLst>
              <a:ext uri="{FF2B5EF4-FFF2-40B4-BE49-F238E27FC236}">
                <a16:creationId xmlns:a16="http://schemas.microsoft.com/office/drawing/2014/main" id="{B9EB0472-F505-4D1D-A3EE-FED6D85BC981}"/>
              </a:ext>
            </a:extLst>
          </p:cNvPr>
          <p:cNvSpPr>
            <a:spLocks noGrp="1"/>
          </p:cNvSpPr>
          <p:nvPr>
            <p:ph type="dt" sz="half" idx="10"/>
          </p:nvPr>
        </p:nvSpPr>
        <p:spPr>
          <a:xfrm rot="5400000">
            <a:off x="-1001475" y="1517536"/>
            <a:ext cx="2801123" cy="365125"/>
          </a:xfrm>
        </p:spPr>
        <p:txBody>
          <a:bodyPr>
            <a:normAutofit/>
          </a:bodyPr>
          <a:lstStyle/>
          <a:p>
            <a:pPr>
              <a:spcAft>
                <a:spcPts val="600"/>
              </a:spcAft>
            </a:pPr>
            <a:fld id="{A42CE256-A16D-4C05-82F9-D2517162EDD4}" type="datetime1">
              <a:rPr lang="en-US" smtClean="0"/>
              <a:pPr>
                <a:spcAft>
                  <a:spcPts val="600"/>
                </a:spcAft>
              </a:pPr>
              <a:t>6/12/2023</a:t>
            </a:fld>
            <a:endParaRPr lang="en-US"/>
          </a:p>
        </p:txBody>
      </p:sp>
      <p:sp>
        <p:nvSpPr>
          <p:cNvPr id="16" name="Slide Number Placeholder 5">
            <a:extLst>
              <a:ext uri="{FF2B5EF4-FFF2-40B4-BE49-F238E27FC236}">
                <a16:creationId xmlns:a16="http://schemas.microsoft.com/office/drawing/2014/main" id="{3109FE0B-0AFC-4929-8515-CCE334CA89A5}"/>
              </a:ext>
            </a:extLst>
          </p:cNvPr>
          <p:cNvSpPr>
            <a:spLocks noGrp="1"/>
          </p:cNvSpPr>
          <p:nvPr>
            <p:ph type="sldNum" sz="quarter" idx="12"/>
          </p:nvPr>
        </p:nvSpPr>
        <p:spPr>
          <a:xfrm>
            <a:off x="11228877" y="6319138"/>
            <a:ext cx="710647" cy="365125"/>
          </a:xfrm>
        </p:spPr>
        <p:txBody>
          <a:bodyPr>
            <a:normAutofit/>
          </a:bodyPr>
          <a:lstStyle/>
          <a:p>
            <a:pPr>
              <a:spcAft>
                <a:spcPts val="600"/>
              </a:spcAft>
            </a:pPr>
            <a:fld id="{C15563AB-8317-4F4A-8C10-D6F570F02A77}" type="slidenum">
              <a:rPr lang="en-US" smtClean="0"/>
              <a:pPr>
                <a:spcAft>
                  <a:spcPts val="600"/>
                </a:spcAft>
              </a:pPr>
              <a:t>19</a:t>
            </a:fld>
            <a:endParaRPr lang="en-US"/>
          </a:p>
        </p:txBody>
      </p:sp>
      <p:sp>
        <p:nvSpPr>
          <p:cNvPr id="11" name="CaixaDeTexto 10">
            <a:extLst>
              <a:ext uri="{FF2B5EF4-FFF2-40B4-BE49-F238E27FC236}">
                <a16:creationId xmlns:a16="http://schemas.microsoft.com/office/drawing/2014/main" id="{F3FFF9E1-D0B5-489A-9452-C93B9A2C6F79}"/>
              </a:ext>
            </a:extLst>
          </p:cNvPr>
          <p:cNvSpPr txBox="1"/>
          <p:nvPr/>
        </p:nvSpPr>
        <p:spPr>
          <a:xfrm>
            <a:off x="7068877" y="1952264"/>
            <a:ext cx="283844" cy="246221"/>
          </a:xfrm>
          <a:prstGeom prst="rect">
            <a:avLst/>
          </a:prstGeom>
          <a:noFill/>
        </p:spPr>
        <p:txBody>
          <a:bodyPr wrap="square" rtlCol="0">
            <a:spAutoFit/>
          </a:bodyPr>
          <a:lstStyle/>
          <a:p>
            <a:r>
              <a:rPr lang="pt-BR" sz="1000" dirty="0"/>
              <a:t>^</a:t>
            </a:r>
          </a:p>
        </p:txBody>
      </p:sp>
      <p:pic>
        <p:nvPicPr>
          <p:cNvPr id="4" name="Imagem 3">
            <a:extLst>
              <a:ext uri="{FF2B5EF4-FFF2-40B4-BE49-F238E27FC236}">
                <a16:creationId xmlns:a16="http://schemas.microsoft.com/office/drawing/2014/main" id="{6B6BBC91-4D9A-AD92-8F7E-F2B04743E9ED}"/>
              </a:ext>
            </a:extLst>
          </p:cNvPr>
          <p:cNvPicPr>
            <a:picLocks noChangeAspect="1"/>
          </p:cNvPicPr>
          <p:nvPr/>
        </p:nvPicPr>
        <p:blipFill>
          <a:blip r:embed="rId2"/>
          <a:stretch>
            <a:fillRect/>
          </a:stretch>
        </p:blipFill>
        <p:spPr>
          <a:xfrm>
            <a:off x="677602" y="1952264"/>
            <a:ext cx="6391275" cy="4333875"/>
          </a:xfrm>
          <a:prstGeom prst="rect">
            <a:avLst/>
          </a:prstGeom>
        </p:spPr>
      </p:pic>
    </p:spTree>
    <p:extLst>
      <p:ext uri="{BB962C8B-B14F-4D97-AF65-F5344CB8AC3E}">
        <p14:creationId xmlns:p14="http://schemas.microsoft.com/office/powerpoint/2010/main" val="2455242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E25E1D-B384-D13E-351E-4C39EC0D530D}"/>
              </a:ext>
            </a:extLst>
          </p:cNvPr>
          <p:cNvSpPr>
            <a:spLocks noGrp="1"/>
          </p:cNvSpPr>
          <p:nvPr>
            <p:ph type="title"/>
          </p:nvPr>
        </p:nvSpPr>
        <p:spPr>
          <a:xfrm>
            <a:off x="1544186" y="460661"/>
            <a:ext cx="9040687" cy="1136072"/>
          </a:xfrm>
        </p:spPr>
        <p:txBody>
          <a:bodyPr>
            <a:normAutofit/>
          </a:bodyPr>
          <a:lstStyle/>
          <a:p>
            <a:r>
              <a:rPr lang="pt-BR" b="0" i="0">
                <a:effectLst/>
              </a:rPr>
              <a:t>Análise de Regressão Linear com Correlação Perfeita</a:t>
            </a:r>
            <a:endParaRPr lang="pt-BR"/>
          </a:p>
        </p:txBody>
      </p:sp>
      <p:sp>
        <p:nvSpPr>
          <p:cNvPr id="7" name="Espaço Reservado para Conteúdo 6">
            <a:extLst>
              <a:ext uri="{FF2B5EF4-FFF2-40B4-BE49-F238E27FC236}">
                <a16:creationId xmlns:a16="http://schemas.microsoft.com/office/drawing/2014/main" id="{E37502D1-1152-F7D7-3D8A-9CDA656CE8B3}"/>
              </a:ext>
            </a:extLst>
          </p:cNvPr>
          <p:cNvSpPr>
            <a:spLocks noGrp="1"/>
          </p:cNvSpPr>
          <p:nvPr>
            <p:ph idx="1"/>
          </p:nvPr>
        </p:nvSpPr>
        <p:spPr>
          <a:xfrm>
            <a:off x="1638299" y="2748405"/>
            <a:ext cx="4045429" cy="3418587"/>
          </a:xfrm>
        </p:spPr>
        <p:txBody>
          <a:bodyPr>
            <a:normAutofit/>
          </a:bodyPr>
          <a:lstStyle/>
          <a:p>
            <a:pPr>
              <a:lnSpc>
                <a:spcPct val="110000"/>
              </a:lnSpc>
            </a:pPr>
            <a:r>
              <a:rPr lang="pt-BR" sz="1500" dirty="0"/>
              <a:t>A análise de regressão linear e correlação é uma poderosa ferramenta estatística utilizada para investigar e compreender os relacionamentos entre variáveis.</a:t>
            </a:r>
          </a:p>
          <a:p>
            <a:pPr>
              <a:lnSpc>
                <a:spcPct val="110000"/>
              </a:lnSpc>
            </a:pPr>
            <a:r>
              <a:rPr lang="pt-BR" sz="1500" dirty="0"/>
              <a:t>Nesta etapa da apresentação, exploraremos a análise de regressão linear com foco em correlações perfeitas entre variáveis.</a:t>
            </a:r>
          </a:p>
          <a:p>
            <a:pPr>
              <a:lnSpc>
                <a:spcPct val="110000"/>
              </a:lnSpc>
            </a:pPr>
            <a:r>
              <a:rPr lang="pt-BR" sz="1500" dirty="0"/>
              <a:t>Ao examinar gráficos de regressão linear com correlação </a:t>
            </a:r>
            <a:r>
              <a:rPr lang="pt-BR" sz="1500" b="1" dirty="0"/>
              <a:t>positiva</a:t>
            </a:r>
            <a:r>
              <a:rPr lang="pt-BR" sz="1500" dirty="0"/>
              <a:t> e </a:t>
            </a:r>
            <a:r>
              <a:rPr lang="pt-BR" sz="1500" b="1" dirty="0"/>
              <a:t>negativa</a:t>
            </a:r>
            <a:r>
              <a:rPr lang="pt-BR" sz="1500" dirty="0"/>
              <a:t> perfeita, entenderemos como essas relações se manifestam nos dados.</a:t>
            </a:r>
          </a:p>
        </p:txBody>
      </p:sp>
      <p:pic>
        <p:nvPicPr>
          <p:cNvPr id="11" name="Imagem 10">
            <a:extLst>
              <a:ext uri="{FF2B5EF4-FFF2-40B4-BE49-F238E27FC236}">
                <a16:creationId xmlns:a16="http://schemas.microsoft.com/office/drawing/2014/main" id="{1138B807-8AE5-EF14-37E1-B44F5E9790CD}"/>
              </a:ext>
            </a:extLst>
          </p:cNvPr>
          <p:cNvPicPr>
            <a:picLocks noChangeAspect="1"/>
          </p:cNvPicPr>
          <p:nvPr/>
        </p:nvPicPr>
        <p:blipFill>
          <a:blip r:embed="rId2"/>
          <a:stretch>
            <a:fillRect/>
          </a:stretch>
        </p:blipFill>
        <p:spPr>
          <a:xfrm>
            <a:off x="7590825" y="2748404"/>
            <a:ext cx="1880222" cy="3418587"/>
          </a:xfrm>
          <a:prstGeom prst="rect">
            <a:avLst/>
          </a:prstGeom>
          <a:noFill/>
        </p:spPr>
      </p:pic>
      <p:sp>
        <p:nvSpPr>
          <p:cNvPr id="12" name="Date Placeholder 8">
            <a:extLst>
              <a:ext uri="{FF2B5EF4-FFF2-40B4-BE49-F238E27FC236}">
                <a16:creationId xmlns:a16="http://schemas.microsoft.com/office/drawing/2014/main" id="{2C656694-E8B8-4DAB-A4FD-23655A1F1187}"/>
              </a:ext>
            </a:extLst>
          </p:cNvPr>
          <p:cNvSpPr>
            <a:spLocks noGrp="1"/>
          </p:cNvSpPr>
          <p:nvPr>
            <p:ph type="dt" sz="half" idx="10"/>
          </p:nvPr>
        </p:nvSpPr>
        <p:spPr>
          <a:xfrm rot="5400000">
            <a:off x="-1001475" y="1517536"/>
            <a:ext cx="2801123" cy="365125"/>
          </a:xfrm>
        </p:spPr>
        <p:txBody>
          <a:bodyPr>
            <a:normAutofit/>
          </a:bodyPr>
          <a:lstStyle/>
          <a:p>
            <a:pPr>
              <a:spcAft>
                <a:spcPts val="600"/>
              </a:spcAft>
            </a:pPr>
            <a:fld id="{E8C60573-8BA9-4F06-8BC5-309D58F96E5C}" type="datetime1">
              <a:rPr lang="en-US" smtClean="0"/>
              <a:pPr>
                <a:spcAft>
                  <a:spcPts val="600"/>
                </a:spcAft>
              </a:pPr>
              <a:t>6/12/2023</a:t>
            </a:fld>
            <a:endParaRPr lang="en-US"/>
          </a:p>
        </p:txBody>
      </p:sp>
      <p:sp>
        <p:nvSpPr>
          <p:cNvPr id="16" name="Slide Number Placeholder 10">
            <a:extLst>
              <a:ext uri="{FF2B5EF4-FFF2-40B4-BE49-F238E27FC236}">
                <a16:creationId xmlns:a16="http://schemas.microsoft.com/office/drawing/2014/main" id="{1F03B11F-7EA0-4DD0-B80D-8B0E6DF73819}"/>
              </a:ext>
            </a:extLst>
          </p:cNvPr>
          <p:cNvSpPr>
            <a:spLocks noGrp="1"/>
          </p:cNvSpPr>
          <p:nvPr>
            <p:ph type="sldNum" sz="quarter" idx="12"/>
          </p:nvPr>
        </p:nvSpPr>
        <p:spPr>
          <a:xfrm>
            <a:off x="11228877" y="6319138"/>
            <a:ext cx="710647" cy="365125"/>
          </a:xfrm>
        </p:spPr>
        <p:txBody>
          <a:bodyPr>
            <a:normAutofit/>
          </a:bodyPr>
          <a:lstStyle/>
          <a:p>
            <a:pPr>
              <a:spcAft>
                <a:spcPts val="600"/>
              </a:spcAft>
            </a:pPr>
            <a:fld id="{38AB6432-E879-4FE7-87DD-5FEE9CC88187}" type="slidenum">
              <a:rPr lang="en-US" smtClean="0"/>
              <a:pPr>
                <a:spcAft>
                  <a:spcPts val="600"/>
                </a:spcAft>
              </a:pPr>
              <a:t>2</a:t>
            </a:fld>
            <a:endParaRPr lang="en-US"/>
          </a:p>
        </p:txBody>
      </p:sp>
    </p:spTree>
    <p:extLst>
      <p:ext uri="{BB962C8B-B14F-4D97-AF65-F5344CB8AC3E}">
        <p14:creationId xmlns:p14="http://schemas.microsoft.com/office/powerpoint/2010/main" val="1804938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A64AFC-7D53-914A-BB83-BF4AE1DAF25E}"/>
              </a:ext>
            </a:extLst>
          </p:cNvPr>
          <p:cNvSpPr>
            <a:spLocks noGrp="1"/>
          </p:cNvSpPr>
          <p:nvPr>
            <p:ph type="title"/>
          </p:nvPr>
        </p:nvSpPr>
        <p:spPr/>
        <p:txBody>
          <a:bodyPr/>
          <a:lstStyle/>
          <a:p>
            <a:r>
              <a:rPr lang="pt-BR" dirty="0"/>
              <a:t>Conclusão: </a:t>
            </a:r>
          </a:p>
        </p:txBody>
      </p:sp>
      <p:sp>
        <p:nvSpPr>
          <p:cNvPr id="3" name="Espaço Reservado para Conteúdo 2">
            <a:extLst>
              <a:ext uri="{FF2B5EF4-FFF2-40B4-BE49-F238E27FC236}">
                <a16:creationId xmlns:a16="http://schemas.microsoft.com/office/drawing/2014/main" id="{CA89DB50-287B-DA84-B047-A762EC718883}"/>
              </a:ext>
            </a:extLst>
          </p:cNvPr>
          <p:cNvSpPr>
            <a:spLocks noGrp="1"/>
          </p:cNvSpPr>
          <p:nvPr>
            <p:ph idx="1"/>
          </p:nvPr>
        </p:nvSpPr>
        <p:spPr/>
        <p:txBody>
          <a:bodyPr>
            <a:normAutofit fontScale="77500" lnSpcReduction="20000"/>
          </a:bodyPr>
          <a:lstStyle/>
          <a:p>
            <a:r>
              <a:rPr lang="pt-BR" dirty="0"/>
              <a:t>A análise dos gráficos dos anos e meses contidos em nosso </a:t>
            </a:r>
            <a:r>
              <a:rPr lang="pt-BR" dirty="0" err="1"/>
              <a:t>dataset</a:t>
            </a:r>
            <a:r>
              <a:rPr lang="pt-BR" dirty="0"/>
              <a:t> revelou padrões e tendências interessantes na relação entre os dias do mês e os subtotais diários. Ao examinar os gráficos de regressão linear, pudemos identificar correlações perfeitas, tanto positivas quanto negativas, entre essas variáveis.</a:t>
            </a:r>
          </a:p>
          <a:p>
            <a:r>
              <a:rPr lang="pt-BR" dirty="0"/>
              <a:t>Nas correlações positivas perfeitas, observamos um aumento constante nos subtotais à medida que os dias do mês avançavam. Isso pode indicar padrões de crescimento contínuo e oportunidades para otimizar estratégias de negócios ao longo do mês.</a:t>
            </a:r>
          </a:p>
          <a:p>
            <a:r>
              <a:rPr lang="pt-BR" dirty="0"/>
              <a:t>Já nas correlações negativas perfeitas, identificamos uma diminuição constante nos subtotais conforme os dias do mês progrediam. Isso pode apontar para variações sazonais ou padrões de demanda específicos a serem considerados em estratégias de planejamento e tomada de decisões.</a:t>
            </a:r>
          </a:p>
          <a:p>
            <a:r>
              <a:rPr lang="pt-BR" dirty="0"/>
              <a:t>A compreensão dessas relações e tendências é fundamental para orientar ações eficazes, como o ajuste de recursos, a previsão de vendas e a alocação de investimentos.</a:t>
            </a:r>
          </a:p>
          <a:p>
            <a:r>
              <a:rPr lang="pt-BR" dirty="0"/>
              <a:t>Portanto, por meio da análise desses gráficos de regressão linear, pudemos extrair insights valiosos e obter uma visão mais aprofundada dos relacionamentos entre os dias do mês e os subtotais diários, permitindo-nos tomar decisões mais informadas e direcionadas para alcançar melhores resultados em nossos negócios.</a:t>
            </a:r>
          </a:p>
        </p:txBody>
      </p:sp>
    </p:spTree>
    <p:extLst>
      <p:ext uri="{BB962C8B-B14F-4D97-AF65-F5344CB8AC3E}">
        <p14:creationId xmlns:p14="http://schemas.microsoft.com/office/powerpoint/2010/main" val="2813194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12A214-36FD-EA7A-3319-8325EF09BC00}"/>
              </a:ext>
            </a:extLst>
          </p:cNvPr>
          <p:cNvSpPr>
            <a:spLocks noGrp="1"/>
          </p:cNvSpPr>
          <p:nvPr>
            <p:ph type="title"/>
          </p:nvPr>
        </p:nvSpPr>
        <p:spPr/>
        <p:txBody>
          <a:bodyPr/>
          <a:lstStyle/>
          <a:p>
            <a:r>
              <a:rPr lang="pt-BR" dirty="0"/>
              <a:t>Correlação positiva perfeita: </a:t>
            </a:r>
          </a:p>
        </p:txBody>
      </p:sp>
      <p:sp>
        <p:nvSpPr>
          <p:cNvPr id="3" name="Espaço Reservado para Conteúdo 2">
            <a:extLst>
              <a:ext uri="{FF2B5EF4-FFF2-40B4-BE49-F238E27FC236}">
                <a16:creationId xmlns:a16="http://schemas.microsoft.com/office/drawing/2014/main" id="{83545CBA-F729-2BA0-6AED-B7208D6D4B69}"/>
              </a:ext>
            </a:extLst>
          </p:cNvPr>
          <p:cNvSpPr>
            <a:spLocks noGrp="1"/>
          </p:cNvSpPr>
          <p:nvPr>
            <p:ph idx="1"/>
          </p:nvPr>
        </p:nvSpPr>
        <p:spPr/>
        <p:txBody>
          <a:bodyPr/>
          <a:lstStyle/>
          <a:p>
            <a:r>
              <a:rPr lang="pt-BR" dirty="0"/>
              <a:t> correlação positiva perfeita indica uma relação direta e proporcional entre as variáveis em estudo. À medida que uma variável aumenta, a outra também aumenta em uma taxa constante. Todos os pontos de dados se encaixam exatamente na linha de regressão, o que indica que não há dispersão ou variabilidade nos dados em relação à linha. Isso significa que podemos prever com precisão o valor da variável dependente para qualquer valor dado da variável independente. </a:t>
            </a:r>
          </a:p>
        </p:txBody>
      </p:sp>
    </p:spTree>
    <p:extLst>
      <p:ext uri="{BB962C8B-B14F-4D97-AF65-F5344CB8AC3E}">
        <p14:creationId xmlns:p14="http://schemas.microsoft.com/office/powerpoint/2010/main" val="1618221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53849B-1DAD-A27A-1B1E-2869B75B1469}"/>
              </a:ext>
            </a:extLst>
          </p:cNvPr>
          <p:cNvSpPr>
            <a:spLocks noGrp="1"/>
          </p:cNvSpPr>
          <p:nvPr>
            <p:ph type="title"/>
          </p:nvPr>
        </p:nvSpPr>
        <p:spPr/>
        <p:txBody>
          <a:bodyPr/>
          <a:lstStyle/>
          <a:p>
            <a:r>
              <a:rPr lang="pt-BR" dirty="0"/>
              <a:t>Correlação Negativa Perfeita:</a:t>
            </a:r>
          </a:p>
        </p:txBody>
      </p:sp>
      <p:sp>
        <p:nvSpPr>
          <p:cNvPr id="3" name="Espaço Reservado para Conteúdo 2">
            <a:extLst>
              <a:ext uri="{FF2B5EF4-FFF2-40B4-BE49-F238E27FC236}">
                <a16:creationId xmlns:a16="http://schemas.microsoft.com/office/drawing/2014/main" id="{FA88353A-C610-E505-146C-98043BD14DAC}"/>
              </a:ext>
            </a:extLst>
          </p:cNvPr>
          <p:cNvSpPr>
            <a:spLocks noGrp="1"/>
          </p:cNvSpPr>
          <p:nvPr>
            <p:ph idx="1"/>
          </p:nvPr>
        </p:nvSpPr>
        <p:spPr/>
        <p:txBody>
          <a:bodyPr/>
          <a:lstStyle/>
          <a:p>
            <a:r>
              <a:rPr lang="pt-BR" dirty="0"/>
              <a:t>A correlação negativa perfeita indica uma relação inversa ou oposta entre as variáveis em estudo. À medida que uma variável aumenta, a outra tende a diminuir e vice-versa. Todos os pontos de dados se encaixam exatamente na linha de regressão inclinada para baixo, o que indica que não há dispersão ou variabilidade nos dados em relação à linha. Isso significa que podemos prever com precisão o valor da variável dependente para qualquer valor dado da variável independente, considerando a relação inversa entre elas.</a:t>
            </a:r>
          </a:p>
        </p:txBody>
      </p:sp>
    </p:spTree>
    <p:extLst>
      <p:ext uri="{BB962C8B-B14F-4D97-AF65-F5344CB8AC3E}">
        <p14:creationId xmlns:p14="http://schemas.microsoft.com/office/powerpoint/2010/main" val="2220510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E39654-5D4B-719A-66EA-4CDFDA7B23AC}"/>
              </a:ext>
            </a:extLst>
          </p:cNvPr>
          <p:cNvSpPr>
            <a:spLocks noGrp="1"/>
          </p:cNvSpPr>
          <p:nvPr>
            <p:ph type="title"/>
          </p:nvPr>
        </p:nvSpPr>
        <p:spPr>
          <a:xfrm>
            <a:off x="798173" y="494639"/>
            <a:ext cx="4878727" cy="1075123"/>
          </a:xfrm>
        </p:spPr>
        <p:txBody>
          <a:bodyPr>
            <a:normAutofit/>
          </a:bodyPr>
          <a:lstStyle/>
          <a:p>
            <a:r>
              <a:rPr lang="pt-BR"/>
              <a:t>Resumo do algoritmo utilizado</a:t>
            </a:r>
            <a:endParaRPr lang="pt-BR" dirty="0"/>
          </a:p>
        </p:txBody>
      </p:sp>
      <p:sp>
        <p:nvSpPr>
          <p:cNvPr id="3" name="Espaço Reservado para Conteúdo 2">
            <a:extLst>
              <a:ext uri="{FF2B5EF4-FFF2-40B4-BE49-F238E27FC236}">
                <a16:creationId xmlns:a16="http://schemas.microsoft.com/office/drawing/2014/main" id="{0214CB71-FE96-451C-F507-D137EED71EE8}"/>
              </a:ext>
            </a:extLst>
          </p:cNvPr>
          <p:cNvSpPr>
            <a:spLocks noGrp="1"/>
          </p:cNvSpPr>
          <p:nvPr>
            <p:ph idx="1"/>
          </p:nvPr>
        </p:nvSpPr>
        <p:spPr>
          <a:xfrm>
            <a:off x="7460530" y="685800"/>
            <a:ext cx="3768347" cy="5508859"/>
          </a:xfrm>
        </p:spPr>
        <p:txBody>
          <a:bodyPr>
            <a:normAutofit/>
          </a:bodyPr>
          <a:lstStyle/>
          <a:p>
            <a:r>
              <a:rPr lang="pt-BR" dirty="0"/>
              <a:t>Em resumo, esse código ajusta um modelo de regressão linear aos dados do mês indicado onde o "dia" é a variável independente e o "subtotal" é a variável dependente esses como estavam descritos no DataSet. Em seguida, utiliza esse modelo ajustado para fazer previsões dos subtotais correspondentes aos dias do mês subsequente. As previsões são então impressas na saída do programa.</a:t>
            </a:r>
          </a:p>
        </p:txBody>
      </p:sp>
      <p:pic>
        <p:nvPicPr>
          <p:cNvPr id="5" name="Imagem 4">
            <a:extLst>
              <a:ext uri="{FF2B5EF4-FFF2-40B4-BE49-F238E27FC236}">
                <a16:creationId xmlns:a16="http://schemas.microsoft.com/office/drawing/2014/main" id="{CB491BEF-DB54-F313-6655-528893E34A53}"/>
              </a:ext>
            </a:extLst>
          </p:cNvPr>
          <p:cNvPicPr>
            <a:picLocks noChangeAspect="1"/>
          </p:cNvPicPr>
          <p:nvPr/>
        </p:nvPicPr>
        <p:blipFill rotWithShape="1">
          <a:blip r:embed="rId2"/>
          <a:srcRect t="2273" r="3" b="2245"/>
          <a:stretch/>
        </p:blipFill>
        <p:spPr>
          <a:xfrm>
            <a:off x="581649" y="2159720"/>
            <a:ext cx="6477000" cy="3416960"/>
          </a:xfrm>
          <a:prstGeom prst="rect">
            <a:avLst/>
          </a:prstGeom>
          <a:noFill/>
        </p:spPr>
      </p:pic>
      <p:sp>
        <p:nvSpPr>
          <p:cNvPr id="10" name="Date Placeholder 3">
            <a:extLst>
              <a:ext uri="{FF2B5EF4-FFF2-40B4-BE49-F238E27FC236}">
                <a16:creationId xmlns:a16="http://schemas.microsoft.com/office/drawing/2014/main" id="{C8CB4EC0-30D7-4FCD-85AE-CD9CFAADBA37}"/>
              </a:ext>
            </a:extLst>
          </p:cNvPr>
          <p:cNvSpPr>
            <a:spLocks noGrp="1"/>
          </p:cNvSpPr>
          <p:nvPr>
            <p:ph type="dt" sz="half" idx="10"/>
          </p:nvPr>
        </p:nvSpPr>
        <p:spPr>
          <a:xfrm rot="5400000">
            <a:off x="-1001475" y="1517536"/>
            <a:ext cx="2801123" cy="365125"/>
          </a:xfrm>
        </p:spPr>
        <p:txBody>
          <a:bodyPr>
            <a:normAutofit/>
          </a:bodyPr>
          <a:lstStyle/>
          <a:p>
            <a:pPr>
              <a:spcAft>
                <a:spcPts val="600"/>
              </a:spcAft>
            </a:pPr>
            <a:fld id="{A42CE256-A16D-4C05-82F9-D2517162EDD4}" type="datetime1">
              <a:rPr lang="en-US" smtClean="0"/>
              <a:pPr>
                <a:spcAft>
                  <a:spcPts val="600"/>
                </a:spcAft>
              </a:pPr>
              <a:t>6/12/2023</a:t>
            </a:fld>
            <a:endParaRPr lang="en-US"/>
          </a:p>
        </p:txBody>
      </p:sp>
      <p:sp>
        <p:nvSpPr>
          <p:cNvPr id="14" name="Slide Number Placeholder 5">
            <a:extLst>
              <a:ext uri="{FF2B5EF4-FFF2-40B4-BE49-F238E27FC236}">
                <a16:creationId xmlns:a16="http://schemas.microsoft.com/office/drawing/2014/main" id="{8433DBE3-DD23-42C3-8133-949FBC7A1BAD}"/>
              </a:ext>
            </a:extLst>
          </p:cNvPr>
          <p:cNvSpPr>
            <a:spLocks noGrp="1"/>
          </p:cNvSpPr>
          <p:nvPr>
            <p:ph type="sldNum" sz="quarter" idx="12"/>
          </p:nvPr>
        </p:nvSpPr>
        <p:spPr>
          <a:xfrm>
            <a:off x="11228877" y="6319138"/>
            <a:ext cx="710647" cy="365125"/>
          </a:xfrm>
        </p:spPr>
        <p:txBody>
          <a:bodyPr>
            <a:normAutofit/>
          </a:bodyPr>
          <a:lstStyle/>
          <a:p>
            <a:pPr>
              <a:spcAft>
                <a:spcPts val="600"/>
              </a:spcAft>
            </a:pPr>
            <a:fld id="{C15563AB-8317-4F4A-8C10-D6F570F02A77}" type="slidenum">
              <a:rPr lang="en-US" smtClean="0"/>
              <a:pPr>
                <a:spcAft>
                  <a:spcPts val="600"/>
                </a:spcAft>
              </a:pPr>
              <a:t>5</a:t>
            </a:fld>
            <a:endParaRPr lang="en-US"/>
          </a:p>
        </p:txBody>
      </p:sp>
    </p:spTree>
    <p:extLst>
      <p:ext uri="{BB962C8B-B14F-4D97-AF65-F5344CB8AC3E}">
        <p14:creationId xmlns:p14="http://schemas.microsoft.com/office/powerpoint/2010/main" val="2416346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4BA3F50-8E1C-4418-89FA-8B81C06FDE01}"/>
              </a:ext>
            </a:extLst>
          </p:cNvPr>
          <p:cNvSpPr>
            <a:spLocks noGrp="1"/>
          </p:cNvSpPr>
          <p:nvPr>
            <p:ph type="title"/>
          </p:nvPr>
        </p:nvSpPr>
        <p:spPr>
          <a:xfrm>
            <a:off x="798173" y="494639"/>
            <a:ext cx="4878727" cy="1075123"/>
          </a:xfrm>
        </p:spPr>
        <p:txBody>
          <a:bodyPr>
            <a:normAutofit/>
          </a:bodyPr>
          <a:lstStyle/>
          <a:p>
            <a:r>
              <a:rPr lang="en-US" dirty="0"/>
              <a:t>Segunda </a:t>
            </a:r>
            <a:r>
              <a:rPr lang="en-US" dirty="0" err="1"/>
              <a:t>etapa</a:t>
            </a:r>
            <a:r>
              <a:rPr lang="en-US" dirty="0"/>
              <a:t> do </a:t>
            </a:r>
            <a:r>
              <a:rPr lang="en-US" dirty="0" err="1"/>
              <a:t>algoritimo</a:t>
            </a:r>
            <a:endParaRPr lang="en-US" dirty="0"/>
          </a:p>
        </p:txBody>
      </p:sp>
      <p:sp>
        <p:nvSpPr>
          <p:cNvPr id="3" name="Espaço Reservado para Conteúdo 2">
            <a:extLst>
              <a:ext uri="{FF2B5EF4-FFF2-40B4-BE49-F238E27FC236}">
                <a16:creationId xmlns:a16="http://schemas.microsoft.com/office/drawing/2014/main" id="{4804CAA0-AA17-F1AB-3929-E9254B714827}"/>
              </a:ext>
            </a:extLst>
          </p:cNvPr>
          <p:cNvSpPr>
            <a:spLocks noGrp="1"/>
          </p:cNvSpPr>
          <p:nvPr>
            <p:ph idx="1"/>
          </p:nvPr>
        </p:nvSpPr>
        <p:spPr>
          <a:xfrm>
            <a:off x="7460530" y="685800"/>
            <a:ext cx="3768347" cy="5508859"/>
          </a:xfrm>
        </p:spPr>
        <p:txBody>
          <a:bodyPr>
            <a:normAutofit/>
          </a:bodyPr>
          <a:lstStyle/>
          <a:p>
            <a:pPr>
              <a:lnSpc>
                <a:spcPct val="110000"/>
              </a:lnSpc>
            </a:pPr>
            <a:r>
              <a:rPr lang="pt-BR"/>
              <a:t>Nessa etapa do código imprimimos os resultados que nosso algoritmo obteve sendo eles indicado pelos. </a:t>
            </a:r>
          </a:p>
          <a:p>
            <a:pPr>
              <a:lnSpc>
                <a:spcPct val="110000"/>
              </a:lnSpc>
            </a:pPr>
            <a:r>
              <a:rPr lang="pt-BR"/>
              <a:t>coeficiente da regressão é exibido utilizando </a:t>
            </a:r>
            <a:r>
              <a:rPr lang="pt-BR" err="1"/>
              <a:t>modelo.coef</a:t>
            </a:r>
            <a:r>
              <a:rPr lang="pt-BR"/>
              <a:t>_[0];</a:t>
            </a:r>
          </a:p>
          <a:p>
            <a:pPr>
              <a:lnSpc>
                <a:spcPct val="110000"/>
              </a:lnSpc>
            </a:pPr>
            <a:r>
              <a:rPr lang="pt-BR"/>
              <a:t>interceptação é mostrada com </a:t>
            </a:r>
            <a:r>
              <a:rPr lang="pt-BR" err="1"/>
              <a:t>modelo.intercept</a:t>
            </a:r>
            <a:r>
              <a:rPr lang="pt-BR"/>
              <a:t>;</a:t>
            </a:r>
          </a:p>
          <a:p>
            <a:pPr>
              <a:lnSpc>
                <a:spcPct val="110000"/>
              </a:lnSpc>
            </a:pPr>
            <a:r>
              <a:rPr lang="pt-BR"/>
              <a:t>erro médio quadrático (MSE) é calculado e exibido usando a função </a:t>
            </a:r>
            <a:r>
              <a:rPr lang="pt-BR" err="1"/>
              <a:t>mean_squared_error</a:t>
            </a:r>
            <a:r>
              <a:rPr lang="pt-BR"/>
              <a:t>(y, </a:t>
            </a:r>
            <a:r>
              <a:rPr lang="pt-BR" err="1"/>
              <a:t>y_pred</a:t>
            </a:r>
            <a:r>
              <a:rPr lang="pt-BR"/>
              <a:t>).</a:t>
            </a:r>
            <a:r>
              <a:rPr lang="pt-BR" err="1"/>
              <a:t>or</a:t>
            </a:r>
            <a:r>
              <a:rPr lang="pt-BR"/>
              <a:t> </a:t>
            </a:r>
          </a:p>
          <a:p>
            <a:pPr>
              <a:lnSpc>
                <a:spcPct val="110000"/>
              </a:lnSpc>
            </a:pPr>
            <a:r>
              <a:rPr lang="pt-BR"/>
              <a:t>No próximo slide há um explanação do que ignifica cada um desses resultados.</a:t>
            </a:r>
          </a:p>
        </p:txBody>
      </p:sp>
      <p:pic>
        <p:nvPicPr>
          <p:cNvPr id="7" name="Imagem 6">
            <a:extLst>
              <a:ext uri="{FF2B5EF4-FFF2-40B4-BE49-F238E27FC236}">
                <a16:creationId xmlns:a16="http://schemas.microsoft.com/office/drawing/2014/main" id="{BBC2D377-C313-FABB-E9DF-E2C042906C12}"/>
              </a:ext>
            </a:extLst>
          </p:cNvPr>
          <p:cNvPicPr>
            <a:picLocks noChangeAspect="1"/>
          </p:cNvPicPr>
          <p:nvPr/>
        </p:nvPicPr>
        <p:blipFill rotWithShape="1">
          <a:blip r:embed="rId2"/>
          <a:srcRect t="2219" r="3" b="2299"/>
          <a:stretch/>
        </p:blipFill>
        <p:spPr>
          <a:xfrm>
            <a:off x="399086" y="2140670"/>
            <a:ext cx="6477000" cy="3416960"/>
          </a:xfrm>
          <a:prstGeom prst="rect">
            <a:avLst/>
          </a:prstGeom>
          <a:noFill/>
        </p:spPr>
      </p:pic>
      <p:sp>
        <p:nvSpPr>
          <p:cNvPr id="14" name="Date Placeholder 8">
            <a:extLst>
              <a:ext uri="{FF2B5EF4-FFF2-40B4-BE49-F238E27FC236}">
                <a16:creationId xmlns:a16="http://schemas.microsoft.com/office/drawing/2014/main" id="{2C656694-E8B8-4DAB-A4FD-23655A1F1187}"/>
              </a:ext>
            </a:extLst>
          </p:cNvPr>
          <p:cNvSpPr>
            <a:spLocks noGrp="1"/>
          </p:cNvSpPr>
          <p:nvPr>
            <p:ph type="dt" sz="half" idx="10"/>
          </p:nvPr>
        </p:nvSpPr>
        <p:spPr>
          <a:xfrm rot="5400000">
            <a:off x="-1001475" y="1517536"/>
            <a:ext cx="2801123" cy="365125"/>
          </a:xfrm>
        </p:spPr>
        <p:txBody>
          <a:bodyPr>
            <a:normAutofit/>
          </a:bodyPr>
          <a:lstStyle/>
          <a:p>
            <a:pPr>
              <a:spcAft>
                <a:spcPts val="600"/>
              </a:spcAft>
            </a:pPr>
            <a:fld id="{E8C60573-8BA9-4F06-8BC5-309D58F96E5C}" type="datetime1">
              <a:rPr lang="en-US" smtClean="0"/>
              <a:pPr>
                <a:spcAft>
                  <a:spcPts val="600"/>
                </a:spcAft>
              </a:pPr>
              <a:t>6/12/2023</a:t>
            </a:fld>
            <a:endParaRPr lang="en-US"/>
          </a:p>
        </p:txBody>
      </p:sp>
      <p:sp>
        <p:nvSpPr>
          <p:cNvPr id="18" name="Slide Number Placeholder 10">
            <a:extLst>
              <a:ext uri="{FF2B5EF4-FFF2-40B4-BE49-F238E27FC236}">
                <a16:creationId xmlns:a16="http://schemas.microsoft.com/office/drawing/2014/main" id="{1F03B11F-7EA0-4DD0-B80D-8B0E6DF73819}"/>
              </a:ext>
            </a:extLst>
          </p:cNvPr>
          <p:cNvSpPr>
            <a:spLocks noGrp="1"/>
          </p:cNvSpPr>
          <p:nvPr>
            <p:ph type="sldNum" sz="quarter" idx="12"/>
          </p:nvPr>
        </p:nvSpPr>
        <p:spPr>
          <a:xfrm>
            <a:off x="11228877" y="6319138"/>
            <a:ext cx="710647" cy="365125"/>
          </a:xfrm>
        </p:spPr>
        <p:txBody>
          <a:bodyPr>
            <a:normAutofit/>
          </a:bodyPr>
          <a:lstStyle/>
          <a:p>
            <a:pPr>
              <a:spcAft>
                <a:spcPts val="600"/>
              </a:spcAft>
            </a:pPr>
            <a:fld id="{38AB6432-E879-4FE7-87DD-5FEE9CC88187}" type="slidenum">
              <a:rPr lang="en-US" smtClean="0"/>
              <a:pPr>
                <a:spcAft>
                  <a:spcPts val="600"/>
                </a:spcAft>
              </a:pPr>
              <a:t>6</a:t>
            </a:fld>
            <a:endParaRPr lang="en-US"/>
          </a:p>
        </p:txBody>
      </p:sp>
    </p:spTree>
    <p:extLst>
      <p:ext uri="{BB962C8B-B14F-4D97-AF65-F5344CB8AC3E}">
        <p14:creationId xmlns:p14="http://schemas.microsoft.com/office/powerpoint/2010/main" val="1925674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AFF5F0-7738-B620-F106-E07A49246AD3}"/>
              </a:ext>
            </a:extLst>
          </p:cNvPr>
          <p:cNvSpPr>
            <a:spLocks noGrp="1"/>
          </p:cNvSpPr>
          <p:nvPr>
            <p:ph type="title"/>
          </p:nvPr>
        </p:nvSpPr>
        <p:spPr/>
        <p:txBody>
          <a:bodyPr/>
          <a:lstStyle/>
          <a:p>
            <a:r>
              <a:rPr lang="pt-BR" dirty="0"/>
              <a:t>Explicação de cada teste de resultados </a:t>
            </a:r>
          </a:p>
        </p:txBody>
      </p:sp>
      <p:sp>
        <p:nvSpPr>
          <p:cNvPr id="3" name="Espaço Reservado para Conteúdo 2">
            <a:extLst>
              <a:ext uri="{FF2B5EF4-FFF2-40B4-BE49-F238E27FC236}">
                <a16:creationId xmlns:a16="http://schemas.microsoft.com/office/drawing/2014/main" id="{1F7CD24E-C00B-2B7B-D9EC-ADD89A82A1A3}"/>
              </a:ext>
            </a:extLst>
          </p:cNvPr>
          <p:cNvSpPr>
            <a:spLocks noGrp="1"/>
          </p:cNvSpPr>
          <p:nvPr>
            <p:ph idx="1"/>
          </p:nvPr>
        </p:nvSpPr>
        <p:spPr/>
        <p:txBody>
          <a:bodyPr>
            <a:normAutofit fontScale="70000" lnSpcReduction="20000"/>
          </a:bodyPr>
          <a:lstStyle/>
          <a:p>
            <a:pPr marL="274320" lvl="1" indent="0">
              <a:buNone/>
            </a:pPr>
            <a:r>
              <a:rPr lang="pt-BR" sz="1900" dirty="0"/>
              <a:t>1.  Coeficiente da regressão (</a:t>
            </a:r>
            <a:r>
              <a:rPr lang="pt-BR" sz="1900" dirty="0" err="1"/>
              <a:t>modelo.coef</a:t>
            </a:r>
            <a:r>
              <a:rPr lang="pt-BR" sz="1900" dirty="0"/>
              <a:t>_[0]):</a:t>
            </a:r>
          </a:p>
          <a:p>
            <a:pPr marL="0" indent="0">
              <a:buNone/>
            </a:pPr>
            <a:r>
              <a:rPr lang="pt-BR" dirty="0"/>
              <a:t> O coeficiente da regressão linear representa a inclinação da linha de regressão. Ele indica a taxa de variação da variável dependente em relação à variável independente. Um coeficiente positivo indica uma relação positiva, onde o aumento da variável independente está associado a um aumento na variável dependente. Um coeficiente negativo indica uma relação negativa, onde o aumento da variável independente está associado a uma diminuição na variável dependente. O valor absoluto do coeficiente indica a magnitude dessa relação.</a:t>
            </a:r>
          </a:p>
          <a:p>
            <a:pPr marL="0" indent="0">
              <a:buNone/>
            </a:pPr>
            <a:r>
              <a:rPr lang="pt-BR" dirty="0"/>
              <a:t>      2. Interceptação (</a:t>
            </a:r>
            <a:r>
              <a:rPr lang="pt-BR" dirty="0" err="1"/>
              <a:t>modelo.intercept</a:t>
            </a:r>
            <a:r>
              <a:rPr lang="pt-BR" dirty="0"/>
              <a:t>_):</a:t>
            </a:r>
          </a:p>
          <a:p>
            <a:pPr marL="0" indent="0">
              <a:buNone/>
            </a:pPr>
            <a:r>
              <a:rPr lang="pt-BR" dirty="0"/>
              <a:t>A interceptação é o ponto em que a linha de regressão intercepta o eixo y (variável dependente) quando a variável independente é igual a zero. É o valor esperado da variável dependente quando a variável independente é zero. A interceptação é um componente importante da equação da linha de regressão, juntamente com o coeficiente.</a:t>
            </a:r>
          </a:p>
          <a:p>
            <a:pPr marL="0" indent="0">
              <a:buNone/>
            </a:pPr>
            <a:r>
              <a:rPr lang="pt-BR" dirty="0"/>
              <a:t>      3. Erro médio quadrático (MSE):</a:t>
            </a:r>
          </a:p>
          <a:p>
            <a:pPr marL="0" indent="0">
              <a:buNone/>
            </a:pPr>
            <a:r>
              <a:rPr lang="pt-BR" dirty="0"/>
              <a:t>	O erro médio quadrático é uma medida do erro médio dos valores previstos em relação aos valores reais da variável dependente. É calculado pela média dos quadrados das diferenças entre os valores reais e os valores previstos. O MSE fornece uma ideia da precisão do modelo de regressão. Quanto menor for o valor do MSE, melhor será a qualidade das previsões do modelo.</a:t>
            </a:r>
          </a:p>
        </p:txBody>
      </p:sp>
    </p:spTree>
    <p:extLst>
      <p:ext uri="{BB962C8B-B14F-4D97-AF65-F5344CB8AC3E}">
        <p14:creationId xmlns:p14="http://schemas.microsoft.com/office/powerpoint/2010/main" val="319148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B3606D-9974-E0D7-816D-87358E5DE2C0}"/>
              </a:ext>
            </a:extLst>
          </p:cNvPr>
          <p:cNvSpPr>
            <a:spLocks noGrp="1"/>
          </p:cNvSpPr>
          <p:nvPr>
            <p:ph type="title"/>
          </p:nvPr>
        </p:nvSpPr>
        <p:spPr>
          <a:xfrm>
            <a:off x="798173" y="403798"/>
            <a:ext cx="5678827" cy="1244765"/>
          </a:xfrm>
        </p:spPr>
        <p:txBody>
          <a:bodyPr>
            <a:normAutofit/>
          </a:bodyPr>
          <a:lstStyle/>
          <a:p>
            <a:r>
              <a:rPr lang="pt-BR"/>
              <a:t>Analise dos dados disponíveis do ano 2016</a:t>
            </a:r>
            <a:endParaRPr lang="pt-BR" dirty="0"/>
          </a:p>
        </p:txBody>
      </p:sp>
      <p:sp>
        <p:nvSpPr>
          <p:cNvPr id="10" name="Content Placeholder 2">
            <a:extLst>
              <a:ext uri="{FF2B5EF4-FFF2-40B4-BE49-F238E27FC236}">
                <a16:creationId xmlns:a16="http://schemas.microsoft.com/office/drawing/2014/main" id="{AE576CDA-FA28-42AD-9F60-84FA2A8F4910}"/>
              </a:ext>
            </a:extLst>
          </p:cNvPr>
          <p:cNvSpPr>
            <a:spLocks noGrp="1"/>
          </p:cNvSpPr>
          <p:nvPr>
            <p:ph idx="1"/>
          </p:nvPr>
        </p:nvSpPr>
        <p:spPr>
          <a:xfrm>
            <a:off x="8115300" y="685800"/>
            <a:ext cx="3274280" cy="5508859"/>
          </a:xfrm>
        </p:spPr>
        <p:txBody>
          <a:bodyPr>
            <a:normAutofit fontScale="77500" lnSpcReduction="20000"/>
          </a:bodyPr>
          <a:lstStyle/>
          <a:p>
            <a:r>
              <a:rPr lang="pt-BR" dirty="0"/>
              <a:t>Observe a linha de regressão ajustada no gráfico, que possui uma inclinação positiva constante.</a:t>
            </a:r>
          </a:p>
          <a:p>
            <a:r>
              <a:rPr lang="pt-BR" dirty="0"/>
              <a:t>Como foi dito anteriormente quando os dados se alinha sobrepostos a linha perfeitamente temos uma correlação perfeita,</a:t>
            </a:r>
          </a:p>
          <a:p>
            <a:r>
              <a:rPr lang="pt-BR" dirty="0"/>
              <a:t> isso indica que, à medida que os dias do mês avançam, o subtotal das vendas diárias também aumenta de forma constante.</a:t>
            </a:r>
          </a:p>
          <a:p>
            <a:r>
              <a:rPr lang="pt-BR" dirty="0"/>
              <a:t>O insight é que existe uma tendência clara de crescimento nas vendas ao longo do mês.</a:t>
            </a:r>
          </a:p>
          <a:p>
            <a:r>
              <a:rPr lang="pt-BR" dirty="0"/>
              <a:t>A implicação é que os gestores de negócios podem aproveitar esse padrão para melhorar a gestão de estoque, ajustar estratégias de marketing e tomar decisões de alocação de recursos ao longo do mês para otimizar as vendas.</a:t>
            </a:r>
          </a:p>
        </p:txBody>
      </p:sp>
      <p:pic>
        <p:nvPicPr>
          <p:cNvPr id="5" name="Espaço Reservado para Conteúdo 4">
            <a:extLst>
              <a:ext uri="{FF2B5EF4-FFF2-40B4-BE49-F238E27FC236}">
                <a16:creationId xmlns:a16="http://schemas.microsoft.com/office/drawing/2014/main" id="{8145835C-C82D-D33C-D49E-1E402DCA3E5A}"/>
              </a:ext>
            </a:extLst>
          </p:cNvPr>
          <p:cNvPicPr>
            <a:picLocks noGrp="1" noChangeAspect="1"/>
          </p:cNvPicPr>
          <p:nvPr>
            <p:ph idx="1"/>
          </p:nvPr>
        </p:nvPicPr>
        <p:blipFill rotWithShape="1">
          <a:blip r:embed="rId2"/>
          <a:srcRect r="-1" b="3105"/>
          <a:stretch/>
        </p:blipFill>
        <p:spPr>
          <a:xfrm>
            <a:off x="399086" y="1690551"/>
            <a:ext cx="7312859" cy="4800600"/>
          </a:xfrm>
          <a:noFill/>
        </p:spPr>
      </p:pic>
      <p:sp>
        <p:nvSpPr>
          <p:cNvPr id="12" name="Date Placeholder 3">
            <a:extLst>
              <a:ext uri="{FF2B5EF4-FFF2-40B4-BE49-F238E27FC236}">
                <a16:creationId xmlns:a16="http://schemas.microsoft.com/office/drawing/2014/main" id="{B9EB0472-F505-4D1D-A3EE-FED6D85BC981}"/>
              </a:ext>
            </a:extLst>
          </p:cNvPr>
          <p:cNvSpPr>
            <a:spLocks noGrp="1"/>
          </p:cNvSpPr>
          <p:nvPr>
            <p:ph type="dt" sz="half" idx="10"/>
          </p:nvPr>
        </p:nvSpPr>
        <p:spPr>
          <a:xfrm rot="5400000">
            <a:off x="-1001475" y="1517536"/>
            <a:ext cx="2801123" cy="365125"/>
          </a:xfrm>
        </p:spPr>
        <p:txBody>
          <a:bodyPr/>
          <a:lstStyle/>
          <a:p>
            <a:pPr>
              <a:spcAft>
                <a:spcPts val="600"/>
              </a:spcAft>
            </a:pPr>
            <a:fld id="{A42CE256-A16D-4C05-82F9-D2517162EDD4}" type="datetime1">
              <a:rPr lang="en-US" smtClean="0"/>
              <a:pPr>
                <a:spcAft>
                  <a:spcPts val="600"/>
                </a:spcAft>
              </a:pPr>
              <a:t>6/12/2023</a:t>
            </a:fld>
            <a:endParaRPr lang="en-US"/>
          </a:p>
        </p:txBody>
      </p:sp>
      <p:sp>
        <p:nvSpPr>
          <p:cNvPr id="16" name="Slide Number Placeholder 5">
            <a:extLst>
              <a:ext uri="{FF2B5EF4-FFF2-40B4-BE49-F238E27FC236}">
                <a16:creationId xmlns:a16="http://schemas.microsoft.com/office/drawing/2014/main" id="{3109FE0B-0AFC-4929-8515-CCE334CA89A5}"/>
              </a:ext>
            </a:extLst>
          </p:cNvPr>
          <p:cNvSpPr>
            <a:spLocks noGrp="1"/>
          </p:cNvSpPr>
          <p:nvPr>
            <p:ph type="sldNum" sz="quarter" idx="12"/>
          </p:nvPr>
        </p:nvSpPr>
        <p:spPr>
          <a:xfrm>
            <a:off x="11228877" y="6319138"/>
            <a:ext cx="710647" cy="365125"/>
          </a:xfrm>
        </p:spPr>
        <p:txBody>
          <a:bodyPr/>
          <a:lstStyle/>
          <a:p>
            <a:pPr>
              <a:spcAft>
                <a:spcPts val="600"/>
              </a:spcAft>
            </a:pPr>
            <a:fld id="{C15563AB-8317-4F4A-8C10-D6F570F02A77}" type="slidenum">
              <a:rPr lang="en-US" smtClean="0"/>
              <a:pPr>
                <a:spcAft>
                  <a:spcPts val="600"/>
                </a:spcAft>
              </a:pPr>
              <a:t>8</a:t>
            </a:fld>
            <a:endParaRPr lang="en-US"/>
          </a:p>
        </p:txBody>
      </p:sp>
      <p:sp>
        <p:nvSpPr>
          <p:cNvPr id="6" name="CaixaDeTexto 5">
            <a:extLst>
              <a:ext uri="{FF2B5EF4-FFF2-40B4-BE49-F238E27FC236}">
                <a16:creationId xmlns:a16="http://schemas.microsoft.com/office/drawing/2014/main" id="{7E428255-0198-F02E-760B-E57C6BDEE931}"/>
              </a:ext>
            </a:extLst>
          </p:cNvPr>
          <p:cNvSpPr txBox="1"/>
          <p:nvPr/>
        </p:nvSpPr>
        <p:spPr>
          <a:xfrm>
            <a:off x="6477000" y="1700098"/>
            <a:ext cx="283844" cy="246221"/>
          </a:xfrm>
          <a:prstGeom prst="rect">
            <a:avLst/>
          </a:prstGeom>
          <a:noFill/>
        </p:spPr>
        <p:txBody>
          <a:bodyPr wrap="square" rtlCol="0">
            <a:spAutoFit/>
          </a:bodyPr>
          <a:lstStyle/>
          <a:p>
            <a:r>
              <a:rPr lang="pt-BR" sz="1000" dirty="0"/>
              <a:t>^</a:t>
            </a:r>
          </a:p>
        </p:txBody>
      </p:sp>
    </p:spTree>
    <p:extLst>
      <p:ext uri="{BB962C8B-B14F-4D97-AF65-F5344CB8AC3E}">
        <p14:creationId xmlns:p14="http://schemas.microsoft.com/office/powerpoint/2010/main" val="1864424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B3606D-9974-E0D7-816D-87358E5DE2C0}"/>
              </a:ext>
            </a:extLst>
          </p:cNvPr>
          <p:cNvSpPr>
            <a:spLocks noGrp="1"/>
          </p:cNvSpPr>
          <p:nvPr>
            <p:ph type="title"/>
          </p:nvPr>
        </p:nvSpPr>
        <p:spPr>
          <a:xfrm>
            <a:off x="798173" y="403798"/>
            <a:ext cx="5678827" cy="1244765"/>
          </a:xfrm>
        </p:spPr>
        <p:txBody>
          <a:bodyPr>
            <a:normAutofit/>
          </a:bodyPr>
          <a:lstStyle/>
          <a:p>
            <a:r>
              <a:rPr lang="pt-BR"/>
              <a:t>Analise dos dados disponíveis do ano 2016</a:t>
            </a:r>
            <a:endParaRPr lang="pt-BR" dirty="0"/>
          </a:p>
        </p:txBody>
      </p:sp>
      <p:sp>
        <p:nvSpPr>
          <p:cNvPr id="10" name="Content Placeholder 2">
            <a:extLst>
              <a:ext uri="{FF2B5EF4-FFF2-40B4-BE49-F238E27FC236}">
                <a16:creationId xmlns:a16="http://schemas.microsoft.com/office/drawing/2014/main" id="{AE576CDA-FA28-42AD-9F60-84FA2A8F4910}"/>
              </a:ext>
            </a:extLst>
          </p:cNvPr>
          <p:cNvSpPr>
            <a:spLocks noGrp="1"/>
          </p:cNvSpPr>
          <p:nvPr>
            <p:ph idx="1"/>
          </p:nvPr>
        </p:nvSpPr>
        <p:spPr>
          <a:xfrm>
            <a:off x="8115300" y="685800"/>
            <a:ext cx="3274280" cy="5508859"/>
          </a:xfrm>
        </p:spPr>
        <p:txBody>
          <a:bodyPr>
            <a:normAutofit/>
          </a:bodyPr>
          <a:lstStyle/>
          <a:p>
            <a:pPr>
              <a:lnSpc>
                <a:spcPct val="110000"/>
              </a:lnSpc>
            </a:pPr>
            <a:r>
              <a:rPr lang="pt-BR" sz="1300" dirty="0"/>
              <a:t>Observe a linha de regressão ajustada no gráfico, que possui uma inclinação positiva constante.</a:t>
            </a:r>
          </a:p>
          <a:p>
            <a:pPr>
              <a:lnSpc>
                <a:spcPct val="110000"/>
              </a:lnSpc>
            </a:pPr>
            <a:r>
              <a:rPr lang="pt-BR" sz="1300" dirty="0"/>
              <a:t>Como foi dito anteriormente quando os dados se alinha sobrepostos a linha perfeitamente temos uma correlação perfeita,</a:t>
            </a:r>
          </a:p>
          <a:p>
            <a:pPr>
              <a:lnSpc>
                <a:spcPct val="110000"/>
              </a:lnSpc>
            </a:pPr>
            <a:r>
              <a:rPr lang="pt-BR" sz="1300" dirty="0"/>
              <a:t> isso indica que, à medida que os dias do mês avançam, o subtotal das vendas diárias também aumenta de forma constante.</a:t>
            </a:r>
          </a:p>
          <a:p>
            <a:pPr>
              <a:lnSpc>
                <a:spcPct val="110000"/>
              </a:lnSpc>
            </a:pPr>
            <a:r>
              <a:rPr lang="pt-BR" sz="1300" dirty="0"/>
              <a:t>O insight é que existe uma tendência clara de crescimento nas vendas ao longo do mês.</a:t>
            </a:r>
          </a:p>
          <a:p>
            <a:pPr>
              <a:lnSpc>
                <a:spcPct val="110000"/>
              </a:lnSpc>
            </a:pPr>
            <a:r>
              <a:rPr lang="pt-BR" sz="1300" dirty="0"/>
              <a:t>A implicação é que os gestores de negócios podem aproveitar esse padrão para melhorar a gestão de estoque, ajustar estratégias de marketing e tomar decisões de alocação de recursos ao longo do mês para otimizar as vendas.</a:t>
            </a:r>
          </a:p>
        </p:txBody>
      </p:sp>
      <p:pic>
        <p:nvPicPr>
          <p:cNvPr id="7" name="Espaço Reservado para Conteúdo 6">
            <a:extLst>
              <a:ext uri="{FF2B5EF4-FFF2-40B4-BE49-F238E27FC236}">
                <a16:creationId xmlns:a16="http://schemas.microsoft.com/office/drawing/2014/main" id="{E84E0CFC-D033-409E-9F45-380F411AA012}"/>
              </a:ext>
            </a:extLst>
          </p:cNvPr>
          <p:cNvPicPr>
            <a:picLocks noGrp="1" noChangeAspect="1"/>
          </p:cNvPicPr>
          <p:nvPr>
            <p:ph idx="1"/>
          </p:nvPr>
        </p:nvPicPr>
        <p:blipFill rotWithShape="1">
          <a:blip r:embed="rId2"/>
          <a:srcRect r="-1" b="3105"/>
          <a:stretch/>
        </p:blipFill>
        <p:spPr>
          <a:xfrm>
            <a:off x="399086" y="1883663"/>
            <a:ext cx="7312859" cy="4800600"/>
          </a:xfrm>
          <a:noFill/>
        </p:spPr>
      </p:pic>
      <p:sp>
        <p:nvSpPr>
          <p:cNvPr id="12" name="Date Placeholder 3">
            <a:extLst>
              <a:ext uri="{FF2B5EF4-FFF2-40B4-BE49-F238E27FC236}">
                <a16:creationId xmlns:a16="http://schemas.microsoft.com/office/drawing/2014/main" id="{B9EB0472-F505-4D1D-A3EE-FED6D85BC981}"/>
              </a:ext>
            </a:extLst>
          </p:cNvPr>
          <p:cNvSpPr>
            <a:spLocks noGrp="1"/>
          </p:cNvSpPr>
          <p:nvPr>
            <p:ph type="dt" sz="half" idx="10"/>
          </p:nvPr>
        </p:nvSpPr>
        <p:spPr>
          <a:xfrm rot="5400000">
            <a:off x="-1001475" y="1517536"/>
            <a:ext cx="2801123" cy="365125"/>
          </a:xfrm>
        </p:spPr>
        <p:txBody>
          <a:bodyPr>
            <a:normAutofit/>
          </a:bodyPr>
          <a:lstStyle/>
          <a:p>
            <a:pPr>
              <a:spcAft>
                <a:spcPts val="600"/>
              </a:spcAft>
            </a:pPr>
            <a:fld id="{A42CE256-A16D-4C05-82F9-D2517162EDD4}" type="datetime1">
              <a:rPr lang="en-US" smtClean="0"/>
              <a:pPr>
                <a:spcAft>
                  <a:spcPts val="600"/>
                </a:spcAft>
              </a:pPr>
              <a:t>6/12/2023</a:t>
            </a:fld>
            <a:endParaRPr lang="en-US"/>
          </a:p>
        </p:txBody>
      </p:sp>
      <p:sp>
        <p:nvSpPr>
          <p:cNvPr id="16" name="Slide Number Placeholder 5">
            <a:extLst>
              <a:ext uri="{FF2B5EF4-FFF2-40B4-BE49-F238E27FC236}">
                <a16:creationId xmlns:a16="http://schemas.microsoft.com/office/drawing/2014/main" id="{3109FE0B-0AFC-4929-8515-CCE334CA89A5}"/>
              </a:ext>
            </a:extLst>
          </p:cNvPr>
          <p:cNvSpPr>
            <a:spLocks noGrp="1"/>
          </p:cNvSpPr>
          <p:nvPr>
            <p:ph type="sldNum" sz="quarter" idx="12"/>
          </p:nvPr>
        </p:nvSpPr>
        <p:spPr>
          <a:xfrm>
            <a:off x="11228877" y="6319138"/>
            <a:ext cx="710647" cy="365125"/>
          </a:xfrm>
        </p:spPr>
        <p:txBody>
          <a:bodyPr>
            <a:normAutofit/>
          </a:bodyPr>
          <a:lstStyle/>
          <a:p>
            <a:pPr>
              <a:spcAft>
                <a:spcPts val="600"/>
              </a:spcAft>
            </a:pPr>
            <a:fld id="{C15563AB-8317-4F4A-8C10-D6F570F02A77}" type="slidenum">
              <a:rPr lang="en-US" smtClean="0"/>
              <a:pPr>
                <a:spcAft>
                  <a:spcPts val="600"/>
                </a:spcAft>
              </a:pPr>
              <a:t>9</a:t>
            </a:fld>
            <a:endParaRPr lang="en-US"/>
          </a:p>
        </p:txBody>
      </p:sp>
      <p:sp>
        <p:nvSpPr>
          <p:cNvPr id="8" name="CaixaDeTexto 7">
            <a:extLst>
              <a:ext uri="{FF2B5EF4-FFF2-40B4-BE49-F238E27FC236}">
                <a16:creationId xmlns:a16="http://schemas.microsoft.com/office/drawing/2014/main" id="{A3149167-EE98-3C7A-76B2-E36FC5B6F671}"/>
              </a:ext>
            </a:extLst>
          </p:cNvPr>
          <p:cNvSpPr txBox="1"/>
          <p:nvPr/>
        </p:nvSpPr>
        <p:spPr>
          <a:xfrm>
            <a:off x="6477000" y="1883663"/>
            <a:ext cx="283844" cy="246221"/>
          </a:xfrm>
          <a:prstGeom prst="rect">
            <a:avLst/>
          </a:prstGeom>
          <a:noFill/>
        </p:spPr>
        <p:txBody>
          <a:bodyPr wrap="square" rtlCol="0">
            <a:spAutoFit/>
          </a:bodyPr>
          <a:lstStyle/>
          <a:p>
            <a:r>
              <a:rPr lang="pt-BR" sz="1000" dirty="0"/>
              <a:t>^</a:t>
            </a:r>
          </a:p>
        </p:txBody>
      </p:sp>
    </p:spTree>
    <p:extLst>
      <p:ext uri="{BB962C8B-B14F-4D97-AF65-F5344CB8AC3E}">
        <p14:creationId xmlns:p14="http://schemas.microsoft.com/office/powerpoint/2010/main" val="2640217695"/>
      </p:ext>
    </p:extLst>
  </p:cSld>
  <p:clrMapOvr>
    <a:masterClrMapping/>
  </p:clrMapOvr>
</p:sld>
</file>

<file path=ppt/theme/theme1.xml><?xml version="1.0" encoding="utf-8"?>
<a:theme xmlns:a="http://schemas.openxmlformats.org/drawingml/2006/main" name="EncaseVTI">
  <a:themeElements>
    <a:clrScheme name="AnalogousFromDarkSeedLeftStep">
      <a:dk1>
        <a:srgbClr val="000000"/>
      </a:dk1>
      <a:lt1>
        <a:srgbClr val="FFFFFF"/>
      </a:lt1>
      <a:dk2>
        <a:srgbClr val="171735"/>
      </a:dk2>
      <a:lt2>
        <a:srgbClr val="F0F3F2"/>
      </a:lt2>
      <a:accent1>
        <a:srgbClr val="C34D72"/>
      </a:accent1>
      <a:accent2>
        <a:srgbClr val="B13B92"/>
      </a:accent2>
      <a:accent3>
        <a:srgbClr val="B24DC3"/>
      </a:accent3>
      <a:accent4>
        <a:srgbClr val="6E3BB1"/>
      </a:accent4>
      <a:accent5>
        <a:srgbClr val="4F4DC3"/>
      </a:accent5>
      <a:accent6>
        <a:srgbClr val="3B6AB1"/>
      </a:accent6>
      <a:hlink>
        <a:srgbClr val="6954C6"/>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ncaseVTI" id="{C293990F-FDB3-4ED3-8175-FB79CE5A2A12}" vid="{A5662C19-271F-459F-B4ED-861A98237642}"/>
    </a:ext>
  </a:extLst>
</a:theme>
</file>

<file path=docProps/app.xml><?xml version="1.0" encoding="utf-8"?>
<Properties xmlns="http://schemas.openxmlformats.org/officeDocument/2006/extended-properties" xmlns:vt="http://schemas.openxmlformats.org/officeDocument/2006/docPropsVTypes">
  <TotalTime>223</TotalTime>
  <Words>1927</Words>
  <Application>Microsoft Office PowerPoint</Application>
  <PresentationFormat>Widescreen</PresentationFormat>
  <Paragraphs>137</Paragraphs>
  <Slides>20</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20</vt:i4>
      </vt:variant>
    </vt:vector>
  </HeadingPairs>
  <TitlesOfParts>
    <vt:vector size="24" baseType="lpstr">
      <vt:lpstr>Arial</vt:lpstr>
      <vt:lpstr>Avenir Next LT Pro</vt:lpstr>
      <vt:lpstr>Avenir Next LT Pro Light</vt:lpstr>
      <vt:lpstr>EncaseVTI</vt:lpstr>
      <vt:lpstr>Apresentação do resultado da análise dos dados fornecidos </vt:lpstr>
      <vt:lpstr>Análise de Regressão Linear com Correlação Perfeita</vt:lpstr>
      <vt:lpstr>Correlação positiva perfeita: </vt:lpstr>
      <vt:lpstr>Correlação Negativa Perfeita:</vt:lpstr>
      <vt:lpstr>Resumo do algoritmo utilizado</vt:lpstr>
      <vt:lpstr>Segunda etapa do algoritimo</vt:lpstr>
      <vt:lpstr>Explicação de cada teste de resultados </vt:lpstr>
      <vt:lpstr>Analise dos dados disponíveis do ano 2016</vt:lpstr>
      <vt:lpstr>Analise dos dados disponíveis do ano 2016</vt:lpstr>
      <vt:lpstr>Analise dos dados disponíveis do ano 2016</vt:lpstr>
      <vt:lpstr>Analise dos dados disponíveis do ano 2017</vt:lpstr>
      <vt:lpstr>Analise dos dados disponíveis do ano 2017</vt:lpstr>
      <vt:lpstr>Analise dos dados disponíveis do ano 2017</vt:lpstr>
      <vt:lpstr>Analise dos dados disponíveis do ano 2017</vt:lpstr>
      <vt:lpstr>Analise dos dados disponíveis do ano 2017</vt:lpstr>
      <vt:lpstr>Analise dos dados disponíveis do ano 2017</vt:lpstr>
      <vt:lpstr>Analise dos dados disponíveis do ano 2017</vt:lpstr>
      <vt:lpstr>Analise dos dados disponíveis do ano 2017</vt:lpstr>
      <vt:lpstr>Analise dos dados disponíveis do ano 2018</vt:lpstr>
      <vt:lpstr>Conclusão: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resultado da análise dos dados fornecidos </dc:title>
  <dc:creator>ALYSSON RAFAEL FERREIRA</dc:creator>
  <cp:lastModifiedBy>ALYSSON RAFAEL FERREIRA</cp:lastModifiedBy>
  <cp:revision>2</cp:revision>
  <dcterms:created xsi:type="dcterms:W3CDTF">2023-06-06T23:13:36Z</dcterms:created>
  <dcterms:modified xsi:type="dcterms:W3CDTF">2023-06-12T23:58:10Z</dcterms:modified>
</cp:coreProperties>
</file>