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870" r:id="rId2"/>
  </p:sldMasterIdLst>
  <p:notesMasterIdLst>
    <p:notesMasterId r:id="rId16"/>
  </p:notesMasterIdLst>
  <p:sldIdLst>
    <p:sldId id="256" r:id="rId3"/>
    <p:sldId id="257" r:id="rId4"/>
    <p:sldId id="279" r:id="rId5"/>
    <p:sldId id="281" r:id="rId6"/>
    <p:sldId id="284" r:id="rId7"/>
    <p:sldId id="286" r:id="rId8"/>
    <p:sldId id="290" r:id="rId9"/>
    <p:sldId id="294" r:id="rId10"/>
    <p:sldId id="292" r:id="rId11"/>
    <p:sldId id="293" r:id="rId12"/>
    <p:sldId id="291" r:id="rId13"/>
    <p:sldId id="289" r:id="rId14"/>
    <p:sldId id="288" r:id="rId1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0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5BE263C-DBD7-4A20-BB59-AAB30ACAA65A}" styleName="Estilo Médio 3 - 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03" autoAdjust="0"/>
  </p:normalViewPr>
  <p:slideViewPr>
    <p:cSldViewPr>
      <p:cViewPr varScale="1">
        <p:scale>
          <a:sx n="72" d="100"/>
          <a:sy n="72" d="100"/>
        </p:scale>
        <p:origin x="135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Demandas Atendidas - EJUR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Demandas Atendidas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79D-4C3C-A72F-9588FCF1156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79D-4C3C-A72F-9588FCF1156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79D-4C3C-A72F-9588FCF1156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979D-4C3C-A72F-9588FCF11567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Plan1!$A$2:$A$5</c:f>
              <c:strCache>
                <c:ptCount val="4"/>
                <c:pt idx="0">
                  <c:v>Desenvolvimento</c:v>
                </c:pt>
                <c:pt idx="1">
                  <c:v>Banco de Dados</c:v>
                </c:pt>
                <c:pt idx="2">
                  <c:v>Requisitos</c:v>
                </c:pt>
                <c:pt idx="3">
                  <c:v>Testes</c:v>
                </c:pt>
              </c:strCache>
            </c:strRef>
          </c:cat>
          <c:val>
            <c:numRef>
              <c:f>Plan1!$B$2:$B$5</c:f>
              <c:numCache>
                <c:formatCode>General</c:formatCode>
                <c:ptCount val="4"/>
                <c:pt idx="0">
                  <c:v>41</c:v>
                </c:pt>
                <c:pt idx="1">
                  <c:v>12</c:v>
                </c:pt>
                <c:pt idx="2">
                  <c:v>15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79D-4C3C-A72F-9588FCF11567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Fevereiro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Plan1!$A$2:$A$5</c:f>
              <c:strCache>
                <c:ptCount val="4"/>
                <c:pt idx="0">
                  <c:v>Desenvolvimento</c:v>
                </c:pt>
                <c:pt idx="1">
                  <c:v>Banco de Dados</c:v>
                </c:pt>
                <c:pt idx="2">
                  <c:v>Requisitos</c:v>
                </c:pt>
                <c:pt idx="3">
                  <c:v>Testes</c:v>
                </c:pt>
              </c:strCache>
            </c:strRef>
          </c:cat>
          <c:val>
            <c:numRef>
              <c:f>Plan1!$B$2:$B$5</c:f>
              <c:numCache>
                <c:formatCode>General</c:formatCode>
                <c:ptCount val="4"/>
                <c:pt idx="0">
                  <c:v>18</c:v>
                </c:pt>
                <c:pt idx="1">
                  <c:v>4</c:v>
                </c:pt>
                <c:pt idx="2">
                  <c:v>1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44-4FFB-946B-14B414114BBB}"/>
            </c:ext>
          </c:extLst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Março</c:v>
                </c:pt>
              </c:strCache>
            </c:strRef>
          </c:tx>
          <c:spPr>
            <a:gradFill flip="none" rotWithShape="1">
              <a:gsLst>
                <a:gs pos="0">
                  <a:schemeClr val="accent2"/>
                </a:gs>
                <a:gs pos="75000">
                  <a:schemeClr val="accent2">
                    <a:lumMod val="60000"/>
                    <a:lumOff val="40000"/>
                  </a:schemeClr>
                </a:gs>
                <a:gs pos="51000">
                  <a:schemeClr val="accent2">
                    <a:alpha val="75000"/>
                  </a:schemeClr>
                </a:gs>
                <a:gs pos="100000">
                  <a:schemeClr val="accent2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Plan1!$A$2:$A$5</c:f>
              <c:strCache>
                <c:ptCount val="4"/>
                <c:pt idx="0">
                  <c:v>Desenvolvimento</c:v>
                </c:pt>
                <c:pt idx="1">
                  <c:v>Banco de Dados</c:v>
                </c:pt>
                <c:pt idx="2">
                  <c:v>Requisitos</c:v>
                </c:pt>
                <c:pt idx="3">
                  <c:v>Testes</c:v>
                </c:pt>
              </c:strCache>
            </c:strRef>
          </c:cat>
          <c:val>
            <c:numRef>
              <c:f>Plan1!$C$2:$C$5</c:f>
              <c:numCache>
                <c:formatCode>General</c:formatCode>
                <c:ptCount val="4"/>
                <c:pt idx="0">
                  <c:v>23</c:v>
                </c:pt>
                <c:pt idx="1">
                  <c:v>9</c:v>
                </c:pt>
                <c:pt idx="2">
                  <c:v>7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944-4FFB-946B-14B414114BBB}"/>
            </c:ext>
          </c:extLst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Abril</c:v>
                </c:pt>
              </c:strCache>
            </c:strRef>
          </c:tx>
          <c:spPr>
            <a:gradFill flip="none" rotWithShape="1">
              <a:gsLst>
                <a:gs pos="0">
                  <a:schemeClr val="accent3"/>
                </a:gs>
                <a:gs pos="75000">
                  <a:schemeClr val="accent3">
                    <a:lumMod val="60000"/>
                    <a:lumOff val="40000"/>
                  </a:schemeClr>
                </a:gs>
                <a:gs pos="51000">
                  <a:schemeClr val="accent3">
                    <a:alpha val="75000"/>
                  </a:schemeClr>
                </a:gs>
                <a:gs pos="100000">
                  <a:schemeClr val="accent3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Plan1!$A$2:$A$5</c:f>
              <c:strCache>
                <c:ptCount val="4"/>
                <c:pt idx="0">
                  <c:v>Desenvolvimento</c:v>
                </c:pt>
                <c:pt idx="1">
                  <c:v>Banco de Dados</c:v>
                </c:pt>
                <c:pt idx="2">
                  <c:v>Requisitos</c:v>
                </c:pt>
                <c:pt idx="3">
                  <c:v>Testes</c:v>
                </c:pt>
              </c:strCache>
            </c:strRef>
          </c:cat>
          <c:val>
            <c:numRef>
              <c:f>Plan1!$D$2:$D$5</c:f>
              <c:numCache>
                <c:formatCode>General</c:formatCode>
                <c:ptCount val="4"/>
                <c:pt idx="0">
                  <c:v>22</c:v>
                </c:pt>
                <c:pt idx="1">
                  <c:v>10</c:v>
                </c:pt>
                <c:pt idx="2">
                  <c:v>13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944-4FFB-946B-14B414114BBB}"/>
            </c:ext>
          </c:extLst>
        </c:ser>
        <c:ser>
          <c:idx val="3"/>
          <c:order val="3"/>
          <c:tx>
            <c:strRef>
              <c:f>Plan1!$E$1</c:f>
              <c:strCache>
                <c:ptCount val="1"/>
                <c:pt idx="0">
                  <c:v>Maio</c:v>
                </c:pt>
              </c:strCache>
            </c:strRef>
          </c:tx>
          <c:spPr>
            <a:gradFill flip="none" rotWithShape="1">
              <a:gsLst>
                <a:gs pos="0">
                  <a:schemeClr val="accent4"/>
                </a:gs>
                <a:gs pos="75000">
                  <a:schemeClr val="accent4">
                    <a:lumMod val="60000"/>
                    <a:lumOff val="40000"/>
                  </a:schemeClr>
                </a:gs>
                <a:gs pos="51000">
                  <a:schemeClr val="accent4">
                    <a:alpha val="75000"/>
                  </a:schemeClr>
                </a:gs>
                <a:gs pos="100000">
                  <a:schemeClr val="accent4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Plan1!$A$2:$A$5</c:f>
              <c:strCache>
                <c:ptCount val="4"/>
                <c:pt idx="0">
                  <c:v>Desenvolvimento</c:v>
                </c:pt>
                <c:pt idx="1">
                  <c:v>Banco de Dados</c:v>
                </c:pt>
                <c:pt idx="2">
                  <c:v>Requisitos</c:v>
                </c:pt>
                <c:pt idx="3">
                  <c:v>Testes</c:v>
                </c:pt>
              </c:strCache>
            </c:strRef>
          </c:cat>
          <c:val>
            <c:numRef>
              <c:f>Plan1!$E$2:$E$5</c:f>
              <c:numCache>
                <c:formatCode>General</c:formatCode>
                <c:ptCount val="4"/>
                <c:pt idx="0">
                  <c:v>18</c:v>
                </c:pt>
                <c:pt idx="1">
                  <c:v>5</c:v>
                </c:pt>
                <c:pt idx="2">
                  <c:v>18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944-4FFB-946B-14B414114BBB}"/>
            </c:ext>
          </c:extLst>
        </c:ser>
        <c:ser>
          <c:idx val="4"/>
          <c:order val="4"/>
          <c:tx>
            <c:strRef>
              <c:f>Plan1!$F$1</c:f>
              <c:strCache>
                <c:ptCount val="1"/>
                <c:pt idx="0">
                  <c:v>Junho</c:v>
                </c:pt>
              </c:strCache>
            </c:strRef>
          </c:tx>
          <c:spPr>
            <a:gradFill flip="none" rotWithShape="1">
              <a:gsLst>
                <a:gs pos="0">
                  <a:schemeClr val="accent5"/>
                </a:gs>
                <a:gs pos="75000">
                  <a:schemeClr val="accent5">
                    <a:lumMod val="60000"/>
                    <a:lumOff val="40000"/>
                  </a:schemeClr>
                </a:gs>
                <a:gs pos="51000">
                  <a:schemeClr val="accent5">
                    <a:alpha val="75000"/>
                  </a:schemeClr>
                </a:gs>
                <a:gs pos="100000">
                  <a:schemeClr val="accent5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Plan1!$A$2:$A$5</c:f>
              <c:strCache>
                <c:ptCount val="4"/>
                <c:pt idx="0">
                  <c:v>Desenvolvimento</c:v>
                </c:pt>
                <c:pt idx="1">
                  <c:v>Banco de Dados</c:v>
                </c:pt>
                <c:pt idx="2">
                  <c:v>Requisitos</c:v>
                </c:pt>
                <c:pt idx="3">
                  <c:v>Testes</c:v>
                </c:pt>
              </c:strCache>
            </c:strRef>
          </c:cat>
          <c:val>
            <c:numRef>
              <c:f>Plan1!$F$2:$F$5</c:f>
              <c:numCache>
                <c:formatCode>General</c:formatCode>
                <c:ptCount val="4"/>
                <c:pt idx="0">
                  <c:v>45</c:v>
                </c:pt>
                <c:pt idx="1">
                  <c:v>11</c:v>
                </c:pt>
                <c:pt idx="2">
                  <c:v>32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944-4FFB-946B-14B414114BB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17478304"/>
        <c:axId val="117478864"/>
      </c:barChart>
      <c:catAx>
        <c:axId val="117478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17478864"/>
        <c:crosses val="autoZero"/>
        <c:auto val="1"/>
        <c:lblAlgn val="ctr"/>
        <c:lblOffset val="100"/>
        <c:noMultiLvlLbl val="0"/>
      </c:catAx>
      <c:valAx>
        <c:axId val="1174788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17478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Quantidade de colaboradores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Desenvolvedores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Plan1!$A$2:$A$6</c:f>
              <c:strCache>
                <c:ptCount val="5"/>
                <c:pt idx="0">
                  <c:v>Fevereiro</c:v>
                </c:pt>
                <c:pt idx="1">
                  <c:v>Março</c:v>
                </c:pt>
                <c:pt idx="2">
                  <c:v>Abril</c:v>
                </c:pt>
                <c:pt idx="3">
                  <c:v>Maio</c:v>
                </c:pt>
                <c:pt idx="4">
                  <c:v>Junho</c:v>
                </c:pt>
              </c:strCache>
            </c:strRef>
          </c:cat>
          <c:val>
            <c:numRef>
              <c:f>Plan1!$B$2:$B$6</c:f>
              <c:numCache>
                <c:formatCode>General</c:formatCode>
                <c:ptCount val="5"/>
                <c:pt idx="0">
                  <c:v>4</c:v>
                </c:pt>
                <c:pt idx="1">
                  <c:v>14</c:v>
                </c:pt>
                <c:pt idx="2">
                  <c:v>10</c:v>
                </c:pt>
                <c:pt idx="3">
                  <c:v>7</c:v>
                </c:pt>
                <c:pt idx="4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C4F-4EFD-B483-31B735EB4C89}"/>
            </c:ext>
          </c:extLst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Banco de Dados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Plan1!$A$2:$A$6</c:f>
              <c:strCache>
                <c:ptCount val="5"/>
                <c:pt idx="0">
                  <c:v>Fevereiro</c:v>
                </c:pt>
                <c:pt idx="1">
                  <c:v>Março</c:v>
                </c:pt>
                <c:pt idx="2">
                  <c:v>Abril</c:v>
                </c:pt>
                <c:pt idx="3">
                  <c:v>Maio</c:v>
                </c:pt>
                <c:pt idx="4">
                  <c:v>Junho</c:v>
                </c:pt>
              </c:strCache>
            </c:strRef>
          </c:cat>
          <c:val>
            <c:numRef>
              <c:f>Plan1!$C$2:$C$6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C4F-4EFD-B483-31B735EB4C89}"/>
            </c:ext>
          </c:extLst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Requisitos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Plan1!$A$2:$A$6</c:f>
              <c:strCache>
                <c:ptCount val="5"/>
                <c:pt idx="0">
                  <c:v>Fevereiro</c:v>
                </c:pt>
                <c:pt idx="1">
                  <c:v>Março</c:v>
                </c:pt>
                <c:pt idx="2">
                  <c:v>Abril</c:v>
                </c:pt>
                <c:pt idx="3">
                  <c:v>Maio</c:v>
                </c:pt>
                <c:pt idx="4">
                  <c:v>Junho</c:v>
                </c:pt>
              </c:strCache>
            </c:strRef>
          </c:cat>
          <c:val>
            <c:numRef>
              <c:f>Plan1!$D$2:$D$6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C4F-4EFD-B483-31B735EB4C89}"/>
            </c:ext>
          </c:extLst>
        </c:ser>
        <c:ser>
          <c:idx val="3"/>
          <c:order val="3"/>
          <c:tx>
            <c:strRef>
              <c:f>Plan1!$E$1</c:f>
              <c:strCache>
                <c:ptCount val="1"/>
                <c:pt idx="0">
                  <c:v>Teste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Plan1!$A$2:$A$6</c:f>
              <c:strCache>
                <c:ptCount val="5"/>
                <c:pt idx="0">
                  <c:v>Fevereiro</c:v>
                </c:pt>
                <c:pt idx="1">
                  <c:v>Março</c:v>
                </c:pt>
                <c:pt idx="2">
                  <c:v>Abril</c:v>
                </c:pt>
                <c:pt idx="3">
                  <c:v>Maio</c:v>
                </c:pt>
                <c:pt idx="4">
                  <c:v>Junho</c:v>
                </c:pt>
              </c:strCache>
            </c:strRef>
          </c:cat>
          <c:val>
            <c:numRef>
              <c:f>Plan1!$E$2:$E$6</c:f>
              <c:numCache>
                <c:formatCode>General</c:formatCode>
                <c:ptCount val="5"/>
                <c:pt idx="0">
                  <c:v>1</c:v>
                </c:pt>
                <c:pt idx="1">
                  <c:v>4</c:v>
                </c:pt>
                <c:pt idx="2">
                  <c:v>3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C4F-4EFD-B483-31B735EB4C8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62531312"/>
        <c:axId val="659080208"/>
      </c:lineChart>
      <c:catAx>
        <c:axId val="662531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59080208"/>
        <c:crosses val="autoZero"/>
        <c:auto val="1"/>
        <c:lblAlgn val="ctr"/>
        <c:lblOffset val="100"/>
        <c:noMultiLvlLbl val="0"/>
      </c:catAx>
      <c:valAx>
        <c:axId val="659080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62531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1A849-9713-49D4-8544-CB2B37324CD2}" type="datetimeFigureOut">
              <a:rPr lang="pt-BR" smtClean="0"/>
              <a:t>07/07/2016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D8DCE-0DDD-49B0-BA16-991C47E7C1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5535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Elipse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93805DE-25C5-4DE7-8566-1FC25077E2D7}" type="datetimeFigureOut">
              <a:rPr lang="pt-BR"/>
              <a:pPr>
                <a:defRPr/>
              </a:pPr>
              <a:t>07/07/2016</a:t>
            </a:fld>
            <a:endParaRPr lang="pt-BR"/>
          </a:p>
        </p:txBody>
      </p:sp>
      <p:sp>
        <p:nvSpPr>
          <p:cNvPr id="7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10C9047-65D6-474D-BBF1-196414BD60E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212" y="0"/>
            <a:ext cx="2232251" cy="55806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3E950-5AB4-4274-AC05-EE7353447208}" type="datetimeFigureOut">
              <a:rPr lang="pt-BR"/>
              <a:pPr>
                <a:defRPr/>
              </a:pPr>
              <a:t>07/07/2016</a:t>
            </a:fld>
            <a:endParaRPr lang="pt-BR"/>
          </a:p>
        </p:txBody>
      </p:sp>
      <p:sp>
        <p:nvSpPr>
          <p:cNvPr id="5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450A0D-F9E3-475C-A8F9-22E10040F94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ED126D-5FBD-4ED8-9B35-DDB86E3A1416}" type="datetimeFigureOut">
              <a:rPr lang="pt-BR"/>
              <a:pPr>
                <a:defRPr/>
              </a:pPr>
              <a:t>07/07/2016</a:t>
            </a:fld>
            <a:endParaRPr lang="pt-BR"/>
          </a:p>
        </p:txBody>
      </p:sp>
      <p:sp>
        <p:nvSpPr>
          <p:cNvPr id="5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358720-525F-440B-92D8-10112BA7373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7CEC3-BE00-4747-9B2B-200171B294EB}" type="datetimeFigureOut">
              <a:rPr lang="pt-BR" smtClean="0"/>
              <a:t>07/07/2016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5226-38A3-46E0-8C82-E93929212F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2557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7CEC3-BE00-4747-9B2B-200171B294EB}" type="datetimeFigureOut">
              <a:rPr lang="pt-BR" smtClean="0"/>
              <a:t>07/07/2016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5226-38A3-46E0-8C82-E93929212F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691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7CEC3-BE00-4747-9B2B-200171B294EB}" type="datetimeFigureOut">
              <a:rPr lang="pt-BR" smtClean="0"/>
              <a:t>07/07/2016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5226-38A3-46E0-8C82-E93929212F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7480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7CEC3-BE00-4747-9B2B-200171B294EB}" type="datetimeFigureOut">
              <a:rPr lang="pt-BR" smtClean="0"/>
              <a:t>07/07/2016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5226-38A3-46E0-8C82-E93929212F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6452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7CEC3-BE00-4747-9B2B-200171B294EB}" type="datetimeFigureOut">
              <a:rPr lang="pt-BR" smtClean="0"/>
              <a:t>07/07/2016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5226-38A3-46E0-8C82-E93929212F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04035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7CEC3-BE00-4747-9B2B-200171B294EB}" type="datetimeFigureOut">
              <a:rPr lang="pt-BR" smtClean="0"/>
              <a:t>07/07/2016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5226-38A3-46E0-8C82-E93929212F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7355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7CEC3-BE00-4747-9B2B-200171B294EB}" type="datetimeFigureOut">
              <a:rPr lang="pt-BR" smtClean="0"/>
              <a:t>07/07/2016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5226-38A3-46E0-8C82-E93929212F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2059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7CEC3-BE00-4747-9B2B-200171B294EB}" type="datetimeFigureOut">
              <a:rPr lang="pt-BR" smtClean="0"/>
              <a:t>07/07/2016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5226-38A3-46E0-8C82-E93929212F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962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04B24A-DC7D-44AA-BE76-4085AD57C686}" type="datetimeFigureOut">
              <a:rPr lang="pt-BR"/>
              <a:pPr>
                <a:defRPr/>
              </a:pPr>
              <a:t>07/07/2016</a:t>
            </a:fld>
            <a:endParaRPr lang="pt-BR"/>
          </a:p>
        </p:txBody>
      </p:sp>
      <p:sp>
        <p:nvSpPr>
          <p:cNvPr id="5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19707F-A271-4C26-9C03-7B74595017F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7CEC3-BE00-4747-9B2B-200171B294EB}" type="datetimeFigureOut">
              <a:rPr lang="pt-BR" smtClean="0"/>
              <a:t>07/07/2016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5226-38A3-46E0-8C82-E93929212F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86370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7CEC3-BE00-4747-9B2B-200171B294EB}" type="datetimeFigureOut">
              <a:rPr lang="pt-BR" smtClean="0"/>
              <a:t>07/07/2016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5226-38A3-46E0-8C82-E93929212F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20748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7CEC3-BE00-4747-9B2B-200171B294EB}" type="datetimeFigureOut">
              <a:rPr lang="pt-BR" smtClean="0"/>
              <a:t>07/07/2016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5226-38A3-46E0-8C82-E93929212F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549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tângulo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Elipse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Elipse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2155CC0-EF3F-4B09-999B-01B7E5097C2C}" type="datetimeFigureOut">
              <a:rPr lang="pt-BR"/>
              <a:pPr>
                <a:defRPr/>
              </a:pPr>
              <a:t>07/07/2016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E4763FC-1483-4E3F-ACC8-B1FA4A1B58C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C671D-F3ED-48B9-94CE-DBB6147EFA93}" type="datetimeFigureOut">
              <a:rPr lang="pt-BR"/>
              <a:pPr>
                <a:defRPr/>
              </a:pPr>
              <a:t>07/07/2016</a:t>
            </a:fld>
            <a:endParaRPr lang="pt-BR"/>
          </a:p>
        </p:txBody>
      </p:sp>
      <p:sp>
        <p:nvSpPr>
          <p:cNvPr id="6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D3C177-0FD0-41E2-B75E-C896DF3BB89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1B96BF-FFF4-4E7F-8510-062A7E6C0EE7}" type="datetimeFigureOut">
              <a:rPr lang="pt-BR"/>
              <a:pPr>
                <a:defRPr/>
              </a:pPr>
              <a:t>07/07/2016</a:t>
            </a:fld>
            <a:endParaRPr lang="pt-BR"/>
          </a:p>
        </p:txBody>
      </p:sp>
      <p:sp>
        <p:nvSpPr>
          <p:cNvPr id="8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6D9D2C-EF6B-4EB5-99B2-0AE55ACF111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Data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03EEDD-844E-44DD-BD34-FA366F0745A5}" type="datetimeFigureOut">
              <a:rPr lang="pt-BR"/>
              <a:pPr>
                <a:defRPr/>
              </a:pPr>
              <a:t>07/07/2016</a:t>
            </a:fld>
            <a:endParaRPr lang="pt-BR"/>
          </a:p>
        </p:txBody>
      </p:sp>
      <p:sp>
        <p:nvSpPr>
          <p:cNvPr id="4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1CF8ED-5139-4760-902B-8ECA0E33637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tângulo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BA342F0-13CE-43B8-9EA6-83B92A6996C2}" type="datetimeFigureOut">
              <a:rPr lang="pt-BR"/>
              <a:pPr>
                <a:defRPr/>
              </a:pPr>
              <a:t>07/07/2016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F25C325-5B58-4673-8CD9-8A201B021C2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D3A90E-FB60-444E-ADB2-310A7BC2A966}" type="datetimeFigureOut">
              <a:rPr lang="pt-BR"/>
              <a:pPr>
                <a:defRPr/>
              </a:pPr>
              <a:t>07/07/2016</a:t>
            </a:fld>
            <a:endParaRPr lang="pt-BR"/>
          </a:p>
        </p:txBody>
      </p:sp>
      <p:sp>
        <p:nvSpPr>
          <p:cNvPr id="6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427B9A-E852-4704-91F6-CBBBB715BA2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uxograma: Processo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luxograma: Processo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8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14BA9C7-CA8C-4A0D-ACF7-C4E9271FC806}" type="datetimeFigureOut">
              <a:rPr lang="pt-BR"/>
              <a:pPr>
                <a:defRPr/>
              </a:pPr>
              <a:t>07/07/2016</a:t>
            </a:fld>
            <a:endParaRPr lang="pt-BR"/>
          </a:p>
        </p:txBody>
      </p:sp>
      <p:sp>
        <p:nvSpPr>
          <p:cNvPr id="9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10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D222B8F-4AD3-40D5-A088-6FA6F6EA413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75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Elipse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osc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1033" name="Espaço Reservado para Texto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96F27111-DD53-4EE0-A578-87FF57CBEB56}" type="datetimeFigureOut">
              <a:rPr lang="pt-BR"/>
              <a:pPr>
                <a:defRPr/>
              </a:pPr>
              <a:t>07/07/2016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75EE279C-9956-49D3-8CE0-670F79339E6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5" name="Retângulo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59" r:id="rId2"/>
    <p:sldLayoutId id="2147483867" r:id="rId3"/>
    <p:sldLayoutId id="2147483860" r:id="rId4"/>
    <p:sldLayoutId id="2147483861" r:id="rId5"/>
    <p:sldLayoutId id="2147483862" r:id="rId6"/>
    <p:sldLayoutId id="2147483868" r:id="rId7"/>
    <p:sldLayoutId id="2147483863" r:id="rId8"/>
    <p:sldLayoutId id="2147483869" r:id="rId9"/>
    <p:sldLayoutId id="2147483864" r:id="rId10"/>
    <p:sldLayoutId id="214748386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006B8D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006B8D"/>
          </a:solidFill>
          <a:latin typeface="Gill Sans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006B8D"/>
          </a:solidFill>
          <a:latin typeface="Gill Sans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006B8D"/>
          </a:solidFill>
          <a:latin typeface="Gill Sans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006B8D"/>
          </a:solidFill>
          <a:latin typeface="Gill Sans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006B8D"/>
          </a:solidFill>
          <a:latin typeface="Gill Sans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006B8D"/>
          </a:solidFill>
          <a:latin typeface="Gill Sans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006B8D"/>
          </a:solidFill>
          <a:latin typeface="Gill Sans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006B8D"/>
          </a:solidFill>
          <a:latin typeface="Gill Sans MT" pitchFamily="34" charset="0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7CEC3-BE00-4747-9B2B-200171B294EB}" type="datetimeFigureOut">
              <a:rPr lang="pt-BR" smtClean="0"/>
              <a:t>07/07/2016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55226-38A3-46E0-8C82-E93929212F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919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780928"/>
            <a:ext cx="3492386" cy="1396955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979712" y="4941168"/>
            <a:ext cx="56886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Fabrica de Software Acadêmica</a:t>
            </a:r>
          </a:p>
          <a:p>
            <a:pPr algn="ctr"/>
            <a:r>
              <a:rPr lang="pt-BR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2016-01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1042988" y="476250"/>
            <a:ext cx="76334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 Fabrica de Software – Projeto EJUR</a:t>
            </a:r>
          </a:p>
        </p:txBody>
      </p:sp>
      <p:cxnSp>
        <p:nvCxnSpPr>
          <p:cNvPr id="8" name="Conector reto 7"/>
          <p:cNvCxnSpPr/>
          <p:nvPr/>
        </p:nvCxnSpPr>
        <p:spPr>
          <a:xfrm>
            <a:off x="1042988" y="1196975"/>
            <a:ext cx="8101012" cy="0"/>
          </a:xfrm>
          <a:prstGeom prst="line">
            <a:avLst/>
          </a:prstGeom>
          <a:ln>
            <a:solidFill>
              <a:srgbClr val="0B50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FE6F99-B52D-472C-8F02-F3C316AF8979}" type="datetime1">
              <a:rPr lang="pt-BR" smtClean="0"/>
              <a:t>07/07/2016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332926"/>
            <a:ext cx="7874099" cy="336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91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1042988" y="476250"/>
            <a:ext cx="76334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 Fabrica de Software – Projeto EJUR</a:t>
            </a:r>
          </a:p>
        </p:txBody>
      </p:sp>
      <p:cxnSp>
        <p:nvCxnSpPr>
          <p:cNvPr id="8" name="Conector reto 7"/>
          <p:cNvCxnSpPr/>
          <p:nvPr/>
        </p:nvCxnSpPr>
        <p:spPr>
          <a:xfrm>
            <a:off x="1042988" y="1196975"/>
            <a:ext cx="8101012" cy="0"/>
          </a:xfrm>
          <a:prstGeom prst="line">
            <a:avLst/>
          </a:prstGeom>
          <a:ln>
            <a:solidFill>
              <a:srgbClr val="0B50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FE6F99-B52D-472C-8F02-F3C316AF8979}" type="datetime1">
              <a:rPr lang="pt-BR" smtClean="0"/>
              <a:t>07/07/2016</a:t>
            </a:fld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332926"/>
            <a:ext cx="7776864" cy="304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27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1042988" y="476250"/>
            <a:ext cx="76334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Colaboradores</a:t>
            </a:r>
          </a:p>
        </p:txBody>
      </p:sp>
      <p:cxnSp>
        <p:nvCxnSpPr>
          <p:cNvPr id="8" name="Conector reto 7"/>
          <p:cNvCxnSpPr/>
          <p:nvPr/>
        </p:nvCxnSpPr>
        <p:spPr>
          <a:xfrm>
            <a:off x="1042988" y="1196975"/>
            <a:ext cx="8101012" cy="0"/>
          </a:xfrm>
          <a:prstGeom prst="line">
            <a:avLst/>
          </a:prstGeom>
          <a:ln>
            <a:solidFill>
              <a:srgbClr val="0B50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FE6F99-B52D-472C-8F02-F3C316AF8979}" type="datetime1">
              <a:rPr lang="pt-BR" smtClean="0"/>
              <a:t>07/07/2016</a:t>
            </a:fld>
            <a:endParaRPr lang="pt-BR"/>
          </a:p>
        </p:txBody>
      </p:sp>
      <p:graphicFrame>
        <p:nvGraphicFramePr>
          <p:cNvPr id="7" name="Gráfico 6"/>
          <p:cNvGraphicFramePr/>
          <p:nvPr>
            <p:extLst>
              <p:ext uri="{D42A27DB-BD31-4B8C-83A1-F6EECF244321}">
                <p14:modId xmlns:p14="http://schemas.microsoft.com/office/powerpoint/2010/main" val="1364692038"/>
              </p:ext>
            </p:extLst>
          </p:nvPr>
        </p:nvGraphicFramePr>
        <p:xfrm>
          <a:off x="1187624" y="1332926"/>
          <a:ext cx="7848872" cy="4472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eta para Baixo 3"/>
          <p:cNvSpPr/>
          <p:nvPr/>
        </p:nvSpPr>
        <p:spPr>
          <a:xfrm>
            <a:off x="1734343" y="5909506"/>
            <a:ext cx="360040" cy="8963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060983" y="5843885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50%</a:t>
            </a:r>
          </a:p>
        </p:txBody>
      </p:sp>
    </p:spTree>
    <p:extLst>
      <p:ext uri="{BB962C8B-B14F-4D97-AF65-F5344CB8AC3E}">
        <p14:creationId xmlns:p14="http://schemas.microsoft.com/office/powerpoint/2010/main" val="249271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780928"/>
            <a:ext cx="3492386" cy="1396955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979712" y="4941168"/>
            <a:ext cx="56886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Fabrica de Software Acadêmica</a:t>
            </a:r>
          </a:p>
          <a:p>
            <a:pPr algn="ctr"/>
            <a:r>
              <a:rPr lang="pt-BR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2016-01</a:t>
            </a:r>
          </a:p>
        </p:txBody>
      </p:sp>
    </p:spTree>
    <p:extLst>
      <p:ext uri="{BB962C8B-B14F-4D97-AF65-F5344CB8AC3E}">
        <p14:creationId xmlns:p14="http://schemas.microsoft.com/office/powerpoint/2010/main" val="1696758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1042988" y="476250"/>
            <a:ext cx="38890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Agenda - EJUR</a:t>
            </a:r>
          </a:p>
        </p:txBody>
      </p:sp>
      <p:cxnSp>
        <p:nvCxnSpPr>
          <p:cNvPr id="8" name="Conector reto 7"/>
          <p:cNvCxnSpPr/>
          <p:nvPr/>
        </p:nvCxnSpPr>
        <p:spPr>
          <a:xfrm>
            <a:off x="1042988" y="1196975"/>
            <a:ext cx="8101012" cy="0"/>
          </a:xfrm>
          <a:prstGeom prst="line">
            <a:avLst/>
          </a:prstGeom>
          <a:ln>
            <a:solidFill>
              <a:srgbClr val="0B50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3" name="CaixaDeTexto 8"/>
          <p:cNvSpPr txBox="1">
            <a:spLocks noChangeArrowheads="1"/>
          </p:cNvSpPr>
          <p:nvPr/>
        </p:nvSpPr>
        <p:spPr bwMode="auto">
          <a:xfrm>
            <a:off x="1331913" y="1484313"/>
            <a:ext cx="7127875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pt-BR" sz="2000" dirty="0"/>
              <a:t> A Fabrica de Software;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endParaRPr lang="pt-BR" sz="2000" dirty="0"/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pt-BR" sz="2000" dirty="0"/>
              <a:t> Apresentação das demandas da Fabrica de Software;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endParaRPr lang="pt-BR" sz="2000" dirty="0"/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pt-BR" sz="2000" dirty="0"/>
              <a:t> Capacidade de entrega da equipe na Sprint;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endParaRPr lang="pt-BR" sz="2000" dirty="0"/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pt-BR" sz="2000" dirty="0"/>
              <a:t> Apresentação do Protótipo Navegável;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endParaRPr lang="pt-BR" sz="2000" dirty="0"/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pt-BR" sz="2000"/>
              <a:t> Apresentação </a:t>
            </a:r>
            <a:r>
              <a:rPr lang="pt-BR" sz="2000" dirty="0"/>
              <a:t>do Sistema;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endParaRPr lang="pt-BR" sz="2000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FE6F99-B52D-472C-8F02-F3C316AF8979}" type="datetime1">
              <a:rPr lang="pt-BR" smtClean="0"/>
              <a:t>07/07/2016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1042988" y="476250"/>
            <a:ext cx="65533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 Fabrica de Software</a:t>
            </a:r>
          </a:p>
        </p:txBody>
      </p:sp>
      <p:cxnSp>
        <p:nvCxnSpPr>
          <p:cNvPr id="8" name="Conector reto 7"/>
          <p:cNvCxnSpPr/>
          <p:nvPr/>
        </p:nvCxnSpPr>
        <p:spPr>
          <a:xfrm>
            <a:off x="1042988" y="1196975"/>
            <a:ext cx="8101012" cy="0"/>
          </a:xfrm>
          <a:prstGeom prst="line">
            <a:avLst/>
          </a:prstGeom>
          <a:ln>
            <a:solidFill>
              <a:srgbClr val="0B50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3" name="CaixaDeTexto 8"/>
          <p:cNvSpPr txBox="1">
            <a:spLocks noChangeArrowheads="1"/>
          </p:cNvSpPr>
          <p:nvPr/>
        </p:nvSpPr>
        <p:spPr bwMode="auto">
          <a:xfrm>
            <a:off x="1331913" y="1484313"/>
            <a:ext cx="7127875" cy="2262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pt-BR" sz="2000" dirty="0"/>
              <a:t> </a:t>
            </a:r>
            <a:r>
              <a:rPr lang="pt-BR" dirty="0"/>
              <a:t>A fábrica de software acadêmica do UniProjeção, no seu programa de residência em desenvolvimento de software, procura alinhar o conhecimento teórico ao prático, adotando tecnologia de mercado, gerenciamento ágil e técnicas ágeis para implementação e teste de softwares.</a:t>
            </a:r>
            <a:endParaRPr lang="pt-BR" sz="2000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FE6F99-B52D-472C-8F02-F3C316AF8979}" type="datetime1">
              <a:rPr lang="pt-BR" smtClean="0"/>
              <a:t>07/07/2016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975" y="3513842"/>
            <a:ext cx="5721038" cy="302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57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1042988" y="476250"/>
            <a:ext cx="76334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 Fabrica de Software – Projeto EJUR</a:t>
            </a:r>
          </a:p>
        </p:txBody>
      </p:sp>
      <p:cxnSp>
        <p:nvCxnSpPr>
          <p:cNvPr id="8" name="Conector reto 7"/>
          <p:cNvCxnSpPr/>
          <p:nvPr/>
        </p:nvCxnSpPr>
        <p:spPr>
          <a:xfrm>
            <a:off x="1042988" y="1196975"/>
            <a:ext cx="8101012" cy="0"/>
          </a:xfrm>
          <a:prstGeom prst="line">
            <a:avLst/>
          </a:prstGeom>
          <a:ln>
            <a:solidFill>
              <a:srgbClr val="0B50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3" name="CaixaDeTexto 8"/>
          <p:cNvSpPr txBox="1">
            <a:spLocks noChangeArrowheads="1"/>
          </p:cNvSpPr>
          <p:nvPr/>
        </p:nvSpPr>
        <p:spPr bwMode="auto">
          <a:xfrm>
            <a:off x="1331913" y="1484313"/>
            <a:ext cx="7127875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pt-BR" dirty="0"/>
              <a:t> EJUR trata do desenvolvimento de um software para a escola jurídica, que terá por objetivo gerenciar um banco de questões e gerar, fisicamente, provas sobre regras pré-estabelecidas.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FE6F99-B52D-472C-8F02-F3C316AF8979}" type="datetime1">
              <a:rPr lang="pt-BR" smtClean="0"/>
              <a:t>07/07/2016</a:t>
            </a:fld>
            <a:endParaRPr lang="pt-BR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351657"/>
              </p:ext>
            </p:extLst>
          </p:nvPr>
        </p:nvGraphicFramePr>
        <p:xfrm>
          <a:off x="1187624" y="2823141"/>
          <a:ext cx="7488832" cy="36301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86914">
                  <a:extLst>
                    <a:ext uri="{9D8B030D-6E8A-4147-A177-3AD203B41FA5}">
                      <a16:colId xmlns:a16="http://schemas.microsoft.com/office/drawing/2014/main" val="2144447851"/>
                    </a:ext>
                  </a:extLst>
                </a:gridCol>
                <a:gridCol w="5101918">
                  <a:extLst>
                    <a:ext uri="{9D8B030D-6E8A-4147-A177-3AD203B41FA5}">
                      <a16:colId xmlns:a16="http://schemas.microsoft.com/office/drawing/2014/main" val="3575993571"/>
                    </a:ext>
                  </a:extLst>
                </a:gridCol>
              </a:tblGrid>
              <a:tr h="11808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pt-BR" sz="1200" kern="50" dirty="0">
                          <a:effectLst/>
                        </a:rPr>
                        <a:t>Problema </a:t>
                      </a:r>
                      <a:endParaRPr lang="pt-BR" sz="1200" kern="50" dirty="0"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68580" marB="68580" anchor="ctr"/>
                </a:tc>
                <a:tc>
                  <a:txBody>
                    <a:bodyPr/>
                    <a:lstStyle/>
                    <a:p>
                      <a:pPr marL="19050"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pt-BR" sz="1200" kern="50">
                          <a:effectLst/>
                        </a:rPr>
                        <a:t>Ausência de um sistema informatizado para elaboração automática de avaliações, utilizando o banco de questões da escola jurídica do UniProjeção.</a:t>
                      </a:r>
                    </a:p>
                    <a:p>
                      <a:pPr marL="19050"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pt-BR" sz="1200" kern="50">
                          <a:effectLst/>
                        </a:rPr>
                        <a:t>Falta de uma forma integra de consultar o histórico de provas aplicadas e questões já utilizadas nas provas anteriores.</a:t>
                      </a:r>
                      <a:endParaRPr lang="pt-BR" sz="1200" kern="50">
                        <a:solidFill>
                          <a:srgbClr val="0000FF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68580" marB="68580"/>
                </a:tc>
                <a:extLst>
                  <a:ext uri="{0D108BD9-81ED-4DB2-BD59-A6C34878D82A}">
                    <a16:rowId xmlns:a16="http://schemas.microsoft.com/office/drawing/2014/main" val="2799756965"/>
                  </a:ext>
                </a:extLst>
              </a:tr>
              <a:tr h="3890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pt-BR" sz="1200" kern="50">
                          <a:effectLst/>
                        </a:rPr>
                        <a:t>Afeta</a:t>
                      </a:r>
                      <a:endParaRPr lang="pt-BR" sz="1200" kern="50"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68580" marB="68580" anchor="ctr"/>
                </a:tc>
                <a:tc>
                  <a:txBody>
                    <a:bodyPr/>
                    <a:lstStyle/>
                    <a:p>
                      <a:pPr marL="19050"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200" kern="50">
                          <a:effectLst/>
                        </a:rPr>
                        <a:t>Coordenadores no NPI e professores da escola jurídica da Faculdade Projeção.</a:t>
                      </a:r>
                      <a:endParaRPr lang="pt-BR" sz="1200" kern="50">
                        <a:solidFill>
                          <a:srgbClr val="0000FF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68580" marB="68580"/>
                </a:tc>
                <a:extLst>
                  <a:ext uri="{0D108BD9-81ED-4DB2-BD59-A6C34878D82A}">
                    <a16:rowId xmlns:a16="http://schemas.microsoft.com/office/drawing/2014/main" val="3017496563"/>
                  </a:ext>
                </a:extLst>
              </a:tr>
              <a:tr h="8109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pt-BR" sz="1200" kern="50">
                          <a:effectLst/>
                        </a:rPr>
                        <a:t>Impacto</a:t>
                      </a:r>
                      <a:endParaRPr lang="pt-BR" sz="1200" kern="50"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68580" marB="68580" anchor="ctr"/>
                </a:tc>
                <a:tc>
                  <a:txBody>
                    <a:bodyPr/>
                    <a:lstStyle/>
                    <a:p>
                      <a:pPr marL="19050"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200" kern="50">
                          <a:effectLst/>
                        </a:rPr>
                        <a:t>Morosidades na elaboração das provas específicas aplicadas pela escola, além de ausência histórica da aplicação das provas e questões utilizadas nas ultimas avaliações.</a:t>
                      </a:r>
                      <a:endParaRPr lang="pt-BR" sz="1200" kern="50">
                        <a:solidFill>
                          <a:srgbClr val="0000FF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68580" marB="68580"/>
                </a:tc>
                <a:extLst>
                  <a:ext uri="{0D108BD9-81ED-4DB2-BD59-A6C34878D82A}">
                    <a16:rowId xmlns:a16="http://schemas.microsoft.com/office/drawing/2014/main" val="2682108001"/>
                  </a:ext>
                </a:extLst>
              </a:tr>
              <a:tr h="12492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pt-BR" sz="1200" kern="50" dirty="0">
                          <a:effectLst/>
                        </a:rPr>
                        <a:t>Solução</a:t>
                      </a:r>
                      <a:endParaRPr lang="pt-BR" sz="1200" kern="50" dirty="0"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68580" marB="68580" anchor="ctr"/>
                </a:tc>
                <a:tc>
                  <a:txBody>
                    <a:bodyPr/>
                    <a:lstStyle/>
                    <a:p>
                      <a:pPr marL="19050"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200" kern="50" dirty="0">
                          <a:effectLst/>
                        </a:rPr>
                        <a:t>Desenvolvimento de um sistema informatizado que agilize a elaboração de provas </a:t>
                      </a:r>
                      <a:r>
                        <a:rPr lang="pt-BR" sz="1200" kern="50" dirty="0" err="1">
                          <a:effectLst/>
                        </a:rPr>
                        <a:t>atraves</a:t>
                      </a:r>
                      <a:r>
                        <a:rPr lang="pt-BR" sz="1200" kern="50" dirty="0">
                          <a:effectLst/>
                        </a:rPr>
                        <a:t> da seleção dos assuntos desejados dentre outros </a:t>
                      </a:r>
                      <a:r>
                        <a:rPr lang="pt-BR" sz="1200" kern="50" dirty="0" err="1">
                          <a:effectLst/>
                        </a:rPr>
                        <a:t>parametros</a:t>
                      </a:r>
                      <a:r>
                        <a:rPr lang="pt-BR" sz="1200" kern="50" dirty="0">
                          <a:effectLst/>
                        </a:rPr>
                        <a:t>, garantindo assim a geração </a:t>
                      </a:r>
                      <a:r>
                        <a:rPr lang="pt-BR" sz="1200" kern="50" dirty="0" err="1">
                          <a:effectLst/>
                        </a:rPr>
                        <a:t>rapida</a:t>
                      </a:r>
                      <a:r>
                        <a:rPr lang="pt-BR" sz="1200" kern="50" dirty="0">
                          <a:effectLst/>
                        </a:rPr>
                        <a:t> das avaliações e manutenção de um histórico das provas aplicadas, inclusive a possibilidade de manutenção e inserção facilitada de novas questões no banco de questões já existente.</a:t>
                      </a:r>
                      <a:endParaRPr lang="pt-BR" sz="1200" kern="50" dirty="0">
                        <a:solidFill>
                          <a:srgbClr val="0000FF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68580" marB="68580"/>
                </a:tc>
                <a:extLst>
                  <a:ext uri="{0D108BD9-81ED-4DB2-BD59-A6C34878D82A}">
                    <a16:rowId xmlns:a16="http://schemas.microsoft.com/office/drawing/2014/main" val="3623448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959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1042988" y="476250"/>
            <a:ext cx="76334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 Fabrica de Software – Projeto EJUR</a:t>
            </a:r>
          </a:p>
        </p:txBody>
      </p:sp>
      <p:cxnSp>
        <p:nvCxnSpPr>
          <p:cNvPr id="8" name="Conector reto 7"/>
          <p:cNvCxnSpPr/>
          <p:nvPr/>
        </p:nvCxnSpPr>
        <p:spPr>
          <a:xfrm>
            <a:off x="1042988" y="1196975"/>
            <a:ext cx="8101012" cy="0"/>
          </a:xfrm>
          <a:prstGeom prst="line">
            <a:avLst/>
          </a:prstGeom>
          <a:ln>
            <a:solidFill>
              <a:srgbClr val="0B50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FE6F99-B52D-472C-8F02-F3C316AF8979}" type="datetime1">
              <a:rPr lang="pt-BR" smtClean="0"/>
              <a:t>07/07/2016</a:t>
            </a:fld>
            <a:endParaRPr lang="pt-BR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672521"/>
              </p:ext>
            </p:extLst>
          </p:nvPr>
        </p:nvGraphicFramePr>
        <p:xfrm>
          <a:off x="1042988" y="3879633"/>
          <a:ext cx="7633469" cy="2671308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1872828">
                  <a:extLst>
                    <a:ext uri="{9D8B030D-6E8A-4147-A177-3AD203B41FA5}">
                      <a16:colId xmlns:a16="http://schemas.microsoft.com/office/drawing/2014/main" val="268304009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261144259"/>
                    </a:ext>
                  </a:extLst>
                </a:gridCol>
                <a:gridCol w="851991">
                  <a:extLst>
                    <a:ext uri="{9D8B030D-6E8A-4147-A177-3AD203B41FA5}">
                      <a16:colId xmlns:a16="http://schemas.microsoft.com/office/drawing/2014/main" val="2659533651"/>
                    </a:ext>
                  </a:extLst>
                </a:gridCol>
                <a:gridCol w="991254">
                  <a:extLst>
                    <a:ext uri="{9D8B030D-6E8A-4147-A177-3AD203B41FA5}">
                      <a16:colId xmlns:a16="http://schemas.microsoft.com/office/drawing/2014/main" val="2898638334"/>
                    </a:ext>
                  </a:extLst>
                </a:gridCol>
                <a:gridCol w="1011026">
                  <a:extLst>
                    <a:ext uri="{9D8B030D-6E8A-4147-A177-3AD203B41FA5}">
                      <a16:colId xmlns:a16="http://schemas.microsoft.com/office/drawing/2014/main" val="2233481417"/>
                    </a:ext>
                  </a:extLst>
                </a:gridCol>
                <a:gridCol w="952611">
                  <a:extLst>
                    <a:ext uri="{9D8B030D-6E8A-4147-A177-3AD203B41FA5}">
                      <a16:colId xmlns:a16="http://schemas.microsoft.com/office/drawing/2014/main" val="2707447916"/>
                    </a:ext>
                  </a:extLst>
                </a:gridCol>
                <a:gridCol w="801631">
                  <a:extLst>
                    <a:ext uri="{9D8B030D-6E8A-4147-A177-3AD203B41FA5}">
                      <a16:colId xmlns:a16="http://schemas.microsoft.com/office/drawing/2014/main" val="3522446124"/>
                    </a:ext>
                  </a:extLst>
                </a:gridCol>
              </a:tblGrid>
              <a:tr h="5969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cap="all" dirty="0">
                          <a:effectLst/>
                        </a:rPr>
                        <a:t> </a:t>
                      </a:r>
                      <a:r>
                        <a:rPr lang="pt-BR" sz="1100" dirty="0">
                          <a:effectLst/>
                        </a:rPr>
                        <a:t>Áreas x</a:t>
                      </a:r>
                      <a:r>
                        <a:rPr lang="pt-BR" sz="1100" baseline="0" dirty="0">
                          <a:effectLst/>
                        </a:rPr>
                        <a:t> Mês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cap="all">
                          <a:effectLst/>
                        </a:rPr>
                        <a:t>Fevereiro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cap="all">
                          <a:effectLst/>
                        </a:rPr>
                        <a:t>Março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cap="all" dirty="0">
                          <a:effectLst/>
                        </a:rPr>
                        <a:t>Abril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cap="all">
                          <a:effectLst/>
                        </a:rPr>
                        <a:t>Maio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cap="all">
                          <a:effectLst/>
                        </a:rPr>
                        <a:t>Junho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cap="all">
                          <a:effectLst/>
                        </a:rPr>
                        <a:t>Total 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9854529"/>
                  </a:ext>
                </a:extLst>
              </a:tr>
              <a:tr h="5969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cap="all">
                          <a:effectLst/>
                        </a:rPr>
                        <a:t>Desenvolvimento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6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7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7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6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15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41</a:t>
                      </a:r>
                      <a:endParaRPr lang="pt-BR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8913123"/>
                  </a:ext>
                </a:extLst>
              </a:tr>
              <a:tr h="5969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cap="all">
                          <a:effectLst/>
                        </a:rPr>
                        <a:t>Banco de Dados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4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12</a:t>
                      </a:r>
                      <a:endParaRPr lang="pt-BR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9980212"/>
                  </a:ext>
                </a:extLst>
              </a:tr>
              <a:tr h="291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cap="all">
                          <a:effectLst/>
                        </a:rPr>
                        <a:t>Requisitos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3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9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15</a:t>
                      </a:r>
                      <a:endParaRPr lang="pt-BR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2056001"/>
                  </a:ext>
                </a:extLst>
              </a:tr>
              <a:tr h="291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cap="all">
                          <a:effectLst/>
                        </a:rPr>
                        <a:t>Testes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3</a:t>
                      </a:r>
                      <a:endParaRPr lang="pt-BR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2856604"/>
                  </a:ext>
                </a:extLst>
              </a:tr>
              <a:tr h="291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cap="all">
                          <a:effectLst/>
                        </a:rPr>
                        <a:t>Total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9</a:t>
                      </a:r>
                      <a:endParaRPr lang="pt-BR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10</a:t>
                      </a:r>
                      <a:endParaRPr lang="pt-BR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15</a:t>
                      </a:r>
                      <a:endParaRPr lang="pt-BR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10</a:t>
                      </a:r>
                      <a:endParaRPr lang="pt-BR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27</a:t>
                      </a:r>
                      <a:endParaRPr lang="pt-BR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71</a:t>
                      </a:r>
                      <a:endParaRPr lang="pt-BR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7337368"/>
                  </a:ext>
                </a:extLst>
              </a:tr>
            </a:tbl>
          </a:graphicData>
        </a:graphic>
      </p:graphicFrame>
      <p:graphicFrame>
        <p:nvGraphicFramePr>
          <p:cNvPr id="9" name="Gráfico 8"/>
          <p:cNvGraphicFramePr/>
          <p:nvPr>
            <p:extLst>
              <p:ext uri="{D42A27DB-BD31-4B8C-83A1-F6EECF244321}">
                <p14:modId xmlns:p14="http://schemas.microsoft.com/office/powerpoint/2010/main" val="3308898335"/>
              </p:ext>
            </p:extLst>
          </p:nvPr>
        </p:nvGraphicFramePr>
        <p:xfrm>
          <a:off x="1042988" y="1309193"/>
          <a:ext cx="7633468" cy="24344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974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1042988" y="476250"/>
            <a:ext cx="76334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 Fabrica de Software – Prod. Total</a:t>
            </a:r>
          </a:p>
        </p:txBody>
      </p:sp>
      <p:cxnSp>
        <p:nvCxnSpPr>
          <p:cNvPr id="8" name="Conector reto 7"/>
          <p:cNvCxnSpPr/>
          <p:nvPr/>
        </p:nvCxnSpPr>
        <p:spPr>
          <a:xfrm>
            <a:off x="1042988" y="1196975"/>
            <a:ext cx="8101012" cy="0"/>
          </a:xfrm>
          <a:prstGeom prst="line">
            <a:avLst/>
          </a:prstGeom>
          <a:ln>
            <a:solidFill>
              <a:srgbClr val="0B50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FE6F99-B52D-472C-8F02-F3C316AF8979}" type="datetime1">
              <a:rPr lang="pt-BR" smtClean="0"/>
              <a:t>07/07/2016</a:t>
            </a:fld>
            <a:endParaRPr lang="pt-BR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553489"/>
              </p:ext>
            </p:extLst>
          </p:nvPr>
        </p:nvGraphicFramePr>
        <p:xfrm>
          <a:off x="1037105" y="4077072"/>
          <a:ext cx="7633468" cy="2439828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1598768">
                  <a:extLst>
                    <a:ext uri="{9D8B030D-6E8A-4147-A177-3AD203B41FA5}">
                      <a16:colId xmlns:a16="http://schemas.microsoft.com/office/drawing/2014/main" val="1524256157"/>
                    </a:ext>
                  </a:extLst>
                </a:gridCol>
                <a:gridCol w="1206940">
                  <a:extLst>
                    <a:ext uri="{9D8B030D-6E8A-4147-A177-3AD203B41FA5}">
                      <a16:colId xmlns:a16="http://schemas.microsoft.com/office/drawing/2014/main" val="1845049714"/>
                    </a:ext>
                  </a:extLst>
                </a:gridCol>
                <a:gridCol w="1071238">
                  <a:extLst>
                    <a:ext uri="{9D8B030D-6E8A-4147-A177-3AD203B41FA5}">
                      <a16:colId xmlns:a16="http://schemas.microsoft.com/office/drawing/2014/main" val="2412220094"/>
                    </a:ext>
                  </a:extLst>
                </a:gridCol>
                <a:gridCol w="991255">
                  <a:extLst>
                    <a:ext uri="{9D8B030D-6E8A-4147-A177-3AD203B41FA5}">
                      <a16:colId xmlns:a16="http://schemas.microsoft.com/office/drawing/2014/main" val="1501562777"/>
                    </a:ext>
                  </a:extLst>
                </a:gridCol>
                <a:gridCol w="1011025">
                  <a:extLst>
                    <a:ext uri="{9D8B030D-6E8A-4147-A177-3AD203B41FA5}">
                      <a16:colId xmlns:a16="http://schemas.microsoft.com/office/drawing/2014/main" val="1920745248"/>
                    </a:ext>
                  </a:extLst>
                </a:gridCol>
                <a:gridCol w="952611">
                  <a:extLst>
                    <a:ext uri="{9D8B030D-6E8A-4147-A177-3AD203B41FA5}">
                      <a16:colId xmlns:a16="http://schemas.microsoft.com/office/drawing/2014/main" val="663215524"/>
                    </a:ext>
                  </a:extLst>
                </a:gridCol>
                <a:gridCol w="801631">
                  <a:extLst>
                    <a:ext uri="{9D8B030D-6E8A-4147-A177-3AD203B41FA5}">
                      <a16:colId xmlns:a16="http://schemas.microsoft.com/office/drawing/2014/main" val="568682156"/>
                    </a:ext>
                  </a:extLst>
                </a:gridCol>
              </a:tblGrid>
              <a:tr h="3011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 Áreas x</a:t>
                      </a:r>
                      <a:r>
                        <a:rPr lang="pt-BR" sz="1200" baseline="0" dirty="0">
                          <a:effectLst/>
                        </a:rPr>
                        <a:t> Mês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Fevereiro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Março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Abril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Maio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Junho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Total 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3592108"/>
                  </a:ext>
                </a:extLst>
              </a:tr>
              <a:tr h="6176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Desenvolvimento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23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22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45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126</a:t>
                      </a:r>
                      <a:endParaRPr lang="pt-BR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6030014"/>
                  </a:ext>
                </a:extLst>
              </a:tr>
              <a:tr h="6176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Banco de Dados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4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9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5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39</a:t>
                      </a:r>
                      <a:endParaRPr lang="pt-BR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3483253"/>
                  </a:ext>
                </a:extLst>
              </a:tr>
              <a:tr h="3011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Requisitos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7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13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32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71</a:t>
                      </a:r>
                      <a:endParaRPr lang="pt-BR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3571426"/>
                  </a:ext>
                </a:extLst>
              </a:tr>
              <a:tr h="3011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Testes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3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3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3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9</a:t>
                      </a:r>
                      <a:endParaRPr lang="pt-BR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4603683"/>
                  </a:ext>
                </a:extLst>
              </a:tr>
              <a:tr h="3011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Total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23</a:t>
                      </a:r>
                      <a:endParaRPr lang="pt-BR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39</a:t>
                      </a:r>
                      <a:endParaRPr lang="pt-BR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48</a:t>
                      </a:r>
                      <a:endParaRPr lang="pt-BR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44</a:t>
                      </a:r>
                      <a:endParaRPr lang="pt-BR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91</a:t>
                      </a:r>
                      <a:endParaRPr lang="pt-BR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245</a:t>
                      </a:r>
                      <a:endParaRPr lang="pt-BR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5508880"/>
                  </a:ext>
                </a:extLst>
              </a:tr>
            </a:tbl>
          </a:graphicData>
        </a:graphic>
      </p:graphicFrame>
      <p:graphicFrame>
        <p:nvGraphicFramePr>
          <p:cNvPr id="9" name="Gráfico 8"/>
          <p:cNvGraphicFramePr/>
          <p:nvPr>
            <p:extLst>
              <p:ext uri="{D42A27DB-BD31-4B8C-83A1-F6EECF244321}">
                <p14:modId xmlns:p14="http://schemas.microsoft.com/office/powerpoint/2010/main" val="1842322639"/>
              </p:ext>
            </p:extLst>
          </p:nvPr>
        </p:nvGraphicFramePr>
        <p:xfrm>
          <a:off x="1042988" y="1332926"/>
          <a:ext cx="7849492" cy="26081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8702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1042988" y="476250"/>
            <a:ext cx="76334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 Fabrica de Software – Projeto EJUR</a:t>
            </a:r>
          </a:p>
        </p:txBody>
      </p:sp>
      <p:cxnSp>
        <p:nvCxnSpPr>
          <p:cNvPr id="8" name="Conector reto 7"/>
          <p:cNvCxnSpPr/>
          <p:nvPr/>
        </p:nvCxnSpPr>
        <p:spPr>
          <a:xfrm>
            <a:off x="1042988" y="1196975"/>
            <a:ext cx="8101012" cy="0"/>
          </a:xfrm>
          <a:prstGeom prst="line">
            <a:avLst/>
          </a:prstGeom>
          <a:ln>
            <a:solidFill>
              <a:srgbClr val="0B50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FE6F99-B52D-472C-8F02-F3C316AF8979}" type="datetime1">
              <a:rPr lang="pt-BR" smtClean="0"/>
              <a:t>07/07/2016</a:t>
            </a:fld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928" y="1333940"/>
            <a:ext cx="7739277" cy="411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4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1042988" y="476250"/>
            <a:ext cx="76334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 Fabrica de Software – Projeto EJUR</a:t>
            </a:r>
          </a:p>
        </p:txBody>
      </p:sp>
      <p:cxnSp>
        <p:nvCxnSpPr>
          <p:cNvPr id="8" name="Conector reto 7"/>
          <p:cNvCxnSpPr/>
          <p:nvPr/>
        </p:nvCxnSpPr>
        <p:spPr>
          <a:xfrm>
            <a:off x="1042988" y="1196975"/>
            <a:ext cx="8101012" cy="0"/>
          </a:xfrm>
          <a:prstGeom prst="line">
            <a:avLst/>
          </a:prstGeom>
          <a:ln>
            <a:solidFill>
              <a:srgbClr val="0B50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FE6F99-B52D-472C-8F02-F3C316AF8979}" type="datetime1">
              <a:rPr lang="pt-BR" smtClean="0"/>
              <a:t>07/07/2016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341" y="1332926"/>
            <a:ext cx="7874306" cy="386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06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1042988" y="476250"/>
            <a:ext cx="76334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 Fabrica de Software – Projeto EJUR</a:t>
            </a:r>
          </a:p>
        </p:txBody>
      </p:sp>
      <p:cxnSp>
        <p:nvCxnSpPr>
          <p:cNvPr id="8" name="Conector reto 7"/>
          <p:cNvCxnSpPr/>
          <p:nvPr/>
        </p:nvCxnSpPr>
        <p:spPr>
          <a:xfrm>
            <a:off x="1042988" y="1196975"/>
            <a:ext cx="8101012" cy="0"/>
          </a:xfrm>
          <a:prstGeom prst="line">
            <a:avLst/>
          </a:prstGeom>
          <a:ln>
            <a:solidFill>
              <a:srgbClr val="0B50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FE6F99-B52D-472C-8F02-F3C316AF8979}" type="datetime1">
              <a:rPr lang="pt-BR" smtClean="0"/>
              <a:t>07/07/2016</a:t>
            </a:fld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7" y="1332004"/>
            <a:ext cx="7848872" cy="305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59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íci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Solstí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í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975</TotalTime>
  <Words>430</Words>
  <Application>Microsoft Office PowerPoint</Application>
  <PresentationFormat>Apresentação na tela (4:3)</PresentationFormat>
  <Paragraphs>133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13</vt:i4>
      </vt:variant>
    </vt:vector>
  </HeadingPairs>
  <TitlesOfParts>
    <vt:vector size="24" baseType="lpstr">
      <vt:lpstr>Arial</vt:lpstr>
      <vt:lpstr>Calibri</vt:lpstr>
      <vt:lpstr>Calibri Light</vt:lpstr>
      <vt:lpstr>Gill Sans MT</vt:lpstr>
      <vt:lpstr>Lucida Sans Unicode</vt:lpstr>
      <vt:lpstr>Tahoma</vt:lpstr>
      <vt:lpstr>Times New Roman</vt:lpstr>
      <vt:lpstr>Verdana</vt:lpstr>
      <vt:lpstr>Wingdings 2</vt:lpstr>
      <vt:lpstr>Solstício</vt:lpstr>
      <vt:lpstr>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minc</dc:creator>
  <cp:lastModifiedBy>Alysson Vicuña</cp:lastModifiedBy>
  <cp:revision>90</cp:revision>
  <dcterms:created xsi:type="dcterms:W3CDTF">2014-04-24T12:01:18Z</dcterms:created>
  <dcterms:modified xsi:type="dcterms:W3CDTF">2016-07-07T22:17:48Z</dcterms:modified>
</cp:coreProperties>
</file>