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55BD05-1041-44A1-83B9-4F23A6388694}">
  <a:tblStyle styleId="{1855BD05-1041-44A1-83B9-4F23A6388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dd10ced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dd10ced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dd10ced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dd10ced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d6a85b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6d6a85b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dd10ced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dd10ced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ee6786b6c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ee6786b6c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dd10ced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add10ced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add10ced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add10ced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6d6a85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6d6a85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6d6a85b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6d6a85b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6d6a85b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6d6a85b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dd10ce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dd10ce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dd10ced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add10ced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6d6a85b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6d6a85b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d6a85b4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6d6a85b4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add10ced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add10ced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add10ced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add10ced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add10ced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add10ced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add10ced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add10ced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e6786b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e6786b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dd10ced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dd10ced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e6786b6c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e6786b6c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ee6786b6c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ee6786b6c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ee6786b6c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ee6786b6c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dd10ced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dd10ced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dd10ced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dd10ced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Relationship Id="rId4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jpg"/><Relationship Id="rId4" Type="http://schemas.openxmlformats.org/officeDocument/2006/relationships/image" Target="../media/image4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image" Target="../media/image3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jpg"/><Relationship Id="rId4" Type="http://schemas.openxmlformats.org/officeDocument/2006/relationships/image" Target="../media/image3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jpg"/><Relationship Id="rId4" Type="http://schemas.openxmlformats.org/officeDocument/2006/relationships/image" Target="../media/image2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jpg"/><Relationship Id="rId4" Type="http://schemas.openxmlformats.org/officeDocument/2006/relationships/image" Target="../media/image4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jpg"/><Relationship Id="rId4" Type="http://schemas.openxmlformats.org/officeDocument/2006/relationships/image" Target="../media/image3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jpg"/><Relationship Id="rId4" Type="http://schemas.openxmlformats.org/officeDocument/2006/relationships/image" Target="../media/image3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56425" y="589100"/>
            <a:ext cx="7474200" cy="16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CS559 Deep Learning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515150" y="3325150"/>
            <a:ext cx="33285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Aslı Alpman - 21501747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Beril Alyüz - 21601710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575" y="589088"/>
            <a:ext cx="1757825" cy="17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25775" y="3325150"/>
            <a:ext cx="42126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Inverse Problems with Deep Learning for CS-MRI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11700" y="475125"/>
            <a:ext cx="426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3.2.1.1 Mean Square Form</a:t>
            </a:r>
            <a:endParaRPr sz="12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61600"/>
            <a:ext cx="6400800" cy="195864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7090775" y="1706900"/>
            <a:ext cx="375900" cy="33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175" y="2521657"/>
            <a:ext cx="5524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175" y="2920570"/>
            <a:ext cx="5524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6">
            <a:alphaModFix/>
          </a:blip>
          <a:srcRect b="-10656" l="0" r="9132" t="0"/>
          <a:stretch/>
        </p:blipFill>
        <p:spPr>
          <a:xfrm>
            <a:off x="2222050" y="1890325"/>
            <a:ext cx="18068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2269575" y="1854625"/>
            <a:ext cx="1806900" cy="445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311700" y="475125"/>
            <a:ext cx="786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3.2.1.2 Exponential Form (One Sided)</a:t>
            </a:r>
            <a:endParaRPr sz="1200"/>
          </a:p>
        </p:txBody>
      </p:sp>
      <p:sp>
        <p:nvSpPr>
          <p:cNvPr id="153" name="Google Shape;153;p23"/>
          <p:cNvSpPr txBox="1"/>
          <p:nvPr/>
        </p:nvSpPr>
        <p:spPr>
          <a:xfrm>
            <a:off x="7829400" y="13529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7815975" y="1299175"/>
            <a:ext cx="5487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7131075" y="1675200"/>
            <a:ext cx="389400" cy="33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52903"/>
            <a:ext cx="6400800" cy="204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000" y="3030166"/>
            <a:ext cx="5524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000" y="2658691"/>
            <a:ext cx="55245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2175575" y="1896250"/>
            <a:ext cx="1826400" cy="400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7260350" y="1753100"/>
            <a:ext cx="375900" cy="33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311700" y="475125"/>
            <a:ext cx="786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3.2.1.2 Exponential Form (Two Sided)</a:t>
            </a:r>
            <a:endParaRPr sz="1200"/>
          </a:p>
        </p:txBody>
      </p:sp>
      <p:sp>
        <p:nvSpPr>
          <p:cNvPr id="167" name="Google Shape;167;p24"/>
          <p:cNvSpPr txBox="1"/>
          <p:nvPr/>
        </p:nvSpPr>
        <p:spPr>
          <a:xfrm>
            <a:off x="7815975" y="15920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7815975" y="1491350"/>
            <a:ext cx="5487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07225"/>
            <a:ext cx="6400800" cy="2380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7037050" y="1652500"/>
            <a:ext cx="362700" cy="40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175575" y="1800225"/>
            <a:ext cx="3572400" cy="443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350" y="2564123"/>
            <a:ext cx="5524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350" y="2915598"/>
            <a:ext cx="5524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2350" y="3287073"/>
            <a:ext cx="5524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311700" y="475125"/>
            <a:ext cx="426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3.2.1.3 Inverse Form</a:t>
            </a:r>
            <a:endParaRPr sz="1200"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75" y="1508000"/>
            <a:ext cx="6400800" cy="22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6993300" y="1508000"/>
            <a:ext cx="309000" cy="51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2199000" y="1790075"/>
            <a:ext cx="3424500" cy="510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025" y="2526865"/>
            <a:ext cx="5524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2025" y="2898340"/>
            <a:ext cx="5524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2025" y="3269815"/>
            <a:ext cx="5524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63" y="1212525"/>
            <a:ext cx="8646873" cy="32982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311700" y="475125"/>
            <a:ext cx="426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3.2.2 Inner Loss</a:t>
            </a:r>
            <a:endParaRPr sz="1200"/>
          </a:p>
        </p:txBody>
      </p:sp>
      <p:sp>
        <p:nvSpPr>
          <p:cNvPr id="194" name="Google Shape;194;p26"/>
          <p:cNvSpPr txBox="1"/>
          <p:nvPr/>
        </p:nvSpPr>
        <p:spPr>
          <a:xfrm>
            <a:off x="3068401" y="460507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5: Inner loss calculation steps. 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311700" y="475125"/>
            <a:ext cx="426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3.2.1 Inner Loss</a:t>
            </a:r>
            <a:endParaRPr sz="1200"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963" y="1746675"/>
            <a:ext cx="55911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25" y="1435963"/>
            <a:ext cx="17526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875901" y="3261150"/>
            <a:ext cx="175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6: Inner loss matrix.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Results</a:t>
            </a:r>
            <a:endParaRPr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2181750" y="2385225"/>
            <a:ext cx="3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800 Brain MRI images for training and 50 test images for testing.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Manual </a:t>
            </a:r>
            <a:r>
              <a:rPr lang="en" sz="2200"/>
              <a:t>separation</a:t>
            </a:r>
            <a:r>
              <a:rPr lang="en" sz="2200"/>
              <a:t> of 800 images into 700 training and 100 validation images to babysit the learning process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Evaluated PSNR and SSIM for every epoch and use them as a metric for accessing the learning process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3.3.1 Asymmetry Loss Results: Loss Structure</a:t>
            </a:r>
            <a:endParaRPr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017725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1" y="1017725"/>
            <a:ext cx="4114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522726" y="4164200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7 : Constraint loss curves for exponential one-sided loss.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936901" y="4164200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8 : Constraint loss curves for exponential two-sided loss.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3.3.1 Asymmetry Loss Results: Loss Structure</a:t>
            </a:r>
            <a:endParaRPr/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1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522726" y="4164200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9 : Constraint loss curves for inverse asymmetry loss.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4954651" y="4164200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10 : Constraint loss curves for exponential asymmetry loss.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3.3.1 Asymmetry Loss Results: Loss Structure</a:t>
            </a:r>
            <a:endParaRPr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1" y="1060800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0813"/>
            <a:ext cx="4114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605101" y="419002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11 : Total loss curves for inverse asymmetry loss.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5010901" y="4220413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12 : Total loss curves for exponential asymmetry loss.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649400" y="290850"/>
            <a:ext cx="42603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Proposed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Loss Design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Asymmetry Loss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Mean Square Form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Exponential Form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Inverse Form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Inner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Results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Asymmetry Loss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Filter Number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Activation Function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Inner Loss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Test Results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41800" y="776725"/>
            <a:ext cx="42603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Compressed Sensing in MRI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Formulation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Deep Learning in CS-MRI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ISTA-Net+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Loss Function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3.3.1 Asymmetry Loss Results: Weight Tuning</a:t>
            </a:r>
            <a:endParaRPr/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1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605101" y="4190025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13 : PSNR values for different inverse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asymmetry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loss weights.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5010901" y="4190025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14 : SSIM values for different inverse asymmetry loss weights.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3.3.1 Asymmetry Loss Results: Weight Tuning</a:t>
            </a:r>
            <a:endParaRPr/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726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605101" y="4303050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15 : PSNR values for different symmetry loss  weights.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5010901" y="4303050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16 : PSNR values for different symmetry loss  weights.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3.3.2 Filter Number</a:t>
            </a:r>
            <a:endParaRPr/>
          </a:p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0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801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458401" y="425622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17 : PSNR values for different kernel sizes.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4651051" y="429392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18 : SSIM values for different kernel sizes.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3.3.3 Activation Function</a:t>
            </a:r>
            <a:endParaRPr/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101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458401" y="425622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19 : PSNR values for different activation functions.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4572001" y="425622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20 : SSIM values for different activation functions.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3.3.4 Inner Loss</a:t>
            </a:r>
            <a:endParaRPr/>
          </a:p>
        </p:txBody>
      </p:sp>
      <p:sp>
        <p:nvSpPr>
          <p:cNvPr id="287" name="Google Shape;28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101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/>
          <p:nvPr/>
        </p:nvSpPr>
        <p:spPr>
          <a:xfrm>
            <a:off x="445801" y="425622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21 : PSNR values for different inner loss weights.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4421501" y="425622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22 : SSIM values for different inner loss weights.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3.3.4 Inner Loss</a:t>
            </a:r>
            <a:endParaRPr/>
          </a:p>
        </p:txBody>
      </p:sp>
      <p:sp>
        <p:nvSpPr>
          <p:cNvPr id="297" name="Google Shape;29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445801" y="425622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23 : PSNR values for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inner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and asymmetry loss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4468501" y="425622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24 : SSIM values for inner and asymmetry loss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500" y="1170126"/>
            <a:ext cx="41148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3.3.5 Test Results </a:t>
            </a:r>
            <a:endParaRPr/>
          </a:p>
        </p:txBody>
      </p:sp>
      <p:graphicFrame>
        <p:nvGraphicFramePr>
          <p:cNvPr id="308" name="Google Shape;308;p38"/>
          <p:cNvGraphicFramePr/>
          <p:nvPr/>
        </p:nvGraphicFramePr>
        <p:xfrm>
          <a:off x="1608150" y="143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{1855BD05-1041-44A1-83B9-4F23A6388694}</a:tableStyleId>
              </a:tblPr>
              <a:tblGrid>
                <a:gridCol w="2842575"/>
                <a:gridCol w="1599050"/>
                <a:gridCol w="1779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PSNR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SSIM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Inner Loss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Asymmetry Loss (16 filter)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Asymmetry Loss (32 filter)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ADMM-Net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ISTA-Net+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0.9484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38"/>
          <p:cNvSpPr txBox="1"/>
          <p:nvPr/>
        </p:nvSpPr>
        <p:spPr>
          <a:xfrm>
            <a:off x="3045801" y="4030100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Table 1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: Test PSNR and SSIM results.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Compressed Sensing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Sparse representation of natural signals in a transform domain</a:t>
            </a:r>
            <a:r>
              <a:rPr baseline="30000" lang="en" sz="2000"/>
              <a:t>1</a:t>
            </a:r>
            <a:endParaRPr baseline="30000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Efficiency in terms of power, storage and time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MRI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Long scan times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Redundancies in the collected data</a:t>
            </a:r>
            <a:r>
              <a:rPr baseline="30000" lang="en" sz="2000"/>
              <a:t>2</a:t>
            </a:r>
            <a:endParaRPr baseline="30000" sz="20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74775" y="4398600"/>
            <a:ext cx="7867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I. Orović, V. Papić, C. Ioana, X. Li, and S. Stanković, “Compressive Sensing in Signal Processing: Algorithms and Transform Domain Formulations,” Mathematical Problems in Engineering, 25-Oct-2016. [Online]. Available: https://www.hindawi.com/journals/mpe/2016/7616393/. [Accessed: 07-Apr-2021].                                                                                                [2] J. C. Ye, “Compressed sensing MRI: a review from signal processing perspective,” BMC Biomedical Engineering, vol. 1, no. 1, 2019.</a:t>
            </a:r>
            <a:endParaRPr sz="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00550" y="2678300"/>
            <a:ext cx="85206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Inside regularization term</a:t>
            </a:r>
            <a:r>
              <a:rPr baseline="30000" lang="en" sz="1900"/>
              <a:t>1</a:t>
            </a:r>
            <a:endParaRPr baseline="30000"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D : regularization transform </a:t>
            </a:r>
            <a:endParaRPr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g( . ) : regularization function</a:t>
            </a:r>
            <a:endParaRPr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Λ : regularization parameter </a:t>
            </a:r>
            <a:endParaRPr i="1" sz="15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75" y="1246725"/>
            <a:ext cx="4863036" cy="10877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435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[1] </a:t>
            </a:r>
            <a:r>
              <a:rPr lang="en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Y. Yang, J. Sun, H. Li, and Z. Xu, “ADMM-CSNet: A Deep Learning Approach for Image Compressive Sensing,” </a:t>
            </a:r>
            <a:r>
              <a:rPr i="1" lang="en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Transactions on Pattern Analysis and Machine Intelligence</a:t>
            </a:r>
            <a:r>
              <a:rPr lang="en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42, no. 3, pp. 521–538, 2020. 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Iterative convex optimization algorithms such as ADMM, ISTA etc.</a:t>
            </a:r>
            <a:r>
              <a:rPr baseline="30000" lang="en" sz="2200"/>
              <a:t>1</a:t>
            </a:r>
            <a:r>
              <a:rPr lang="en" sz="2200"/>
              <a:t>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Hand-crafted sparsifying transforms </a:t>
            </a:r>
            <a:r>
              <a:rPr lang="en" sz="2200"/>
              <a:t>constrained</a:t>
            </a:r>
            <a:r>
              <a:rPr lang="en" sz="2200"/>
              <a:t> to be linear and invertible</a:t>
            </a:r>
            <a:endParaRPr i="1"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Networks can learn forward and backward transform without any constraint </a:t>
            </a:r>
            <a:r>
              <a:rPr baseline="30000" lang="en" sz="2200"/>
              <a:t>1</a:t>
            </a:r>
            <a:r>
              <a:rPr lang="en" sz="2200"/>
              <a:t> </a:t>
            </a:r>
            <a:endParaRPr sz="2200"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1700" y="4562725"/>
            <a:ext cx="8319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“Deep Magnetic Resonance Image Reconstruction: Inverse Problems Meet Neural Networks,” IEEE Xplore. [Online]. Available: https://ieeexplore.ieee.org/document/8962949. [Accessed: 17-Feb-2021]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41250" y="27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ISTA-Net+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11700" y="4495475"/>
            <a:ext cx="852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5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[1] J. Zhang and B. Ghanem, “ISTA-Net: Interpretable Optimization-Inspired Deep Network for Image Compressive Sensing,” 2018 IEEE/CVF Conference on Computer Vision and Pattern Recognition, 2018. </a:t>
            </a:r>
            <a:endParaRPr sz="75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323050"/>
            <a:ext cx="8839201" cy="276370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341250" y="75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Architecture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486676" y="4126163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1: ISTA-Net Architecture</a:t>
            </a:r>
            <a:r>
              <a:rPr baseline="30000" lang="en" sz="12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99" y="1236175"/>
            <a:ext cx="6975974" cy="19718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Loss Function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363" y="3208013"/>
            <a:ext cx="6699267" cy="1630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362326" y="4584950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2: Symmetry loss calculation steps..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Proposed Model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00" y="1075862"/>
            <a:ext cx="8312602" cy="35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5595675" y="2950450"/>
            <a:ext cx="313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Two “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different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” prior information-wise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068401" y="460507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3:Proposed Model Architecture.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455775"/>
            <a:ext cx="65913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Loss Design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11700" y="870775"/>
            <a:ext cx="377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3.2.1 Asymmetry Loss</a:t>
            </a:r>
            <a:endParaRPr sz="1200"/>
          </a:p>
        </p:txBody>
      </p:sp>
      <p:sp>
        <p:nvSpPr>
          <p:cNvPr id="134" name="Google Shape;134;p21"/>
          <p:cNvSpPr txBox="1"/>
          <p:nvPr/>
        </p:nvSpPr>
        <p:spPr>
          <a:xfrm>
            <a:off x="3068401" y="4605075"/>
            <a:ext cx="38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Fig 4: Asymmetry loss calculation steps. </a:t>
            </a:r>
            <a:endParaRPr baseline="30000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