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D8AD-8362-4329-963E-325712875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069CB-E9BC-40EA-AE51-0B94A7E98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71550-A727-49D0-A4D1-EDCC429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0BA3-7B82-44B6-A28B-4551A8760385}" type="datetimeFigureOut">
              <a:rPr lang="en-PK" smtClean="0"/>
              <a:t>12/17/2024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A6DA0-B09F-4790-9CB9-81FE55FD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417A8-570A-4FF2-88A8-4D1D44EB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68AF-FE0C-4867-B699-301C16F4878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6767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C340-AF48-484C-9647-C3BABF71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64E6F-DE44-4671-9F52-EA2AF7B76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34459-9AFE-45F6-B104-E34CA979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0BA3-7B82-44B6-A28B-4551A8760385}" type="datetimeFigureOut">
              <a:rPr lang="en-PK" smtClean="0"/>
              <a:t>12/17/2024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29667-D968-4584-9627-6D8613F9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952F3-AE39-484F-A594-3A8A6769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68AF-FE0C-4867-B699-301C16F4878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869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3C0917-CA75-4FF2-BEA0-D10455B5A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76C3E-9DC7-47C6-8D34-EBEC38D55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28A53-F55E-41FE-BB6F-375278F3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0BA3-7B82-44B6-A28B-4551A8760385}" type="datetimeFigureOut">
              <a:rPr lang="en-PK" smtClean="0"/>
              <a:t>12/17/2024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F7014-62CC-4AB5-BC3F-3D1A7F97E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F8119-2DE8-43BD-93E3-259E3ED9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68AF-FE0C-4867-B699-301C16F4878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8857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5B28-B167-4275-9F64-9B502B49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42574-62F0-4647-B8F3-102791BE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4B391-E1D0-4915-B7C6-364E5588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0BA3-7B82-44B6-A28B-4551A8760385}" type="datetimeFigureOut">
              <a:rPr lang="en-PK" smtClean="0"/>
              <a:t>12/17/2024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DE535-CEB7-4DC6-A3B9-BB25E0B9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AA5F-DF47-454C-82D8-259C4F86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68AF-FE0C-4867-B699-301C16F4878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8880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B073-1191-4F3B-A0F7-3F433DE5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EC000-86CD-457A-A4EB-CF9B31D7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4A82D-D8D4-4A40-943B-DA6BCD43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0BA3-7B82-44B6-A28B-4551A8760385}" type="datetimeFigureOut">
              <a:rPr lang="en-PK" smtClean="0"/>
              <a:t>12/17/2024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ABCAC-61B6-4858-BEAE-AE47C5FB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E096B-D5BE-4286-86FB-B157A578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68AF-FE0C-4867-B699-301C16F4878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7378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2FF9-945C-4D60-B7A6-D521D972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22C85-B07E-4C17-AEEC-3FF1C1CD8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95231-CBBE-4A96-BB84-070424F6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19E1F-07E9-4CD1-A5DD-65DEC5534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0BA3-7B82-44B6-A28B-4551A8760385}" type="datetimeFigureOut">
              <a:rPr lang="en-PK" smtClean="0"/>
              <a:t>12/17/2024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4A507-F61D-411C-8A21-8450E517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3AC06-748D-4384-90B8-CE47B3F6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68AF-FE0C-4867-B699-301C16F4878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0555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0A2A-A734-4017-A398-2C50414AE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BDD57-A103-4536-A829-8C4B9FAAE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B83E1-A54C-4061-8B4A-4405410F2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F6361-53AD-4502-A09F-029FE703D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51E11-25C8-4487-9570-1F2DF4FED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8923B-C43C-4E27-A436-8DB0502F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0BA3-7B82-44B6-A28B-4551A8760385}" type="datetimeFigureOut">
              <a:rPr lang="en-PK" smtClean="0"/>
              <a:t>12/17/2024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6D721-2C15-474C-9191-39EA0D2B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CE242-CEF4-4782-959C-F5229E4B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68AF-FE0C-4867-B699-301C16F4878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1256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D95F-F7AB-4A88-A496-A1CD43AC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9C1FBC-A839-4915-A466-341053F6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0BA3-7B82-44B6-A28B-4551A8760385}" type="datetimeFigureOut">
              <a:rPr lang="en-PK" smtClean="0"/>
              <a:t>12/17/2024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1EA01-106B-4C86-82F2-70522276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076E1-06E3-4049-A67B-5D663FBD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68AF-FE0C-4867-B699-301C16F4878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9000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BBF5D-BEB0-41EB-A84C-394DEBED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0BA3-7B82-44B6-A28B-4551A8760385}" type="datetimeFigureOut">
              <a:rPr lang="en-PK" smtClean="0"/>
              <a:t>12/17/2024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9B7A2-B05C-4896-9EAB-8720C2AF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FF4A-D760-47E3-A033-FDBEC759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68AF-FE0C-4867-B699-301C16F4878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7359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A484-9FF9-4285-A015-FFC7A00B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E62C-AB8A-47E3-A251-0A732D830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4E5D8-60FD-41E8-AECB-409CABA17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0B24C-DBA6-4BDF-AB7A-FEF85C9C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0BA3-7B82-44B6-A28B-4551A8760385}" type="datetimeFigureOut">
              <a:rPr lang="en-PK" smtClean="0"/>
              <a:t>12/17/2024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DC687-2DEC-40FD-859D-3145BEB2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5117E-3029-4630-9511-4BA8E895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68AF-FE0C-4867-B699-301C16F4878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8339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2856-4AF0-4FB4-BDED-4EA7A4E4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15483-E112-4F1F-8D7A-2980B6AEC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4CFA7-A478-4D83-A366-F1DE34586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A9BA-E90B-4DA6-A940-90CD6E59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0BA3-7B82-44B6-A28B-4551A8760385}" type="datetimeFigureOut">
              <a:rPr lang="en-PK" smtClean="0"/>
              <a:t>12/17/2024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76186-4DA0-4A4B-AE3D-6D1BBD84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C3ECA-EB07-4C2B-90B7-214A2425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768AF-FE0C-4867-B699-301C16F4878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507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77799-FD41-42A7-8CB0-F52965DC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5FD44-80C0-4F50-B9B6-E8F5A7EBE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93553-9634-4D29-BF73-C1890892C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50BA3-7B82-44B6-A28B-4551A8760385}" type="datetimeFigureOut">
              <a:rPr lang="en-PK" smtClean="0"/>
              <a:t>12/17/2024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DB26B-70F0-46B6-91F7-21D62896F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3D9CE-0DE9-4374-9C57-BF3C92893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768AF-FE0C-4867-B699-301C16F4878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874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6C32-ECDB-415D-8B00-0850AEBAA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Construction </a:t>
            </a:r>
            <a:r>
              <a:rPr lang="en-GB" dirty="0" err="1"/>
              <a:t>Spendings</a:t>
            </a:r>
            <a:r>
              <a:rPr lang="en-GB" dirty="0"/>
              <a:t> Predictions and Analysis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596CB-CF00-45DA-B618-0F9054A78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078410" cy="1699167"/>
          </a:xfrm>
        </p:spPr>
        <p:txBody>
          <a:bodyPr/>
          <a:lstStyle/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50FB8-C02B-45DE-97AF-CE5035AA4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C851E6-3AED-4499-8C3F-C1B1EDF65363}"/>
              </a:ext>
            </a:extLst>
          </p:cNvPr>
          <p:cNvSpPr txBox="1"/>
          <p:nvPr/>
        </p:nvSpPr>
        <p:spPr>
          <a:xfrm>
            <a:off x="868101" y="475581"/>
            <a:ext cx="9248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1800" dirty="0">
                <a:solidFill>
                  <a:srgbClr val="FF0000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COMPREHENSIVE ANALYSIS OF CONSTRUCTION SPENDING USING MACHINE LEARNING: AN XG BOOST APPROACH </a:t>
            </a:r>
            <a:endParaRPr lang="en-PK" sz="3200" b="1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07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307871-6A5C-4792-929D-32CD3FF415A2}"/>
              </a:ext>
            </a:extLst>
          </p:cNvPr>
          <p:cNvSpPr txBox="1"/>
          <p:nvPr/>
        </p:nvSpPr>
        <p:spPr>
          <a:xfrm>
            <a:off x="3047036" y="1446734"/>
            <a:ext cx="609407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Feature Engineering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Techniques used to create new features and improve model performance: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1" dirty="0"/>
              <a:t>Time-Based Features:</a:t>
            </a:r>
            <a:r>
              <a:rPr lang="en-GB" dirty="0"/>
              <a:t> Year, month, quarter, and seasonal indicators provide temporal context.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1" dirty="0"/>
              <a:t>Lagged Features:</a:t>
            </a:r>
            <a:r>
              <a:rPr lang="en-GB" dirty="0"/>
              <a:t> Capture dependencies on past spending patterns.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1" dirty="0"/>
              <a:t>Rolling Averages:</a:t>
            </a:r>
            <a:r>
              <a:rPr lang="en-GB" dirty="0"/>
              <a:t> Smooth short-term fluctuations for better trend detection.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1" dirty="0"/>
              <a:t>Growth Rates:</a:t>
            </a:r>
            <a:r>
              <a:rPr lang="en-GB" dirty="0"/>
              <a:t> Highlight sectoral performance over time.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1" dirty="0"/>
              <a:t>Cyclic Transformations:</a:t>
            </a:r>
            <a:r>
              <a:rPr lang="en-GB" dirty="0"/>
              <a:t> Sine and cosine encoding captures month-to-month continuity.</a:t>
            </a:r>
          </a:p>
        </p:txBody>
      </p:sp>
    </p:spTree>
    <p:extLst>
      <p:ext uri="{BB962C8B-B14F-4D97-AF65-F5344CB8AC3E}">
        <p14:creationId xmlns:p14="http://schemas.microsoft.com/office/powerpoint/2010/main" val="248110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85E4A2-4556-406C-882C-B0B89FAE3EC3}"/>
              </a:ext>
            </a:extLst>
          </p:cNvPr>
          <p:cNvSpPr txBox="1"/>
          <p:nvPr/>
        </p:nvSpPr>
        <p:spPr>
          <a:xfrm>
            <a:off x="3047036" y="2139232"/>
            <a:ext cx="60940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Preprocessing</a:t>
            </a:r>
            <a:r>
              <a:rPr lang="en-GB" b="1" dirty="0"/>
              <a:t> Steps</a:t>
            </a:r>
          </a:p>
          <a:p>
            <a:pPr lvl="1"/>
            <a:r>
              <a:rPr lang="en-GB" dirty="0"/>
              <a:t>Preparing the dataset for machine learning: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Numeric and categorical data transformations.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One-hot encoding for non-numeric data.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Cyclic transformation for months to capture seasonality.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Aligning training and testing datasets to ensure consistency.</a:t>
            </a:r>
          </a:p>
        </p:txBody>
      </p:sp>
    </p:spTree>
    <p:extLst>
      <p:ext uri="{BB962C8B-B14F-4D97-AF65-F5344CB8AC3E}">
        <p14:creationId xmlns:p14="http://schemas.microsoft.com/office/powerpoint/2010/main" val="4060548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153567-198E-471C-84A0-AC48F8E9E665}"/>
              </a:ext>
            </a:extLst>
          </p:cNvPr>
          <p:cNvSpPr txBox="1"/>
          <p:nvPr/>
        </p:nvSpPr>
        <p:spPr>
          <a:xfrm>
            <a:off x="3047036" y="1446734"/>
            <a:ext cx="60940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Implementation of </a:t>
            </a:r>
            <a:r>
              <a:rPr lang="en-GB" b="1" dirty="0" err="1"/>
              <a:t>XGBoost</a:t>
            </a:r>
            <a:endParaRPr lang="en-GB" b="1" dirty="0"/>
          </a:p>
          <a:p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XGBoost</a:t>
            </a:r>
            <a:r>
              <a:rPr lang="en-GB" dirty="0"/>
              <a:t> workflow: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Data preparation: Splitting into training and testing sets.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Model training: Parameter tuning for optimal performance.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Prediction: Forecasting total construction spending with high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Advantages of </a:t>
            </a:r>
            <a:r>
              <a:rPr lang="en-GB" dirty="0" err="1"/>
              <a:t>XGBoost</a:t>
            </a:r>
            <a:r>
              <a:rPr lang="en-GB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Handles complex, high-dimensional data effectively.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Captures nonlinear relationships and interactions between features.</a:t>
            </a:r>
          </a:p>
        </p:txBody>
      </p:sp>
    </p:spTree>
    <p:extLst>
      <p:ext uri="{BB962C8B-B14F-4D97-AF65-F5344CB8AC3E}">
        <p14:creationId xmlns:p14="http://schemas.microsoft.com/office/powerpoint/2010/main" val="55049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AB0914-4CE7-44AB-B0B9-981AC2AF957E}"/>
              </a:ext>
            </a:extLst>
          </p:cNvPr>
          <p:cNvSpPr txBox="1"/>
          <p:nvPr/>
        </p:nvSpPr>
        <p:spPr>
          <a:xfrm>
            <a:off x="107067" y="147990"/>
            <a:ext cx="60940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Results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Predicted vs actual spending values indicate strong model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Seasonal trends (e.g., mid-year peaks) are captured effectively.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High correlation between predictions and actual values demonstrates model reliability.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09A8C-AA28-435D-848E-AE281D9D7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506" y="0"/>
            <a:ext cx="4134427" cy="3381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699B0D-3136-4180-9D34-27BC1B0C9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14" y="2179315"/>
            <a:ext cx="7866438" cy="43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1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2A0776-9687-4B34-88E0-C8B70EEC82A3}"/>
              </a:ext>
            </a:extLst>
          </p:cNvPr>
          <p:cNvSpPr txBox="1"/>
          <p:nvPr/>
        </p:nvSpPr>
        <p:spPr>
          <a:xfrm>
            <a:off x="3048000" y="889844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Introduction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construction industry is a cornerstone of economic growth, significantly impacting GDP and national development projects.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Effective construction spending decisions are vital for optimizing resources and ensuring project success.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Predictive analytics, using machine learning models like </a:t>
            </a:r>
            <a:r>
              <a:rPr lang="en-GB" dirty="0" err="1"/>
              <a:t>XGBoost</a:t>
            </a:r>
            <a:r>
              <a:rPr lang="en-GB" dirty="0"/>
              <a:t>, enables stakeholders to anticipate future spending trends with high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This report provides a comprehensive analysis, focusing on understanding past spending patterns and developing robust models for future predictions.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Structure: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Problem statement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Literature review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Data preparation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Model implementation and results</a:t>
            </a:r>
          </a:p>
        </p:txBody>
      </p:sp>
    </p:spTree>
    <p:extLst>
      <p:ext uri="{BB962C8B-B14F-4D97-AF65-F5344CB8AC3E}">
        <p14:creationId xmlns:p14="http://schemas.microsoft.com/office/powerpoint/2010/main" val="170677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CA3954-E5BF-440C-B1F3-81CBC3375DF1}"/>
              </a:ext>
            </a:extLst>
          </p:cNvPr>
          <p:cNvSpPr txBox="1"/>
          <p:nvPr/>
        </p:nvSpPr>
        <p:spPr>
          <a:xfrm>
            <a:off x="3048000" y="612845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Problem Statement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Construction spending involves a dynamic interplay of various factors, including economic conditions, material costs, and </a:t>
            </a:r>
            <a:r>
              <a:rPr lang="en-GB" dirty="0" err="1"/>
              <a:t>labor</a:t>
            </a:r>
            <a:r>
              <a:rPr lang="en-GB" dirty="0"/>
              <a:t> availability.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Two core objectives drive this study: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Identify patterns and trends in historical data to gain insights into seasonal and sectoral variations.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Build a reliable predictive model to forecast future spending, aiding resource planning and strategic investments.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Addressing these objectives equips policymakers and businesses with data-driven insights for decision-making, improving budget allocation and resource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Example Problems Addressed: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Seasonal fluctuations causing resource misalignment.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Lack of reliable forecasting methods for public infrastructure projects.</a:t>
            </a:r>
          </a:p>
        </p:txBody>
      </p:sp>
    </p:spTree>
    <p:extLst>
      <p:ext uri="{BB962C8B-B14F-4D97-AF65-F5344CB8AC3E}">
        <p14:creationId xmlns:p14="http://schemas.microsoft.com/office/powerpoint/2010/main" val="151680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7339A5-1316-4547-8085-B21E4C86DF69}"/>
              </a:ext>
            </a:extLst>
          </p:cNvPr>
          <p:cNvSpPr txBox="1"/>
          <p:nvPr/>
        </p:nvSpPr>
        <p:spPr>
          <a:xfrm>
            <a:off x="3048000" y="751344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Literature 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construction sector has traditionally relied on time-series analysis for trend forecasting; however, this method falls short when dealing with complex, multivariate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Machine learning techniques, especially ensemble methods like </a:t>
            </a:r>
            <a:r>
              <a:rPr lang="en-GB" dirty="0" err="1"/>
              <a:t>XGBoost</a:t>
            </a:r>
            <a:r>
              <a:rPr lang="en-GB" dirty="0"/>
              <a:t>, offer advanced predictive capabilities: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Consideration of external factors such as weather, material prices, and </a:t>
            </a:r>
            <a:r>
              <a:rPr lang="en-GB" dirty="0" err="1"/>
              <a:t>labor</a:t>
            </a:r>
            <a:r>
              <a:rPr lang="en-GB" dirty="0"/>
              <a:t> availability.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Enhanced ability to handle nonlinear relationships and large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Studies have demonstrated </a:t>
            </a:r>
            <a:r>
              <a:rPr lang="en-GB" dirty="0" err="1"/>
              <a:t>XGBoost's</a:t>
            </a:r>
            <a:r>
              <a:rPr lang="en-GB" dirty="0"/>
              <a:t> effectiveness in sectors requiring complex forecasting, highlighting its potential in the construction industry.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Key finding: Incorporating machine learning into construction planning can reduce costs, optimize schedules, and improve resource allocation.</a:t>
            </a:r>
          </a:p>
        </p:txBody>
      </p:sp>
    </p:spTree>
    <p:extLst>
      <p:ext uri="{BB962C8B-B14F-4D97-AF65-F5344CB8AC3E}">
        <p14:creationId xmlns:p14="http://schemas.microsoft.com/office/powerpoint/2010/main" val="251009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EE365E-9CA9-4589-B790-384673717317}"/>
              </a:ext>
            </a:extLst>
          </p:cNvPr>
          <p:cNvSpPr txBox="1"/>
          <p:nvPr/>
        </p:nvSpPr>
        <p:spPr>
          <a:xfrm>
            <a:off x="510988" y="285977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Dataset Description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dataset comprises 169 rows and 119 columns, detailing construction spending across various sectors over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Features include: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1" dirty="0"/>
              <a:t>Time Information:</a:t>
            </a:r>
            <a:r>
              <a:rPr lang="en-GB" dirty="0"/>
              <a:t> Year, month, quarter, and specific periods (e.g., Jan 2002).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1" dirty="0"/>
              <a:t>Spending Categories:</a:t>
            </a:r>
            <a:r>
              <a:rPr lang="en-GB" dirty="0"/>
              <a:t> Annual and monthly expenditures on amusement, recreation, education, infrastructure, and more.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1" dirty="0"/>
              <a:t>Public vs Private Spending:</a:t>
            </a:r>
            <a:r>
              <a:rPr lang="en-GB" dirty="0"/>
              <a:t> Distinction between government-funded and privately funded projects.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5ECE0-C904-4B5F-8074-A67B6F10E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55" y="3922216"/>
            <a:ext cx="10892638" cy="175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7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49CF01-281F-4BED-B0C4-183D9E1E06D8}"/>
              </a:ext>
            </a:extLst>
          </p:cNvPr>
          <p:cNvSpPr txBox="1"/>
          <p:nvPr/>
        </p:nvSpPr>
        <p:spPr>
          <a:xfrm>
            <a:off x="1635889" y="73540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Data Cleaning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Comprehensive cleaning ensures data integrity and model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Observations: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No missing values detected in the dataset.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Columns with constant or non-contributory values were removed to enhance model efficiency.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B8462-55AE-4B3D-8F8A-2C43B659E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979" y="3154786"/>
            <a:ext cx="4715533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3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445583-621D-47B1-8747-C213C332B00D}"/>
              </a:ext>
            </a:extLst>
          </p:cNvPr>
          <p:cNvSpPr txBox="1"/>
          <p:nvPr/>
        </p:nvSpPr>
        <p:spPr>
          <a:xfrm>
            <a:off x="535330" y="439737"/>
            <a:ext cx="60940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Exploratory Data Analysis (EDA)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EDA reveals critical patterns and relationships in construction spending: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1" dirty="0"/>
              <a:t>Trend Analysis:</a:t>
            </a:r>
            <a:r>
              <a:rPr lang="en-GB" dirty="0"/>
              <a:t> A consistent upward trend over the years, with seasonal peaks and troughs.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1BD647-9A4C-4F5B-B567-F544D17DF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92" y="2121061"/>
            <a:ext cx="7689573" cy="442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FB2F90-D778-4140-BC8A-E6DF284FEC69}"/>
              </a:ext>
            </a:extLst>
          </p:cNvPr>
          <p:cNvSpPr txBox="1"/>
          <p:nvPr/>
        </p:nvSpPr>
        <p:spPr>
          <a:xfrm>
            <a:off x="350135" y="434976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Monthly Variations:</a:t>
            </a:r>
            <a:r>
              <a:rPr lang="en-GB" dirty="0"/>
              <a:t> Higher spending in summer (June–October), with noticeable declines in winter (November–January).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D4B42-0B74-44A0-85C3-3B0CEC06C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05" y="1376076"/>
            <a:ext cx="7630590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9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5FEA62-BD26-4AA7-9DFF-8E6FCB480AA6}"/>
              </a:ext>
            </a:extLst>
          </p:cNvPr>
          <p:cNvSpPr txBox="1"/>
          <p:nvPr/>
        </p:nvSpPr>
        <p:spPr>
          <a:xfrm>
            <a:off x="153365" y="365528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Correlation Analysis:</a:t>
            </a:r>
            <a:r>
              <a:rPr lang="en-GB" dirty="0"/>
              <a:t> Identifies strong relationships among sectoral spending categories, aiding feature selection.</a:t>
            </a:r>
            <a:endParaRPr lang="en-P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B07566-385D-4EA8-B690-909F606DA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10" y="1155931"/>
            <a:ext cx="7992590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698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Cascadia Code</vt:lpstr>
      <vt:lpstr>Office Theme</vt:lpstr>
      <vt:lpstr>Construction Spendings Predictions and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LATITUDE 7490</dc:creator>
  <cp:lastModifiedBy>DELL LATITUDE 7490</cp:lastModifiedBy>
  <cp:revision>7</cp:revision>
  <dcterms:created xsi:type="dcterms:W3CDTF">2024-11-23T16:38:07Z</dcterms:created>
  <dcterms:modified xsi:type="dcterms:W3CDTF">2024-12-16T21:16:50Z</dcterms:modified>
</cp:coreProperties>
</file>