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F5E7D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650" b="0" i="0">
                <a:solidFill>
                  <a:srgbClr val="F5E7D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F5E7D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650" b="0" i="0">
                <a:solidFill>
                  <a:srgbClr val="F5E7D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F5E7D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03298" y="3050547"/>
            <a:ext cx="6190615" cy="5909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5E7D8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70515" y="3257554"/>
            <a:ext cx="3848099" cy="27527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4992" y="7698479"/>
            <a:ext cx="1123949" cy="12287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6334" y="6683061"/>
            <a:ext cx="3514724" cy="23145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1792" y="5543584"/>
            <a:ext cx="1314449" cy="1219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78333" y="7310883"/>
            <a:ext cx="1276349" cy="168592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93527" y="3303709"/>
            <a:ext cx="1257299" cy="165734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25706" y="5392592"/>
            <a:ext cx="1581149" cy="123824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76900" y="3496618"/>
            <a:ext cx="1476374" cy="1323974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55492" y="3731610"/>
            <a:ext cx="1809749" cy="97154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79136" y="7599686"/>
            <a:ext cx="962024" cy="1562099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1221835" y="5611380"/>
            <a:ext cx="637540" cy="904875"/>
          </a:xfrm>
          <a:custGeom>
            <a:avLst/>
            <a:gdLst/>
            <a:ahLst/>
            <a:cxnLst/>
            <a:rect l="l" t="t" r="r" b="b"/>
            <a:pathLst>
              <a:path w="637540" h="904875">
                <a:moveTo>
                  <a:pt x="96710" y="20396"/>
                </a:moveTo>
                <a:lnTo>
                  <a:pt x="95110" y="12458"/>
                </a:lnTo>
                <a:lnTo>
                  <a:pt x="90741" y="5969"/>
                </a:lnTo>
                <a:lnTo>
                  <a:pt x="84264" y="1600"/>
                </a:lnTo>
                <a:lnTo>
                  <a:pt x="76327" y="0"/>
                </a:lnTo>
                <a:lnTo>
                  <a:pt x="20383" y="0"/>
                </a:lnTo>
                <a:lnTo>
                  <a:pt x="12446" y="1600"/>
                </a:lnTo>
                <a:lnTo>
                  <a:pt x="5969" y="5969"/>
                </a:lnTo>
                <a:lnTo>
                  <a:pt x="1600" y="12458"/>
                </a:lnTo>
                <a:lnTo>
                  <a:pt x="0" y="20396"/>
                </a:lnTo>
                <a:lnTo>
                  <a:pt x="1600" y="28333"/>
                </a:lnTo>
                <a:lnTo>
                  <a:pt x="5969" y="34810"/>
                </a:lnTo>
                <a:lnTo>
                  <a:pt x="12446" y="39192"/>
                </a:lnTo>
                <a:lnTo>
                  <a:pt x="20383" y="40792"/>
                </a:lnTo>
                <a:lnTo>
                  <a:pt x="33959" y="40792"/>
                </a:lnTo>
                <a:lnTo>
                  <a:pt x="33959" y="904875"/>
                </a:lnTo>
                <a:lnTo>
                  <a:pt x="62750" y="904875"/>
                </a:lnTo>
                <a:lnTo>
                  <a:pt x="62750" y="40792"/>
                </a:lnTo>
                <a:lnTo>
                  <a:pt x="76327" y="40792"/>
                </a:lnTo>
                <a:lnTo>
                  <a:pt x="84264" y="39192"/>
                </a:lnTo>
                <a:lnTo>
                  <a:pt x="90741" y="34810"/>
                </a:lnTo>
                <a:lnTo>
                  <a:pt x="95110" y="28333"/>
                </a:lnTo>
                <a:lnTo>
                  <a:pt x="96710" y="20396"/>
                </a:lnTo>
                <a:close/>
              </a:path>
              <a:path w="637540" h="904875">
                <a:moveTo>
                  <a:pt x="637374" y="57569"/>
                </a:moveTo>
                <a:lnTo>
                  <a:pt x="600887" y="36055"/>
                </a:lnTo>
                <a:lnTo>
                  <a:pt x="564413" y="23774"/>
                </a:lnTo>
                <a:lnTo>
                  <a:pt x="527926" y="19278"/>
                </a:lnTo>
                <a:lnTo>
                  <a:pt x="491451" y="21170"/>
                </a:lnTo>
                <a:lnTo>
                  <a:pt x="454964" y="28028"/>
                </a:lnTo>
                <a:lnTo>
                  <a:pt x="418490" y="38417"/>
                </a:lnTo>
                <a:lnTo>
                  <a:pt x="382003" y="50952"/>
                </a:lnTo>
                <a:lnTo>
                  <a:pt x="345528" y="64185"/>
                </a:lnTo>
                <a:lnTo>
                  <a:pt x="309041" y="76708"/>
                </a:lnTo>
                <a:lnTo>
                  <a:pt x="272567" y="87109"/>
                </a:lnTo>
                <a:lnTo>
                  <a:pt x="236080" y="93954"/>
                </a:lnTo>
                <a:lnTo>
                  <a:pt x="199593" y="95846"/>
                </a:lnTo>
                <a:lnTo>
                  <a:pt x="163118" y="91363"/>
                </a:lnTo>
                <a:lnTo>
                  <a:pt x="126631" y="79070"/>
                </a:lnTo>
                <a:lnTo>
                  <a:pt x="90157" y="57569"/>
                </a:lnTo>
                <a:lnTo>
                  <a:pt x="90157" y="389902"/>
                </a:lnTo>
                <a:lnTo>
                  <a:pt x="126631" y="411416"/>
                </a:lnTo>
                <a:lnTo>
                  <a:pt x="163118" y="423697"/>
                </a:lnTo>
                <a:lnTo>
                  <a:pt x="199593" y="428193"/>
                </a:lnTo>
                <a:lnTo>
                  <a:pt x="236080" y="426300"/>
                </a:lnTo>
                <a:lnTo>
                  <a:pt x="272567" y="419455"/>
                </a:lnTo>
                <a:lnTo>
                  <a:pt x="309041" y="409054"/>
                </a:lnTo>
                <a:lnTo>
                  <a:pt x="345528" y="396519"/>
                </a:lnTo>
                <a:lnTo>
                  <a:pt x="382003" y="383286"/>
                </a:lnTo>
                <a:lnTo>
                  <a:pt x="418490" y="370763"/>
                </a:lnTo>
                <a:lnTo>
                  <a:pt x="454964" y="360362"/>
                </a:lnTo>
                <a:lnTo>
                  <a:pt x="491451" y="353517"/>
                </a:lnTo>
                <a:lnTo>
                  <a:pt x="527926" y="351624"/>
                </a:lnTo>
                <a:lnTo>
                  <a:pt x="564413" y="356108"/>
                </a:lnTo>
                <a:lnTo>
                  <a:pt x="600887" y="368401"/>
                </a:lnTo>
                <a:lnTo>
                  <a:pt x="637374" y="389902"/>
                </a:lnTo>
                <a:lnTo>
                  <a:pt x="637374" y="57569"/>
                </a:lnTo>
                <a:close/>
              </a:path>
            </a:pathLst>
          </a:custGeom>
          <a:solidFill>
            <a:srgbClr val="DF5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041603" y="3496618"/>
            <a:ext cx="1057274" cy="13715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56985" y="5611372"/>
            <a:ext cx="1133474" cy="1133474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952456" y="7599099"/>
            <a:ext cx="1543049" cy="14287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F5E7D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8925" y="1058221"/>
            <a:ext cx="15690148" cy="4250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F5E7D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4175" y="3240206"/>
            <a:ext cx="7727315" cy="3134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650" b="0" i="0">
                <a:solidFill>
                  <a:srgbClr val="F5E7D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066" y="2748992"/>
            <a:ext cx="6686549" cy="47910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 marR="5080">
              <a:lnSpc>
                <a:spcPts val="11700"/>
              </a:lnSpc>
              <a:spcBef>
                <a:spcPts val="1280"/>
              </a:spcBef>
            </a:pPr>
            <a:r>
              <a:rPr spc="1105" dirty="0"/>
              <a:t>PHISHING </a:t>
            </a:r>
            <a:r>
              <a:rPr spc="1240" dirty="0"/>
              <a:t>101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4175" y="7426914"/>
            <a:ext cx="35433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70" dirty="0">
                <a:solidFill>
                  <a:srgbClr val="F5E7D8"/>
                </a:solidFill>
                <a:latin typeface="Verdana"/>
                <a:cs typeface="Verdana"/>
              </a:rPr>
              <a:t>Think</a:t>
            </a:r>
            <a:r>
              <a:rPr sz="2500" spc="-15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5E7D8"/>
                </a:solidFill>
                <a:latin typeface="Verdana"/>
                <a:cs typeface="Verdana"/>
              </a:rPr>
              <a:t>Before</a:t>
            </a:r>
            <a:r>
              <a:rPr sz="2500" spc="-17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5E7D8"/>
                </a:solidFill>
                <a:latin typeface="Verdana"/>
                <a:cs typeface="Verdana"/>
              </a:rPr>
              <a:t>You</a:t>
            </a:r>
            <a:r>
              <a:rPr sz="2500" spc="-16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500" spc="-75" dirty="0">
                <a:solidFill>
                  <a:srgbClr val="F5E7D8"/>
                </a:solidFill>
                <a:latin typeface="Verdana"/>
                <a:cs typeface="Verdana"/>
              </a:rPr>
              <a:t>Click!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94175" y="2643666"/>
            <a:ext cx="50006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0" dirty="0">
                <a:latin typeface="Arial Black"/>
                <a:cs typeface="Arial Black"/>
              </a:rPr>
              <a:t>DIGITAL</a:t>
            </a:r>
            <a:r>
              <a:rPr sz="2500" spc="-55" dirty="0">
                <a:latin typeface="Arial Black"/>
                <a:cs typeface="Arial Black"/>
              </a:rPr>
              <a:t> </a:t>
            </a:r>
            <a:r>
              <a:rPr sz="2500" spc="-145" dirty="0">
                <a:latin typeface="Arial Black"/>
                <a:cs typeface="Arial Black"/>
              </a:rPr>
              <a:t>CITIZENSHIP</a:t>
            </a:r>
            <a:r>
              <a:rPr sz="2500" spc="-50" dirty="0">
                <a:latin typeface="Arial Black"/>
                <a:cs typeface="Arial Black"/>
              </a:rPr>
              <a:t> </a:t>
            </a:r>
            <a:r>
              <a:rPr sz="2500" spc="-130" dirty="0">
                <a:latin typeface="Arial Black"/>
                <a:cs typeface="Arial Black"/>
              </a:rPr>
              <a:t>LESSON</a:t>
            </a:r>
            <a:endParaRPr sz="2500" dirty="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1625" y="7196145"/>
            <a:ext cx="7737475" cy="0"/>
          </a:xfrm>
          <a:custGeom>
            <a:avLst/>
            <a:gdLst/>
            <a:ahLst/>
            <a:cxnLst/>
            <a:rect l="l" t="t" r="r" b="b"/>
            <a:pathLst>
              <a:path w="7737475">
                <a:moveTo>
                  <a:pt x="0" y="0"/>
                </a:moveTo>
                <a:lnTo>
                  <a:pt x="7737123" y="0"/>
                </a:lnTo>
              </a:path>
            </a:pathLst>
          </a:custGeom>
          <a:ln w="104774">
            <a:solidFill>
              <a:srgbClr val="F5E7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EB72627-620A-8F3A-282D-1BA5AAF973CB}"/>
              </a:ext>
            </a:extLst>
          </p:cNvPr>
          <p:cNvSpPr txBox="1"/>
          <p:nvPr/>
        </p:nvSpPr>
        <p:spPr>
          <a:xfrm>
            <a:off x="1311624" y="1257300"/>
            <a:ext cx="77273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i="1" u="sng" spc="-70" dirty="0">
                <a:solidFill>
                  <a:srgbClr val="F5E7D8"/>
                </a:solidFill>
                <a:latin typeface="Verdana"/>
                <a:cs typeface="Verdana"/>
              </a:rPr>
              <a:t>Created By Ali Yasser</a:t>
            </a:r>
            <a:endParaRPr sz="3200" b="1" i="1" u="sng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1565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4072" rIns="0" bIns="0" rtlCol="0">
            <a:spAutoFit/>
          </a:bodyPr>
          <a:lstStyle/>
          <a:p>
            <a:pPr marL="2273935">
              <a:lnSpc>
                <a:spcPct val="100000"/>
              </a:lnSpc>
              <a:spcBef>
                <a:spcPts val="100"/>
              </a:spcBef>
            </a:pPr>
            <a:r>
              <a:rPr spc="1075" dirty="0"/>
              <a:t>THINK</a:t>
            </a:r>
            <a:r>
              <a:rPr spc="765" dirty="0"/>
              <a:t> </a:t>
            </a:r>
            <a:r>
              <a:rPr spc="850" dirty="0"/>
              <a:t>CRITICALLY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2109" y="3874041"/>
            <a:ext cx="1085849" cy="14287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36549" y="3874041"/>
            <a:ext cx="1819274" cy="14287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28412" y="3902529"/>
            <a:ext cx="1523999" cy="13715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72729" y="5994224"/>
            <a:ext cx="3583304" cy="18846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065" marR="5080" algn="ctr">
              <a:lnSpc>
                <a:spcPts val="2400"/>
              </a:lnSpc>
              <a:spcBef>
                <a:spcPts val="380"/>
              </a:spcBef>
            </a:pPr>
            <a:r>
              <a:rPr sz="2200" spc="-55" dirty="0">
                <a:solidFill>
                  <a:srgbClr val="F5E7D8"/>
                </a:solidFill>
                <a:latin typeface="Verdana"/>
                <a:cs typeface="Verdana"/>
              </a:rPr>
              <a:t>Be</a:t>
            </a:r>
            <a:r>
              <a:rPr sz="2200" spc="-13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45" dirty="0">
                <a:solidFill>
                  <a:srgbClr val="F5E7D8"/>
                </a:solidFill>
                <a:latin typeface="Verdana"/>
                <a:cs typeface="Verdana"/>
              </a:rPr>
              <a:t>skeptical</a:t>
            </a:r>
            <a:r>
              <a:rPr sz="2200" spc="-13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of</a:t>
            </a:r>
            <a:r>
              <a:rPr sz="2200" spc="-13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Verdana"/>
                <a:cs typeface="Verdana"/>
              </a:rPr>
              <a:t>emails, </a:t>
            </a:r>
            <a:r>
              <a:rPr sz="2200" spc="-90" dirty="0">
                <a:solidFill>
                  <a:srgbClr val="F5E7D8"/>
                </a:solidFill>
                <a:latin typeface="Verdana"/>
                <a:cs typeface="Verdana"/>
              </a:rPr>
              <a:t>messages,</a:t>
            </a:r>
            <a:r>
              <a:rPr sz="2200" spc="-114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or</a:t>
            </a:r>
            <a:r>
              <a:rPr sz="2200" spc="-16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posts</a:t>
            </a:r>
            <a:r>
              <a:rPr sz="2200" spc="-13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5E7D8"/>
                </a:solidFill>
                <a:latin typeface="Verdana"/>
                <a:cs typeface="Verdana"/>
              </a:rPr>
              <a:t>that </a:t>
            </a:r>
            <a:r>
              <a:rPr sz="2200" spc="-60" dirty="0">
                <a:solidFill>
                  <a:srgbClr val="F5E7D8"/>
                </a:solidFill>
                <a:latin typeface="Verdana"/>
                <a:cs typeface="Verdana"/>
              </a:rPr>
              <a:t>seem</a:t>
            </a:r>
            <a:r>
              <a:rPr sz="2200" spc="-13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too</a:t>
            </a:r>
            <a:r>
              <a:rPr sz="2200" spc="-17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5E7D8"/>
                </a:solidFill>
                <a:latin typeface="Verdana"/>
                <a:cs typeface="Verdana"/>
              </a:rPr>
              <a:t>good</a:t>
            </a:r>
            <a:r>
              <a:rPr sz="2200" spc="-15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to</a:t>
            </a:r>
            <a:r>
              <a:rPr sz="2200" spc="-15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be</a:t>
            </a:r>
            <a:r>
              <a:rPr sz="2200" spc="-15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5E7D8"/>
                </a:solidFill>
                <a:latin typeface="Verdana"/>
                <a:cs typeface="Verdana"/>
              </a:rPr>
              <a:t>true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or</a:t>
            </a:r>
            <a:r>
              <a:rPr sz="2200" spc="-12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too</a:t>
            </a:r>
            <a:r>
              <a:rPr sz="2200" spc="-12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70" dirty="0">
                <a:solidFill>
                  <a:srgbClr val="F5E7D8"/>
                </a:solidFill>
                <a:latin typeface="Verdana"/>
                <a:cs typeface="Verdana"/>
              </a:rPr>
              <a:t>urgent.</a:t>
            </a:r>
            <a:r>
              <a:rPr sz="2200" spc="-12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5E7D8"/>
                </a:solidFill>
                <a:latin typeface="Verdana"/>
                <a:cs typeface="Verdana"/>
              </a:rPr>
              <a:t>Remember,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if</a:t>
            </a:r>
            <a:r>
              <a:rPr sz="2200" spc="-15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5E7D8"/>
                </a:solidFill>
                <a:latin typeface="Verdana"/>
                <a:cs typeface="Verdana"/>
              </a:rPr>
              <a:t>it</a:t>
            </a:r>
            <a:r>
              <a:rPr sz="2200" spc="-15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5E7D8"/>
                </a:solidFill>
                <a:latin typeface="Verdana"/>
                <a:cs typeface="Verdana"/>
              </a:rPr>
              <a:t>sounds</a:t>
            </a:r>
            <a:r>
              <a:rPr sz="2200" spc="-15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too</a:t>
            </a:r>
            <a:r>
              <a:rPr sz="2200" spc="-15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5E7D8"/>
                </a:solidFill>
                <a:latin typeface="Verdana"/>
                <a:cs typeface="Verdana"/>
              </a:rPr>
              <a:t>good</a:t>
            </a:r>
            <a:r>
              <a:rPr sz="2200" spc="-15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to</a:t>
            </a:r>
            <a:r>
              <a:rPr sz="2200" spc="-15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be </a:t>
            </a:r>
            <a:r>
              <a:rPr sz="2200" spc="-75" dirty="0">
                <a:solidFill>
                  <a:srgbClr val="F5E7D8"/>
                </a:solidFill>
                <a:latin typeface="Verdana"/>
                <a:cs typeface="Verdana"/>
              </a:rPr>
              <a:t>true,</a:t>
            </a:r>
            <a:r>
              <a:rPr sz="2200" spc="-12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5E7D8"/>
                </a:solidFill>
                <a:latin typeface="Verdana"/>
                <a:cs typeface="Verdana"/>
              </a:rPr>
              <a:t>it</a:t>
            </a:r>
            <a:r>
              <a:rPr sz="2200" spc="-14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probably</a:t>
            </a:r>
            <a:r>
              <a:rPr sz="2200" spc="-13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is!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99953" y="5994224"/>
            <a:ext cx="3628390" cy="2189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-635" algn="ctr">
              <a:lnSpc>
                <a:spcPts val="2400"/>
              </a:lnSpc>
              <a:spcBef>
                <a:spcPts val="380"/>
              </a:spcBef>
            </a:pPr>
            <a:r>
              <a:rPr sz="2200" spc="-55" dirty="0">
                <a:solidFill>
                  <a:srgbClr val="F5E7D8"/>
                </a:solidFill>
                <a:latin typeface="Verdana"/>
                <a:cs typeface="Verdana"/>
              </a:rPr>
              <a:t>Think</a:t>
            </a:r>
            <a:r>
              <a:rPr sz="2200" spc="-14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before</a:t>
            </a:r>
            <a:r>
              <a:rPr sz="2200" spc="-14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55" dirty="0">
                <a:solidFill>
                  <a:srgbClr val="F5E7D8"/>
                </a:solidFill>
                <a:latin typeface="Verdana"/>
                <a:cs typeface="Verdana"/>
              </a:rPr>
              <a:t>clicking</a:t>
            </a:r>
            <a:r>
              <a:rPr sz="2200" spc="-14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on </a:t>
            </a:r>
            <a:r>
              <a:rPr sz="2200" spc="-90" dirty="0">
                <a:solidFill>
                  <a:srgbClr val="F5E7D8"/>
                </a:solidFill>
                <a:latin typeface="Verdana"/>
                <a:cs typeface="Verdana"/>
              </a:rPr>
              <a:t>any</a:t>
            </a:r>
            <a:r>
              <a:rPr sz="2200" spc="-11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80" dirty="0">
                <a:solidFill>
                  <a:srgbClr val="F5E7D8"/>
                </a:solidFill>
                <a:latin typeface="Verdana"/>
                <a:cs typeface="Verdana"/>
              </a:rPr>
              <a:t>links,</a:t>
            </a:r>
            <a:r>
              <a:rPr sz="2200" spc="-114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45" dirty="0">
                <a:solidFill>
                  <a:srgbClr val="F5E7D8"/>
                </a:solidFill>
                <a:latin typeface="Verdana"/>
                <a:cs typeface="Verdana"/>
              </a:rPr>
              <a:t>sharing</a:t>
            </a:r>
            <a:r>
              <a:rPr sz="2200" spc="-11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Verdana"/>
                <a:cs typeface="Verdana"/>
              </a:rPr>
              <a:t>personal </a:t>
            </a:r>
            <a:r>
              <a:rPr sz="2200" spc="-20" dirty="0">
                <a:solidFill>
                  <a:srgbClr val="F5E7D8"/>
                </a:solidFill>
                <a:latin typeface="Verdana"/>
                <a:cs typeface="Verdana"/>
              </a:rPr>
              <a:t>information</a:t>
            </a:r>
            <a:r>
              <a:rPr sz="2200" spc="-10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F5E7D8"/>
                </a:solidFill>
                <a:latin typeface="Verdana"/>
                <a:cs typeface="Verdana"/>
              </a:rPr>
              <a:t>online,</a:t>
            </a:r>
            <a:r>
              <a:rPr sz="2200" spc="-10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or opening</a:t>
            </a:r>
            <a:r>
              <a:rPr sz="2200" spc="-12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90" dirty="0">
                <a:solidFill>
                  <a:srgbClr val="F5E7D8"/>
                </a:solidFill>
                <a:latin typeface="Verdana"/>
                <a:cs typeface="Verdana"/>
              </a:rPr>
              <a:t>any</a:t>
            </a:r>
            <a:r>
              <a:rPr sz="2200" spc="-114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Verdana"/>
                <a:cs typeface="Verdana"/>
              </a:rPr>
              <a:t>suspicious </a:t>
            </a:r>
            <a:r>
              <a:rPr sz="2200" spc="-60" dirty="0">
                <a:solidFill>
                  <a:srgbClr val="F5E7D8"/>
                </a:solidFill>
                <a:latin typeface="Verdana"/>
                <a:cs typeface="Verdana"/>
              </a:rPr>
              <a:t>attachments.</a:t>
            </a:r>
            <a:r>
              <a:rPr sz="2200" spc="-11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105" dirty="0">
                <a:solidFill>
                  <a:srgbClr val="F5E7D8"/>
                </a:solidFill>
                <a:latin typeface="Verdana"/>
                <a:cs typeface="Verdana"/>
              </a:rPr>
              <a:t>Ask</a:t>
            </a:r>
            <a:r>
              <a:rPr sz="2200" spc="-11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Verdana"/>
                <a:cs typeface="Verdana"/>
              </a:rPr>
              <a:t>yourself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if</a:t>
            </a:r>
            <a:r>
              <a:rPr sz="2200" spc="-14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5E7D8"/>
                </a:solidFill>
                <a:latin typeface="Verdana"/>
                <a:cs typeface="Verdana"/>
              </a:rPr>
              <a:t>it</a:t>
            </a:r>
            <a:r>
              <a:rPr sz="2200" spc="-14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65" dirty="0">
                <a:solidFill>
                  <a:srgbClr val="F5E7D8"/>
                </a:solidFill>
                <a:latin typeface="Verdana"/>
                <a:cs typeface="Verdana"/>
              </a:rPr>
              <a:t>seems</a:t>
            </a:r>
            <a:r>
              <a:rPr sz="2200" spc="-12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5E7D8"/>
                </a:solidFill>
                <a:latin typeface="Verdana"/>
                <a:cs typeface="Verdana"/>
              </a:rPr>
              <a:t>legitimate</a:t>
            </a:r>
            <a:r>
              <a:rPr sz="2200" spc="-14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and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if</a:t>
            </a:r>
            <a:r>
              <a:rPr sz="2200" spc="-12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5E7D8"/>
                </a:solidFill>
                <a:latin typeface="Verdana"/>
                <a:cs typeface="Verdana"/>
              </a:rPr>
              <a:t>you</a:t>
            </a:r>
            <a:r>
              <a:rPr sz="2200" spc="-12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F5E7D8"/>
                </a:solidFill>
                <a:latin typeface="Verdana"/>
                <a:cs typeface="Verdana"/>
              </a:rPr>
              <a:t>were</a:t>
            </a:r>
            <a:r>
              <a:rPr sz="2200" spc="-114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60" dirty="0">
                <a:solidFill>
                  <a:srgbClr val="F5E7D8"/>
                </a:solidFill>
                <a:latin typeface="Verdana"/>
                <a:cs typeface="Verdana"/>
              </a:rPr>
              <a:t>expecting</a:t>
            </a:r>
            <a:r>
              <a:rPr sz="2200" spc="-12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it.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74948" y="5994224"/>
            <a:ext cx="3635375" cy="2189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42240" marR="134620" indent="-635" algn="ctr">
              <a:lnSpc>
                <a:spcPts val="2400"/>
              </a:lnSpc>
              <a:spcBef>
                <a:spcPts val="380"/>
              </a:spcBef>
            </a:pPr>
            <a:r>
              <a:rPr sz="2200" spc="-70" dirty="0">
                <a:solidFill>
                  <a:srgbClr val="F5E7D8"/>
                </a:solidFill>
                <a:latin typeface="Verdana"/>
                <a:cs typeface="Verdana"/>
              </a:rPr>
              <a:t>Verify</a:t>
            </a:r>
            <a:r>
              <a:rPr sz="2200" spc="-12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the</a:t>
            </a:r>
            <a:r>
              <a:rPr sz="2200" spc="-12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45" dirty="0">
                <a:solidFill>
                  <a:srgbClr val="F5E7D8"/>
                </a:solidFill>
                <a:latin typeface="Verdana"/>
                <a:cs typeface="Verdana"/>
              </a:rPr>
              <a:t>authenticity</a:t>
            </a:r>
            <a:r>
              <a:rPr sz="2200" spc="-114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of the</a:t>
            </a:r>
            <a:r>
              <a:rPr sz="2200" spc="-16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sender</a:t>
            </a:r>
            <a:r>
              <a:rPr sz="2200" spc="-16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Verdana"/>
                <a:cs typeface="Verdana"/>
              </a:rPr>
              <a:t>and</a:t>
            </a:r>
            <a:r>
              <a:rPr sz="2200" spc="-16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the </a:t>
            </a:r>
            <a:r>
              <a:rPr sz="2200" spc="-20" dirty="0">
                <a:solidFill>
                  <a:srgbClr val="F5E7D8"/>
                </a:solidFill>
                <a:latin typeface="Verdana"/>
                <a:cs typeface="Verdana"/>
              </a:rPr>
              <a:t>information</a:t>
            </a:r>
            <a:r>
              <a:rPr sz="2200" spc="-8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Verdana"/>
                <a:cs typeface="Verdana"/>
              </a:rPr>
              <a:t>provided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before</a:t>
            </a:r>
            <a:r>
              <a:rPr sz="2200" spc="-15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75" dirty="0">
                <a:solidFill>
                  <a:srgbClr val="F5E7D8"/>
                </a:solidFill>
                <a:latin typeface="Verdana"/>
                <a:cs typeface="Verdana"/>
              </a:rPr>
              <a:t>taking</a:t>
            </a:r>
            <a:r>
              <a:rPr sz="2200" spc="-12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90" dirty="0">
                <a:solidFill>
                  <a:srgbClr val="F5E7D8"/>
                </a:solidFill>
                <a:latin typeface="Verdana"/>
                <a:cs typeface="Verdana"/>
              </a:rPr>
              <a:t>any</a:t>
            </a:r>
            <a:r>
              <a:rPr sz="2200" spc="-114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45" dirty="0">
                <a:solidFill>
                  <a:srgbClr val="F5E7D8"/>
                </a:solidFill>
                <a:latin typeface="Verdana"/>
                <a:cs typeface="Verdana"/>
              </a:rPr>
              <a:t>action.</a:t>
            </a:r>
            <a:endParaRPr sz="2200">
              <a:latin typeface="Verdana"/>
              <a:cs typeface="Verdana"/>
            </a:endParaRPr>
          </a:p>
          <a:p>
            <a:pPr marL="12700" marR="5080" algn="ctr">
              <a:lnSpc>
                <a:spcPts val="2400"/>
              </a:lnSpc>
            </a:pPr>
            <a:r>
              <a:rPr sz="2200" spc="-50" dirty="0">
                <a:solidFill>
                  <a:srgbClr val="F5E7D8"/>
                </a:solidFill>
                <a:latin typeface="Verdana"/>
                <a:cs typeface="Verdana"/>
              </a:rPr>
              <a:t>Trust</a:t>
            </a:r>
            <a:r>
              <a:rPr sz="2200" spc="-14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F5E7D8"/>
                </a:solidFill>
                <a:latin typeface="Verdana"/>
                <a:cs typeface="Verdana"/>
              </a:rPr>
              <a:t>your</a:t>
            </a:r>
            <a:r>
              <a:rPr sz="2200" spc="-14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35" dirty="0">
                <a:solidFill>
                  <a:srgbClr val="F5E7D8"/>
                </a:solidFill>
                <a:latin typeface="Verdana"/>
                <a:cs typeface="Verdana"/>
              </a:rPr>
              <a:t>instincts</a:t>
            </a:r>
            <a:r>
              <a:rPr sz="2200" spc="-14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Verdana"/>
                <a:cs typeface="Verdana"/>
              </a:rPr>
              <a:t>and</a:t>
            </a:r>
            <a:r>
              <a:rPr sz="2200" spc="-14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be </a:t>
            </a:r>
            <a:r>
              <a:rPr sz="2200" spc="-30" dirty="0">
                <a:solidFill>
                  <a:srgbClr val="F5E7D8"/>
                </a:solidFill>
                <a:latin typeface="Verdana"/>
                <a:cs typeface="Verdana"/>
              </a:rPr>
              <a:t>cautious</a:t>
            </a:r>
            <a:r>
              <a:rPr sz="2200" spc="-15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5E7D8"/>
                </a:solidFill>
                <a:latin typeface="Verdana"/>
                <a:cs typeface="Verdana"/>
              </a:rPr>
              <a:t>when</a:t>
            </a:r>
            <a:r>
              <a:rPr sz="2200" spc="-15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Verdana"/>
                <a:cs typeface="Verdana"/>
              </a:rPr>
              <a:t>sharing </a:t>
            </a:r>
            <a:r>
              <a:rPr sz="2200" spc="-20" dirty="0">
                <a:solidFill>
                  <a:srgbClr val="F5E7D8"/>
                </a:solidFill>
                <a:latin typeface="Verdana"/>
                <a:cs typeface="Verdana"/>
              </a:rPr>
              <a:t>information</a:t>
            </a:r>
            <a:r>
              <a:rPr sz="2200" spc="-8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Verdana"/>
                <a:cs typeface="Verdana"/>
              </a:rPr>
              <a:t>online.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1526" y="5387713"/>
            <a:ext cx="12125325" cy="325755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 marR="5080" algn="ctr">
              <a:lnSpc>
                <a:spcPts val="8770"/>
              </a:lnSpc>
              <a:spcBef>
                <a:spcPts val="1080"/>
              </a:spcBef>
            </a:pPr>
            <a:r>
              <a:rPr sz="8000" spc="680" dirty="0">
                <a:solidFill>
                  <a:srgbClr val="F5E7D8"/>
                </a:solidFill>
                <a:latin typeface="Arial MT"/>
                <a:cs typeface="Arial MT"/>
              </a:rPr>
              <a:t>PROTECT</a:t>
            </a:r>
            <a:r>
              <a:rPr sz="8000" spc="785" dirty="0">
                <a:solidFill>
                  <a:srgbClr val="F5E7D8"/>
                </a:solidFill>
                <a:latin typeface="Arial MT"/>
                <a:cs typeface="Arial MT"/>
              </a:rPr>
              <a:t> </a:t>
            </a:r>
            <a:r>
              <a:rPr sz="8000" spc="710" dirty="0">
                <a:solidFill>
                  <a:srgbClr val="F5E7D8"/>
                </a:solidFill>
                <a:latin typeface="Arial MT"/>
                <a:cs typeface="Arial MT"/>
              </a:rPr>
              <a:t>YOURSELF </a:t>
            </a:r>
            <a:r>
              <a:rPr sz="8000" spc="650" dirty="0">
                <a:solidFill>
                  <a:srgbClr val="F5E7D8"/>
                </a:solidFill>
                <a:latin typeface="Arial MT"/>
                <a:cs typeface="Arial MT"/>
              </a:rPr>
              <a:t>FROM</a:t>
            </a:r>
            <a:r>
              <a:rPr sz="8000" spc="770" dirty="0">
                <a:solidFill>
                  <a:srgbClr val="F5E7D8"/>
                </a:solidFill>
                <a:latin typeface="Arial MT"/>
                <a:cs typeface="Arial MT"/>
              </a:rPr>
              <a:t> </a:t>
            </a:r>
            <a:r>
              <a:rPr sz="8000" spc="825" dirty="0">
                <a:solidFill>
                  <a:srgbClr val="F5E7D8"/>
                </a:solidFill>
                <a:latin typeface="Arial MT"/>
                <a:cs typeface="Arial MT"/>
              </a:rPr>
              <a:t>PHISHING</a:t>
            </a:r>
            <a:endParaRPr sz="8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929"/>
              </a:spcBef>
            </a:pPr>
            <a:r>
              <a:rPr sz="2500" spc="-40" dirty="0">
                <a:solidFill>
                  <a:srgbClr val="F5E7D8"/>
                </a:solidFill>
                <a:latin typeface="Verdana"/>
                <a:cs typeface="Verdana"/>
              </a:rPr>
              <a:t>Don't</a:t>
            </a:r>
            <a:r>
              <a:rPr sz="2500" spc="-15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500" spc="-50" dirty="0">
                <a:solidFill>
                  <a:srgbClr val="F5E7D8"/>
                </a:solidFill>
                <a:latin typeface="Verdana"/>
                <a:cs typeface="Verdana"/>
              </a:rPr>
              <a:t>share</a:t>
            </a:r>
            <a:r>
              <a:rPr sz="2500" spc="-15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500" spc="-45" dirty="0">
                <a:solidFill>
                  <a:srgbClr val="F5E7D8"/>
                </a:solidFill>
                <a:latin typeface="Verdana"/>
                <a:cs typeface="Verdana"/>
              </a:rPr>
              <a:t>your</a:t>
            </a:r>
            <a:r>
              <a:rPr sz="2500" spc="-15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F5E7D8"/>
                </a:solidFill>
                <a:latin typeface="Verdana"/>
                <a:cs typeface="Verdana"/>
              </a:rPr>
              <a:t>personal</a:t>
            </a:r>
            <a:r>
              <a:rPr sz="2500" spc="-15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5E7D8"/>
                </a:solidFill>
                <a:latin typeface="Verdana"/>
                <a:cs typeface="Verdana"/>
              </a:rPr>
              <a:t>information</a:t>
            </a:r>
            <a:r>
              <a:rPr sz="2500" spc="-15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5E7D8"/>
                </a:solidFill>
                <a:latin typeface="Verdana"/>
                <a:cs typeface="Verdana"/>
              </a:rPr>
              <a:t>online!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3736" y="1028700"/>
            <a:ext cx="4438649" cy="3181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9181" y="4638381"/>
            <a:ext cx="45097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14" dirty="0">
                <a:latin typeface="Arial Black"/>
                <a:cs typeface="Arial Black"/>
              </a:rPr>
              <a:t>THINK</a:t>
            </a:r>
            <a:r>
              <a:rPr sz="2500" spc="-95" dirty="0">
                <a:latin typeface="Arial Black"/>
                <a:cs typeface="Arial Black"/>
              </a:rPr>
              <a:t> </a:t>
            </a:r>
            <a:r>
              <a:rPr sz="2500" spc="-190" dirty="0">
                <a:latin typeface="Arial Black"/>
                <a:cs typeface="Arial Black"/>
              </a:rPr>
              <a:t>BEFORE</a:t>
            </a:r>
            <a:r>
              <a:rPr sz="2500" spc="-20" dirty="0">
                <a:latin typeface="Arial Black"/>
                <a:cs typeface="Arial Black"/>
              </a:rPr>
              <a:t> </a:t>
            </a:r>
            <a:r>
              <a:rPr sz="2500" spc="-100" dirty="0">
                <a:latin typeface="Arial Black"/>
                <a:cs typeface="Arial Black"/>
              </a:rPr>
              <a:t>YOU</a:t>
            </a:r>
            <a:r>
              <a:rPr sz="2500" spc="-75" dirty="0">
                <a:latin typeface="Arial Black"/>
                <a:cs typeface="Arial Black"/>
              </a:rPr>
              <a:t> </a:t>
            </a:r>
            <a:r>
              <a:rPr sz="2500" spc="-145" dirty="0">
                <a:latin typeface="Arial Black"/>
                <a:cs typeface="Arial Black"/>
              </a:rPr>
              <a:t>CLICK!</a:t>
            </a:r>
            <a:endParaRPr sz="2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407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95" dirty="0"/>
              <a:t>RESOURCES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5195" y="4481171"/>
            <a:ext cx="1239520" cy="1239520"/>
          </a:xfrm>
          <a:custGeom>
            <a:avLst/>
            <a:gdLst/>
            <a:ahLst/>
            <a:cxnLst/>
            <a:rect l="l" t="t" r="r" b="b"/>
            <a:pathLst>
              <a:path w="1239520" h="1239520">
                <a:moveTo>
                  <a:pt x="619633" y="1239262"/>
                </a:moveTo>
                <a:lnTo>
                  <a:pt x="571207" y="1237398"/>
                </a:lnTo>
                <a:lnTo>
                  <a:pt x="523802" y="1231897"/>
                </a:lnTo>
                <a:lnTo>
                  <a:pt x="477555" y="1222897"/>
                </a:lnTo>
                <a:lnTo>
                  <a:pt x="432602" y="1210537"/>
                </a:lnTo>
                <a:lnTo>
                  <a:pt x="389082" y="1194952"/>
                </a:lnTo>
                <a:lnTo>
                  <a:pt x="347133" y="1176282"/>
                </a:lnTo>
                <a:lnTo>
                  <a:pt x="306891" y="1154665"/>
                </a:lnTo>
                <a:lnTo>
                  <a:pt x="268495" y="1130237"/>
                </a:lnTo>
                <a:lnTo>
                  <a:pt x="232083" y="1103136"/>
                </a:lnTo>
                <a:lnTo>
                  <a:pt x="197792" y="1073501"/>
                </a:lnTo>
                <a:lnTo>
                  <a:pt x="165760" y="1041470"/>
                </a:lnTo>
                <a:lnTo>
                  <a:pt x="136125" y="1007179"/>
                </a:lnTo>
                <a:lnTo>
                  <a:pt x="109025" y="970767"/>
                </a:lnTo>
                <a:lnTo>
                  <a:pt x="84597" y="932371"/>
                </a:lnTo>
                <a:lnTo>
                  <a:pt x="62979" y="892129"/>
                </a:lnTo>
                <a:lnTo>
                  <a:pt x="44309" y="850179"/>
                </a:lnTo>
                <a:lnTo>
                  <a:pt x="28725" y="806659"/>
                </a:lnTo>
                <a:lnTo>
                  <a:pt x="16364" y="761707"/>
                </a:lnTo>
                <a:lnTo>
                  <a:pt x="7364" y="715459"/>
                </a:lnTo>
                <a:lnTo>
                  <a:pt x="1864" y="668055"/>
                </a:lnTo>
                <a:lnTo>
                  <a:pt x="0" y="619626"/>
                </a:lnTo>
                <a:lnTo>
                  <a:pt x="1864" y="571207"/>
                </a:lnTo>
                <a:lnTo>
                  <a:pt x="7364" y="523803"/>
                </a:lnTo>
                <a:lnTo>
                  <a:pt x="16364" y="477555"/>
                </a:lnTo>
                <a:lnTo>
                  <a:pt x="28725" y="432602"/>
                </a:lnTo>
                <a:lnTo>
                  <a:pt x="44309" y="389082"/>
                </a:lnTo>
                <a:lnTo>
                  <a:pt x="62979" y="347133"/>
                </a:lnTo>
                <a:lnTo>
                  <a:pt x="84597" y="306891"/>
                </a:lnTo>
                <a:lnTo>
                  <a:pt x="109025" y="268495"/>
                </a:lnTo>
                <a:lnTo>
                  <a:pt x="136125" y="232083"/>
                </a:lnTo>
                <a:lnTo>
                  <a:pt x="165760" y="197792"/>
                </a:lnTo>
                <a:lnTo>
                  <a:pt x="197792" y="165760"/>
                </a:lnTo>
                <a:lnTo>
                  <a:pt x="232083" y="136126"/>
                </a:lnTo>
                <a:lnTo>
                  <a:pt x="268495" y="109025"/>
                </a:lnTo>
                <a:lnTo>
                  <a:pt x="306891" y="84597"/>
                </a:lnTo>
                <a:lnTo>
                  <a:pt x="347133" y="62980"/>
                </a:lnTo>
                <a:lnTo>
                  <a:pt x="389082" y="44310"/>
                </a:lnTo>
                <a:lnTo>
                  <a:pt x="432602" y="28725"/>
                </a:lnTo>
                <a:lnTo>
                  <a:pt x="477555" y="16364"/>
                </a:lnTo>
                <a:lnTo>
                  <a:pt x="523802" y="7365"/>
                </a:lnTo>
                <a:lnTo>
                  <a:pt x="571207" y="1864"/>
                </a:lnTo>
                <a:lnTo>
                  <a:pt x="619631" y="0"/>
                </a:lnTo>
                <a:lnTo>
                  <a:pt x="668055" y="1864"/>
                </a:lnTo>
                <a:lnTo>
                  <a:pt x="715459" y="7365"/>
                </a:lnTo>
                <a:lnTo>
                  <a:pt x="761707" y="16364"/>
                </a:lnTo>
                <a:lnTo>
                  <a:pt x="806659" y="28725"/>
                </a:lnTo>
                <a:lnTo>
                  <a:pt x="850179" y="44310"/>
                </a:lnTo>
                <a:lnTo>
                  <a:pt x="892129" y="62980"/>
                </a:lnTo>
                <a:lnTo>
                  <a:pt x="932371" y="84597"/>
                </a:lnTo>
                <a:lnTo>
                  <a:pt x="970766" y="109025"/>
                </a:lnTo>
                <a:lnTo>
                  <a:pt x="1007179" y="136126"/>
                </a:lnTo>
                <a:lnTo>
                  <a:pt x="1041470" y="165760"/>
                </a:lnTo>
                <a:lnTo>
                  <a:pt x="1073501" y="197792"/>
                </a:lnTo>
                <a:lnTo>
                  <a:pt x="1103136" y="232083"/>
                </a:lnTo>
                <a:lnTo>
                  <a:pt x="1130237" y="268495"/>
                </a:lnTo>
                <a:lnTo>
                  <a:pt x="1154664" y="306891"/>
                </a:lnTo>
                <a:lnTo>
                  <a:pt x="1176282" y="347133"/>
                </a:lnTo>
                <a:lnTo>
                  <a:pt x="1194952" y="389082"/>
                </a:lnTo>
                <a:lnTo>
                  <a:pt x="1210537" y="432602"/>
                </a:lnTo>
                <a:lnTo>
                  <a:pt x="1222897" y="477555"/>
                </a:lnTo>
                <a:lnTo>
                  <a:pt x="1231897" y="523803"/>
                </a:lnTo>
                <a:lnTo>
                  <a:pt x="1237398" y="571207"/>
                </a:lnTo>
                <a:lnTo>
                  <a:pt x="1239262" y="619631"/>
                </a:lnTo>
                <a:lnTo>
                  <a:pt x="1237398" y="668055"/>
                </a:lnTo>
                <a:lnTo>
                  <a:pt x="1231897" y="715459"/>
                </a:lnTo>
                <a:lnTo>
                  <a:pt x="1222897" y="761707"/>
                </a:lnTo>
                <a:lnTo>
                  <a:pt x="1210537" y="806659"/>
                </a:lnTo>
                <a:lnTo>
                  <a:pt x="1194952" y="850179"/>
                </a:lnTo>
                <a:lnTo>
                  <a:pt x="1176282" y="892129"/>
                </a:lnTo>
                <a:lnTo>
                  <a:pt x="1154664" y="932371"/>
                </a:lnTo>
                <a:lnTo>
                  <a:pt x="1130237" y="970767"/>
                </a:lnTo>
                <a:lnTo>
                  <a:pt x="1103136" y="1007179"/>
                </a:lnTo>
                <a:lnTo>
                  <a:pt x="1073501" y="1041470"/>
                </a:lnTo>
                <a:lnTo>
                  <a:pt x="1041470" y="1073501"/>
                </a:lnTo>
                <a:lnTo>
                  <a:pt x="1007179" y="1103136"/>
                </a:lnTo>
                <a:lnTo>
                  <a:pt x="970766" y="1130237"/>
                </a:lnTo>
                <a:lnTo>
                  <a:pt x="932371" y="1154665"/>
                </a:lnTo>
                <a:lnTo>
                  <a:pt x="892129" y="1176282"/>
                </a:lnTo>
                <a:lnTo>
                  <a:pt x="850179" y="1194952"/>
                </a:lnTo>
                <a:lnTo>
                  <a:pt x="806659" y="1210537"/>
                </a:lnTo>
                <a:lnTo>
                  <a:pt x="761707" y="1222897"/>
                </a:lnTo>
                <a:lnTo>
                  <a:pt x="715459" y="1231897"/>
                </a:lnTo>
                <a:lnTo>
                  <a:pt x="668055" y="1237398"/>
                </a:lnTo>
                <a:lnTo>
                  <a:pt x="619633" y="123926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6607" y="4584896"/>
            <a:ext cx="2736215" cy="3113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400" spc="-695" dirty="0">
                <a:solidFill>
                  <a:srgbClr val="F5E7D8"/>
                </a:solidFill>
                <a:latin typeface="Arial Black"/>
                <a:cs typeface="Arial Black"/>
              </a:rPr>
              <a:t>1</a:t>
            </a:r>
            <a:endParaRPr sz="6400" dirty="0">
              <a:latin typeface="Arial Black"/>
              <a:cs typeface="Arial Black"/>
            </a:endParaRPr>
          </a:p>
          <a:p>
            <a:pPr marL="12700" marR="5080" algn="ctr">
              <a:lnSpc>
                <a:spcPts val="2400"/>
              </a:lnSpc>
              <a:spcBef>
                <a:spcPts val="6915"/>
              </a:spcBef>
            </a:pP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Define</a:t>
            </a:r>
            <a:r>
              <a:rPr sz="2200" spc="-14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5E7D8"/>
                </a:solidFill>
                <a:latin typeface="Verdana"/>
                <a:cs typeface="Verdana"/>
              </a:rPr>
              <a:t>phishing</a:t>
            </a:r>
            <a:r>
              <a:rPr lang="en-US" sz="2200" spc="-13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25" dirty="0">
                <a:solidFill>
                  <a:srgbClr val="F5E7D8"/>
                </a:solidFill>
                <a:latin typeface="Verdana"/>
                <a:cs typeface="Verdana"/>
              </a:rPr>
              <a:t>and </a:t>
            </a:r>
            <a:r>
              <a:rPr lang="en-US" sz="2200" spc="-30" dirty="0">
                <a:solidFill>
                  <a:srgbClr val="F5E7D8"/>
                </a:solidFill>
                <a:latin typeface="Verdana"/>
                <a:cs typeface="Verdana"/>
              </a:rPr>
              <a:t>identify</a:t>
            </a:r>
            <a:r>
              <a:rPr lang="en-US" sz="2200" spc="-15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10" dirty="0">
                <a:solidFill>
                  <a:srgbClr val="F5E7D8"/>
                </a:solidFill>
                <a:latin typeface="Verdana"/>
                <a:cs typeface="Verdana"/>
              </a:rPr>
              <a:t>common </a:t>
            </a:r>
            <a:r>
              <a:rPr lang="en-US" sz="2200" spc="-25" dirty="0">
                <a:solidFill>
                  <a:srgbClr val="F5E7D8"/>
                </a:solidFill>
                <a:latin typeface="Verdana"/>
                <a:cs typeface="Verdana"/>
              </a:rPr>
              <a:t>methods</a:t>
            </a:r>
            <a:r>
              <a:rPr lang="en-US" sz="2200" spc="-16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20" dirty="0">
                <a:solidFill>
                  <a:srgbClr val="F5E7D8"/>
                </a:solidFill>
                <a:latin typeface="Verdana"/>
                <a:cs typeface="Verdana"/>
              </a:rPr>
              <a:t>used</a:t>
            </a:r>
            <a:r>
              <a:rPr lang="en-US" sz="2200" spc="-16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25" dirty="0">
                <a:solidFill>
                  <a:srgbClr val="F5E7D8"/>
                </a:solidFill>
                <a:latin typeface="Verdana"/>
                <a:cs typeface="Verdana"/>
              </a:rPr>
              <a:t>by </a:t>
            </a:r>
            <a:r>
              <a:rPr lang="en-US" sz="2200" spc="-10" dirty="0">
                <a:solidFill>
                  <a:srgbClr val="F5E7D8"/>
                </a:solidFill>
                <a:latin typeface="Verdana"/>
                <a:cs typeface="Verdana"/>
              </a:rPr>
              <a:t>scammers</a:t>
            </a:r>
            <a:endParaRPr lang="en-US" sz="22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4368" y="4481171"/>
            <a:ext cx="1239520" cy="1239520"/>
          </a:xfrm>
          <a:custGeom>
            <a:avLst/>
            <a:gdLst/>
            <a:ahLst/>
            <a:cxnLst/>
            <a:rect l="l" t="t" r="r" b="b"/>
            <a:pathLst>
              <a:path w="1239520" h="1239520">
                <a:moveTo>
                  <a:pt x="619633" y="1239262"/>
                </a:moveTo>
                <a:lnTo>
                  <a:pt x="571207" y="1237398"/>
                </a:lnTo>
                <a:lnTo>
                  <a:pt x="523803" y="1231897"/>
                </a:lnTo>
                <a:lnTo>
                  <a:pt x="477555" y="1222897"/>
                </a:lnTo>
                <a:lnTo>
                  <a:pt x="432603" y="1210537"/>
                </a:lnTo>
                <a:lnTo>
                  <a:pt x="389082" y="1194952"/>
                </a:lnTo>
                <a:lnTo>
                  <a:pt x="347133" y="1176282"/>
                </a:lnTo>
                <a:lnTo>
                  <a:pt x="306891" y="1154665"/>
                </a:lnTo>
                <a:lnTo>
                  <a:pt x="268495" y="1130237"/>
                </a:lnTo>
                <a:lnTo>
                  <a:pt x="232083" y="1103136"/>
                </a:lnTo>
                <a:lnTo>
                  <a:pt x="197792" y="1073501"/>
                </a:lnTo>
                <a:lnTo>
                  <a:pt x="165760" y="1041470"/>
                </a:lnTo>
                <a:lnTo>
                  <a:pt x="136126" y="1007179"/>
                </a:lnTo>
                <a:lnTo>
                  <a:pt x="109025" y="970767"/>
                </a:lnTo>
                <a:lnTo>
                  <a:pt x="84597" y="932371"/>
                </a:lnTo>
                <a:lnTo>
                  <a:pt x="62980" y="892129"/>
                </a:lnTo>
                <a:lnTo>
                  <a:pt x="44310" y="850179"/>
                </a:lnTo>
                <a:lnTo>
                  <a:pt x="28725" y="806659"/>
                </a:lnTo>
                <a:lnTo>
                  <a:pt x="16364" y="761707"/>
                </a:lnTo>
                <a:lnTo>
                  <a:pt x="7365" y="715459"/>
                </a:lnTo>
                <a:lnTo>
                  <a:pt x="1864" y="668055"/>
                </a:lnTo>
                <a:lnTo>
                  <a:pt x="0" y="619629"/>
                </a:lnTo>
                <a:lnTo>
                  <a:pt x="1864" y="571207"/>
                </a:lnTo>
                <a:lnTo>
                  <a:pt x="7365" y="523803"/>
                </a:lnTo>
                <a:lnTo>
                  <a:pt x="16364" y="477555"/>
                </a:lnTo>
                <a:lnTo>
                  <a:pt x="28725" y="432602"/>
                </a:lnTo>
                <a:lnTo>
                  <a:pt x="44310" y="389082"/>
                </a:lnTo>
                <a:lnTo>
                  <a:pt x="62980" y="347133"/>
                </a:lnTo>
                <a:lnTo>
                  <a:pt x="84597" y="306891"/>
                </a:lnTo>
                <a:lnTo>
                  <a:pt x="109025" y="268495"/>
                </a:lnTo>
                <a:lnTo>
                  <a:pt x="136126" y="232083"/>
                </a:lnTo>
                <a:lnTo>
                  <a:pt x="165760" y="197792"/>
                </a:lnTo>
                <a:lnTo>
                  <a:pt x="197792" y="165760"/>
                </a:lnTo>
                <a:lnTo>
                  <a:pt x="232083" y="136126"/>
                </a:lnTo>
                <a:lnTo>
                  <a:pt x="268495" y="109025"/>
                </a:lnTo>
                <a:lnTo>
                  <a:pt x="306891" y="84597"/>
                </a:lnTo>
                <a:lnTo>
                  <a:pt x="347133" y="62980"/>
                </a:lnTo>
                <a:lnTo>
                  <a:pt x="389082" y="44310"/>
                </a:lnTo>
                <a:lnTo>
                  <a:pt x="432603" y="28725"/>
                </a:lnTo>
                <a:lnTo>
                  <a:pt x="477555" y="16364"/>
                </a:lnTo>
                <a:lnTo>
                  <a:pt x="523803" y="7365"/>
                </a:lnTo>
                <a:lnTo>
                  <a:pt x="571207" y="1864"/>
                </a:lnTo>
                <a:lnTo>
                  <a:pt x="619631" y="0"/>
                </a:lnTo>
                <a:lnTo>
                  <a:pt x="668055" y="1864"/>
                </a:lnTo>
                <a:lnTo>
                  <a:pt x="715459" y="7365"/>
                </a:lnTo>
                <a:lnTo>
                  <a:pt x="761707" y="16364"/>
                </a:lnTo>
                <a:lnTo>
                  <a:pt x="806659" y="28725"/>
                </a:lnTo>
                <a:lnTo>
                  <a:pt x="850180" y="44310"/>
                </a:lnTo>
                <a:lnTo>
                  <a:pt x="892129" y="62980"/>
                </a:lnTo>
                <a:lnTo>
                  <a:pt x="932371" y="84597"/>
                </a:lnTo>
                <a:lnTo>
                  <a:pt x="970767" y="109025"/>
                </a:lnTo>
                <a:lnTo>
                  <a:pt x="1007179" y="136126"/>
                </a:lnTo>
                <a:lnTo>
                  <a:pt x="1041470" y="165760"/>
                </a:lnTo>
                <a:lnTo>
                  <a:pt x="1073501" y="197792"/>
                </a:lnTo>
                <a:lnTo>
                  <a:pt x="1103136" y="232083"/>
                </a:lnTo>
                <a:lnTo>
                  <a:pt x="1130237" y="268495"/>
                </a:lnTo>
                <a:lnTo>
                  <a:pt x="1154664" y="306891"/>
                </a:lnTo>
                <a:lnTo>
                  <a:pt x="1176282" y="347133"/>
                </a:lnTo>
                <a:lnTo>
                  <a:pt x="1194952" y="389082"/>
                </a:lnTo>
                <a:lnTo>
                  <a:pt x="1210536" y="432602"/>
                </a:lnTo>
                <a:lnTo>
                  <a:pt x="1222897" y="477555"/>
                </a:lnTo>
                <a:lnTo>
                  <a:pt x="1231897" y="523803"/>
                </a:lnTo>
                <a:lnTo>
                  <a:pt x="1237398" y="571207"/>
                </a:lnTo>
                <a:lnTo>
                  <a:pt x="1239262" y="619631"/>
                </a:lnTo>
                <a:lnTo>
                  <a:pt x="1237398" y="668055"/>
                </a:lnTo>
                <a:lnTo>
                  <a:pt x="1231897" y="715459"/>
                </a:lnTo>
                <a:lnTo>
                  <a:pt x="1222897" y="761707"/>
                </a:lnTo>
                <a:lnTo>
                  <a:pt x="1210536" y="806659"/>
                </a:lnTo>
                <a:lnTo>
                  <a:pt x="1194952" y="850179"/>
                </a:lnTo>
                <a:lnTo>
                  <a:pt x="1176282" y="892129"/>
                </a:lnTo>
                <a:lnTo>
                  <a:pt x="1154664" y="932371"/>
                </a:lnTo>
                <a:lnTo>
                  <a:pt x="1130237" y="970767"/>
                </a:lnTo>
                <a:lnTo>
                  <a:pt x="1103136" y="1007179"/>
                </a:lnTo>
                <a:lnTo>
                  <a:pt x="1073501" y="1041470"/>
                </a:lnTo>
                <a:lnTo>
                  <a:pt x="1041470" y="1073501"/>
                </a:lnTo>
                <a:lnTo>
                  <a:pt x="1007179" y="1103136"/>
                </a:lnTo>
                <a:lnTo>
                  <a:pt x="970767" y="1130237"/>
                </a:lnTo>
                <a:lnTo>
                  <a:pt x="932371" y="1154665"/>
                </a:lnTo>
                <a:lnTo>
                  <a:pt x="892129" y="1176282"/>
                </a:lnTo>
                <a:lnTo>
                  <a:pt x="850180" y="1194952"/>
                </a:lnTo>
                <a:lnTo>
                  <a:pt x="806659" y="1210537"/>
                </a:lnTo>
                <a:lnTo>
                  <a:pt x="761707" y="1222897"/>
                </a:lnTo>
                <a:lnTo>
                  <a:pt x="715459" y="1231897"/>
                </a:lnTo>
                <a:lnTo>
                  <a:pt x="668055" y="1237398"/>
                </a:lnTo>
                <a:lnTo>
                  <a:pt x="619633" y="123926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1331" y="4584896"/>
            <a:ext cx="2965450" cy="278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400" spc="-695" dirty="0">
                <a:solidFill>
                  <a:srgbClr val="F5E7D8"/>
                </a:solidFill>
                <a:latin typeface="Arial Black"/>
                <a:cs typeface="Arial Black"/>
              </a:rPr>
              <a:t>2</a:t>
            </a:r>
            <a:endParaRPr sz="6400" dirty="0">
              <a:latin typeface="Arial Black"/>
              <a:cs typeface="Arial Black"/>
            </a:endParaRPr>
          </a:p>
          <a:p>
            <a:pPr marL="12700" marR="5080" algn="ctr">
              <a:lnSpc>
                <a:spcPts val="2400"/>
              </a:lnSpc>
              <a:spcBef>
                <a:spcPts val="6915"/>
              </a:spcBef>
            </a:pPr>
            <a:r>
              <a:rPr lang="en-US" sz="2200" spc="-55" dirty="0">
                <a:solidFill>
                  <a:srgbClr val="F5E7D8"/>
                </a:solidFill>
                <a:latin typeface="Verdana"/>
                <a:cs typeface="Verdana"/>
              </a:rPr>
              <a:t>Recognize</a:t>
            </a:r>
            <a:r>
              <a:rPr lang="en-US" sz="2200" spc="-14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dirty="0">
                <a:solidFill>
                  <a:srgbClr val="F5E7D8"/>
                </a:solidFill>
                <a:latin typeface="Verdana"/>
                <a:cs typeface="Verdana"/>
              </a:rPr>
              <a:t>red</a:t>
            </a:r>
            <a:r>
              <a:rPr lang="en-US" sz="2200" spc="-15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65" dirty="0">
                <a:solidFill>
                  <a:srgbClr val="F5E7D8"/>
                </a:solidFill>
                <a:latin typeface="Verdana"/>
                <a:cs typeface="Verdana"/>
              </a:rPr>
              <a:t>flags</a:t>
            </a:r>
            <a:r>
              <a:rPr lang="en-US" sz="2200" spc="-13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25" dirty="0">
                <a:solidFill>
                  <a:srgbClr val="F5E7D8"/>
                </a:solidFill>
                <a:latin typeface="Verdana"/>
                <a:cs typeface="Verdana"/>
              </a:rPr>
              <a:t>in </a:t>
            </a:r>
            <a:r>
              <a:rPr lang="en-US" sz="2200" spc="-30" dirty="0">
                <a:solidFill>
                  <a:srgbClr val="F5E7D8"/>
                </a:solidFill>
                <a:latin typeface="Verdana"/>
                <a:cs typeface="Verdana"/>
              </a:rPr>
              <a:t>phishing</a:t>
            </a:r>
            <a:r>
              <a:rPr lang="en-US" sz="2200" spc="-13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10" dirty="0">
                <a:solidFill>
                  <a:srgbClr val="F5E7D8"/>
                </a:solidFill>
                <a:latin typeface="Verdana"/>
                <a:cs typeface="Verdana"/>
              </a:rPr>
              <a:t>emails, </a:t>
            </a:r>
            <a:r>
              <a:rPr lang="en-US" sz="2200" spc="-90" dirty="0">
                <a:solidFill>
                  <a:srgbClr val="F5E7D8"/>
                </a:solidFill>
                <a:latin typeface="Verdana"/>
                <a:cs typeface="Verdana"/>
              </a:rPr>
              <a:t>messages,</a:t>
            </a:r>
            <a:r>
              <a:rPr lang="en-US" sz="2200" spc="-114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dirty="0">
                <a:solidFill>
                  <a:srgbClr val="F5E7D8"/>
                </a:solidFill>
                <a:latin typeface="Verdana"/>
                <a:cs typeface="Verdana"/>
              </a:rPr>
              <a:t>or</a:t>
            </a:r>
            <a:r>
              <a:rPr lang="en-US" sz="2200" spc="-13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20" dirty="0">
                <a:solidFill>
                  <a:srgbClr val="F5E7D8"/>
                </a:solidFill>
                <a:latin typeface="Verdana"/>
                <a:cs typeface="Verdana"/>
              </a:rPr>
              <a:t>posts</a:t>
            </a:r>
            <a:endParaRPr lang="en-US" sz="22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43540" y="4481171"/>
            <a:ext cx="1239520" cy="1239520"/>
          </a:xfrm>
          <a:custGeom>
            <a:avLst/>
            <a:gdLst/>
            <a:ahLst/>
            <a:cxnLst/>
            <a:rect l="l" t="t" r="r" b="b"/>
            <a:pathLst>
              <a:path w="1239519" h="1239520">
                <a:moveTo>
                  <a:pt x="619632" y="1239262"/>
                </a:moveTo>
                <a:lnTo>
                  <a:pt x="571206" y="1237398"/>
                </a:lnTo>
                <a:lnTo>
                  <a:pt x="523801" y="1231897"/>
                </a:lnTo>
                <a:lnTo>
                  <a:pt x="477554" y="1222897"/>
                </a:lnTo>
                <a:lnTo>
                  <a:pt x="432601" y="1210537"/>
                </a:lnTo>
                <a:lnTo>
                  <a:pt x="389081" y="1194952"/>
                </a:lnTo>
                <a:lnTo>
                  <a:pt x="347132" y="1176282"/>
                </a:lnTo>
                <a:lnTo>
                  <a:pt x="306890" y="1154665"/>
                </a:lnTo>
                <a:lnTo>
                  <a:pt x="268494" y="1130237"/>
                </a:lnTo>
                <a:lnTo>
                  <a:pt x="232082" y="1103136"/>
                </a:lnTo>
                <a:lnTo>
                  <a:pt x="197791" y="1073501"/>
                </a:lnTo>
                <a:lnTo>
                  <a:pt x="165760" y="1041470"/>
                </a:lnTo>
                <a:lnTo>
                  <a:pt x="136125" y="1007179"/>
                </a:lnTo>
                <a:lnTo>
                  <a:pt x="109024" y="970767"/>
                </a:lnTo>
                <a:lnTo>
                  <a:pt x="84596" y="932371"/>
                </a:lnTo>
                <a:lnTo>
                  <a:pt x="62979" y="892129"/>
                </a:lnTo>
                <a:lnTo>
                  <a:pt x="44309" y="850179"/>
                </a:lnTo>
                <a:lnTo>
                  <a:pt x="28724" y="806659"/>
                </a:lnTo>
                <a:lnTo>
                  <a:pt x="16363" y="761707"/>
                </a:lnTo>
                <a:lnTo>
                  <a:pt x="7364" y="715459"/>
                </a:lnTo>
                <a:lnTo>
                  <a:pt x="1863" y="668055"/>
                </a:lnTo>
                <a:lnTo>
                  <a:pt x="0" y="619605"/>
                </a:lnTo>
                <a:lnTo>
                  <a:pt x="1863" y="571207"/>
                </a:lnTo>
                <a:lnTo>
                  <a:pt x="7364" y="523803"/>
                </a:lnTo>
                <a:lnTo>
                  <a:pt x="16363" y="477555"/>
                </a:lnTo>
                <a:lnTo>
                  <a:pt x="28724" y="432602"/>
                </a:lnTo>
                <a:lnTo>
                  <a:pt x="44309" y="389082"/>
                </a:lnTo>
                <a:lnTo>
                  <a:pt x="62979" y="347133"/>
                </a:lnTo>
                <a:lnTo>
                  <a:pt x="84596" y="306891"/>
                </a:lnTo>
                <a:lnTo>
                  <a:pt x="109024" y="268495"/>
                </a:lnTo>
                <a:lnTo>
                  <a:pt x="136125" y="232083"/>
                </a:lnTo>
                <a:lnTo>
                  <a:pt x="165760" y="197792"/>
                </a:lnTo>
                <a:lnTo>
                  <a:pt x="197791" y="165760"/>
                </a:lnTo>
                <a:lnTo>
                  <a:pt x="232082" y="136126"/>
                </a:lnTo>
                <a:lnTo>
                  <a:pt x="268494" y="109025"/>
                </a:lnTo>
                <a:lnTo>
                  <a:pt x="306890" y="84597"/>
                </a:lnTo>
                <a:lnTo>
                  <a:pt x="347132" y="62980"/>
                </a:lnTo>
                <a:lnTo>
                  <a:pt x="389081" y="44310"/>
                </a:lnTo>
                <a:lnTo>
                  <a:pt x="432601" y="28725"/>
                </a:lnTo>
                <a:lnTo>
                  <a:pt x="477554" y="16364"/>
                </a:lnTo>
                <a:lnTo>
                  <a:pt x="523801" y="7365"/>
                </a:lnTo>
                <a:lnTo>
                  <a:pt x="571206" y="1864"/>
                </a:lnTo>
                <a:lnTo>
                  <a:pt x="619630" y="0"/>
                </a:lnTo>
                <a:lnTo>
                  <a:pt x="668054" y="1864"/>
                </a:lnTo>
                <a:lnTo>
                  <a:pt x="715458" y="7365"/>
                </a:lnTo>
                <a:lnTo>
                  <a:pt x="761706" y="16364"/>
                </a:lnTo>
                <a:lnTo>
                  <a:pt x="806659" y="28725"/>
                </a:lnTo>
                <a:lnTo>
                  <a:pt x="850179" y="44310"/>
                </a:lnTo>
                <a:lnTo>
                  <a:pt x="892129" y="62980"/>
                </a:lnTo>
                <a:lnTo>
                  <a:pt x="932370" y="84597"/>
                </a:lnTo>
                <a:lnTo>
                  <a:pt x="970766" y="109025"/>
                </a:lnTo>
                <a:lnTo>
                  <a:pt x="1007178" y="136126"/>
                </a:lnTo>
                <a:lnTo>
                  <a:pt x="1041469" y="165760"/>
                </a:lnTo>
                <a:lnTo>
                  <a:pt x="1073501" y="197792"/>
                </a:lnTo>
                <a:lnTo>
                  <a:pt x="1103136" y="232083"/>
                </a:lnTo>
                <a:lnTo>
                  <a:pt x="1130236" y="268495"/>
                </a:lnTo>
                <a:lnTo>
                  <a:pt x="1154664" y="306891"/>
                </a:lnTo>
                <a:lnTo>
                  <a:pt x="1176282" y="347133"/>
                </a:lnTo>
                <a:lnTo>
                  <a:pt x="1194952" y="389082"/>
                </a:lnTo>
                <a:lnTo>
                  <a:pt x="1210536" y="432602"/>
                </a:lnTo>
                <a:lnTo>
                  <a:pt x="1222897" y="477555"/>
                </a:lnTo>
                <a:lnTo>
                  <a:pt x="1231897" y="523803"/>
                </a:lnTo>
                <a:lnTo>
                  <a:pt x="1237398" y="571207"/>
                </a:lnTo>
                <a:lnTo>
                  <a:pt x="1239260" y="619631"/>
                </a:lnTo>
                <a:lnTo>
                  <a:pt x="1237398" y="668055"/>
                </a:lnTo>
                <a:lnTo>
                  <a:pt x="1231897" y="715459"/>
                </a:lnTo>
                <a:lnTo>
                  <a:pt x="1222897" y="761707"/>
                </a:lnTo>
                <a:lnTo>
                  <a:pt x="1210536" y="806659"/>
                </a:lnTo>
                <a:lnTo>
                  <a:pt x="1194952" y="850179"/>
                </a:lnTo>
                <a:lnTo>
                  <a:pt x="1176282" y="892129"/>
                </a:lnTo>
                <a:lnTo>
                  <a:pt x="1154664" y="932371"/>
                </a:lnTo>
                <a:lnTo>
                  <a:pt x="1130236" y="970767"/>
                </a:lnTo>
                <a:lnTo>
                  <a:pt x="1103136" y="1007179"/>
                </a:lnTo>
                <a:lnTo>
                  <a:pt x="1073501" y="1041470"/>
                </a:lnTo>
                <a:lnTo>
                  <a:pt x="1041469" y="1073501"/>
                </a:lnTo>
                <a:lnTo>
                  <a:pt x="1007178" y="1103136"/>
                </a:lnTo>
                <a:lnTo>
                  <a:pt x="970766" y="1130237"/>
                </a:lnTo>
                <a:lnTo>
                  <a:pt x="932370" y="1154665"/>
                </a:lnTo>
                <a:lnTo>
                  <a:pt x="892129" y="1176282"/>
                </a:lnTo>
                <a:lnTo>
                  <a:pt x="850179" y="1194952"/>
                </a:lnTo>
                <a:lnTo>
                  <a:pt x="806659" y="1210537"/>
                </a:lnTo>
                <a:lnTo>
                  <a:pt x="761706" y="1222897"/>
                </a:lnTo>
                <a:lnTo>
                  <a:pt x="715458" y="1231897"/>
                </a:lnTo>
                <a:lnTo>
                  <a:pt x="668054" y="1237398"/>
                </a:lnTo>
                <a:lnTo>
                  <a:pt x="619632" y="123926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29049" y="4584896"/>
            <a:ext cx="2468245" cy="370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400" spc="-695" dirty="0">
                <a:solidFill>
                  <a:srgbClr val="F5E7D8"/>
                </a:solidFill>
                <a:latin typeface="Arial Black"/>
                <a:cs typeface="Arial Black"/>
              </a:rPr>
              <a:t>3</a:t>
            </a:r>
            <a:endParaRPr sz="6400">
              <a:latin typeface="Arial Black"/>
              <a:cs typeface="Arial Black"/>
            </a:endParaRPr>
          </a:p>
          <a:p>
            <a:pPr marL="12065" marR="5080" indent="-635" algn="ctr">
              <a:lnSpc>
                <a:spcPts val="2400"/>
              </a:lnSpc>
              <a:spcBef>
                <a:spcPts val="6915"/>
              </a:spcBef>
            </a:pPr>
            <a:r>
              <a:rPr sz="2200" spc="-40" dirty="0">
                <a:solidFill>
                  <a:srgbClr val="F5E7D8"/>
                </a:solidFill>
                <a:latin typeface="Verdana"/>
                <a:cs typeface="Verdana"/>
              </a:rPr>
              <a:t>Develop</a:t>
            </a:r>
            <a:r>
              <a:rPr sz="2200" spc="-15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Verdana"/>
                <a:cs typeface="Verdana"/>
              </a:rPr>
              <a:t>critical </a:t>
            </a:r>
            <a:r>
              <a:rPr sz="2200" spc="-45" dirty="0">
                <a:solidFill>
                  <a:srgbClr val="F5E7D8"/>
                </a:solidFill>
                <a:latin typeface="Verdana"/>
                <a:cs typeface="Verdana"/>
              </a:rPr>
              <a:t>thinking</a:t>
            </a:r>
            <a:r>
              <a:rPr sz="2200" spc="-10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55" dirty="0">
                <a:solidFill>
                  <a:srgbClr val="F5E7D8"/>
                </a:solidFill>
                <a:latin typeface="Verdana"/>
                <a:cs typeface="Verdana"/>
              </a:rPr>
              <a:t>skills</a:t>
            </a:r>
            <a:r>
              <a:rPr sz="2200" spc="-10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to discern</a:t>
            </a:r>
            <a:r>
              <a:rPr sz="2200" spc="-15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legitimate </a:t>
            </a:r>
            <a:r>
              <a:rPr sz="2200" spc="-35" dirty="0">
                <a:solidFill>
                  <a:srgbClr val="F5E7D8"/>
                </a:solidFill>
                <a:latin typeface="Verdana"/>
                <a:cs typeface="Verdana"/>
              </a:rPr>
              <a:t>requests</a:t>
            </a:r>
            <a:r>
              <a:rPr sz="2200" spc="-12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5E7D8"/>
                </a:solidFill>
                <a:latin typeface="Verdana"/>
                <a:cs typeface="Verdana"/>
              </a:rPr>
              <a:t>from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potential</a:t>
            </a:r>
            <a:r>
              <a:rPr sz="2200" spc="-11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5E7D8"/>
                </a:solidFill>
                <a:latin typeface="Verdana"/>
                <a:cs typeface="Verdana"/>
              </a:rPr>
              <a:t>phishing </a:t>
            </a:r>
            <a:r>
              <a:rPr sz="2200" spc="-10" dirty="0">
                <a:solidFill>
                  <a:srgbClr val="F5E7D8"/>
                </a:solidFill>
                <a:latin typeface="Verdana"/>
                <a:cs typeface="Verdana"/>
              </a:rPr>
              <a:t>attempts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0171" y="1081504"/>
            <a:ext cx="9407525" cy="2450465"/>
          </a:xfrm>
          <a:prstGeom prst="rect">
            <a:avLst/>
          </a:prstGeom>
        </p:spPr>
        <p:txBody>
          <a:bodyPr vert="horz" wrap="square" lIns="0" tIns="556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85"/>
              </a:spcBef>
            </a:pPr>
            <a:r>
              <a:rPr spc="815" dirty="0"/>
              <a:t>OBJECTIVES</a:t>
            </a:r>
          </a:p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3000" spc="-235" dirty="0">
                <a:latin typeface="Arial Black"/>
                <a:cs typeface="Arial Black"/>
              </a:rPr>
              <a:t>By</a:t>
            </a:r>
            <a:r>
              <a:rPr sz="3000" spc="-215" dirty="0">
                <a:latin typeface="Arial Black"/>
                <a:cs typeface="Arial Black"/>
              </a:rPr>
              <a:t> </a:t>
            </a:r>
            <a:r>
              <a:rPr sz="3000" spc="-114" dirty="0">
                <a:latin typeface="Arial Black"/>
                <a:cs typeface="Arial Black"/>
              </a:rPr>
              <a:t>the</a:t>
            </a:r>
            <a:r>
              <a:rPr sz="3000" spc="-210" dirty="0">
                <a:latin typeface="Arial Black"/>
                <a:cs typeface="Arial Black"/>
              </a:rPr>
              <a:t> </a:t>
            </a:r>
            <a:r>
              <a:rPr sz="3000" spc="-120" dirty="0">
                <a:latin typeface="Arial Black"/>
                <a:cs typeface="Arial Black"/>
              </a:rPr>
              <a:t>end</a:t>
            </a:r>
            <a:r>
              <a:rPr sz="3000" spc="-210" dirty="0">
                <a:latin typeface="Arial Black"/>
                <a:cs typeface="Arial Black"/>
              </a:rPr>
              <a:t> </a:t>
            </a:r>
            <a:r>
              <a:rPr sz="3000" spc="-85" dirty="0">
                <a:latin typeface="Arial Black"/>
                <a:cs typeface="Arial Black"/>
              </a:rPr>
              <a:t>of</a:t>
            </a:r>
            <a:r>
              <a:rPr sz="3000" spc="-210" dirty="0">
                <a:latin typeface="Arial Black"/>
                <a:cs typeface="Arial Black"/>
              </a:rPr>
              <a:t> </a:t>
            </a:r>
            <a:r>
              <a:rPr sz="3000" spc="-140" dirty="0">
                <a:latin typeface="Arial Black"/>
                <a:cs typeface="Arial Black"/>
              </a:rPr>
              <a:t>this</a:t>
            </a:r>
            <a:r>
              <a:rPr sz="3000" spc="-215" dirty="0">
                <a:latin typeface="Arial Black"/>
                <a:cs typeface="Arial Black"/>
              </a:rPr>
              <a:t> </a:t>
            </a:r>
            <a:r>
              <a:rPr sz="3000" spc="-204" dirty="0">
                <a:latin typeface="Arial Black"/>
                <a:cs typeface="Arial Black"/>
              </a:rPr>
              <a:t>lesson,</a:t>
            </a:r>
            <a:r>
              <a:rPr sz="3000" spc="-210" dirty="0">
                <a:latin typeface="Arial Black"/>
                <a:cs typeface="Arial Black"/>
              </a:rPr>
              <a:t> </a:t>
            </a:r>
            <a:r>
              <a:rPr lang="en-US" sz="3000" spc="-165" dirty="0">
                <a:latin typeface="Arial Black"/>
                <a:cs typeface="Arial Black"/>
              </a:rPr>
              <a:t>People</a:t>
            </a:r>
            <a:r>
              <a:rPr sz="3000" spc="-210" dirty="0">
                <a:latin typeface="Arial Black"/>
                <a:cs typeface="Arial Black"/>
              </a:rPr>
              <a:t> </a:t>
            </a:r>
            <a:r>
              <a:rPr sz="3000" spc="-135" dirty="0">
                <a:latin typeface="Arial Black"/>
                <a:cs typeface="Arial Black"/>
              </a:rPr>
              <a:t>will</a:t>
            </a:r>
            <a:r>
              <a:rPr sz="3000" spc="-210" dirty="0">
                <a:latin typeface="Arial Black"/>
                <a:cs typeface="Arial Black"/>
              </a:rPr>
              <a:t> </a:t>
            </a:r>
            <a:r>
              <a:rPr sz="3000" spc="-180" dirty="0">
                <a:latin typeface="Arial Black"/>
                <a:cs typeface="Arial Black"/>
              </a:rPr>
              <a:t>be</a:t>
            </a:r>
            <a:r>
              <a:rPr sz="3000" spc="-215" dirty="0">
                <a:latin typeface="Arial Black"/>
                <a:cs typeface="Arial Black"/>
              </a:rPr>
              <a:t> </a:t>
            </a:r>
            <a:r>
              <a:rPr sz="3000" spc="-160" dirty="0">
                <a:latin typeface="Arial Black"/>
                <a:cs typeface="Arial Black"/>
              </a:rPr>
              <a:t>able</a:t>
            </a:r>
            <a:r>
              <a:rPr sz="3000" spc="-210" dirty="0">
                <a:latin typeface="Arial Black"/>
                <a:cs typeface="Arial Black"/>
              </a:rPr>
              <a:t> </a:t>
            </a:r>
            <a:r>
              <a:rPr sz="3000" spc="-25" dirty="0">
                <a:latin typeface="Arial Black"/>
                <a:cs typeface="Arial Black"/>
              </a:rPr>
              <a:t>to:</a:t>
            </a:r>
            <a:endParaRPr sz="3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7125" y="6775978"/>
            <a:ext cx="733424" cy="8000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8925" y="1619594"/>
            <a:ext cx="6451600" cy="235902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 marR="5080">
              <a:lnSpc>
                <a:spcPts val="8780"/>
              </a:lnSpc>
              <a:spcBef>
                <a:spcPts val="1015"/>
              </a:spcBef>
            </a:pPr>
            <a:r>
              <a:rPr spc="860" dirty="0"/>
              <a:t>WHAT</a:t>
            </a:r>
            <a:r>
              <a:rPr spc="760" dirty="0"/>
              <a:t> </a:t>
            </a:r>
            <a:r>
              <a:rPr spc="695" dirty="0"/>
              <a:t>IS </a:t>
            </a:r>
            <a:r>
              <a:rPr spc="795" dirty="0"/>
              <a:t>PHISHING?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8915" y="5097564"/>
            <a:ext cx="554291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lang="en-US" sz="2200" spc="-25" dirty="0">
                <a:solidFill>
                  <a:srgbClr val="F5E7D8"/>
                </a:solidFill>
                <a:latin typeface="Verdana"/>
                <a:cs typeface="Verdana"/>
              </a:rPr>
              <a:t>Phishing</a:t>
            </a:r>
            <a:r>
              <a:rPr lang="en-US" sz="2200" spc="-15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35" dirty="0">
                <a:solidFill>
                  <a:srgbClr val="F5E7D8"/>
                </a:solidFill>
                <a:latin typeface="Verdana"/>
                <a:cs typeface="Verdana"/>
              </a:rPr>
              <a:t>is</a:t>
            </a:r>
            <a:r>
              <a:rPr lang="en-US" sz="2200" spc="-15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20" dirty="0">
                <a:solidFill>
                  <a:srgbClr val="F5E7D8"/>
                </a:solidFill>
                <a:latin typeface="Verdana"/>
                <a:cs typeface="Verdana"/>
              </a:rPr>
              <a:t>when</a:t>
            </a:r>
            <a:r>
              <a:rPr lang="en-US" sz="2200" spc="-15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25" dirty="0">
                <a:solidFill>
                  <a:srgbClr val="F5E7D8"/>
                </a:solidFill>
                <a:latin typeface="Verdana"/>
                <a:cs typeface="Verdana"/>
              </a:rPr>
              <a:t>someone</a:t>
            </a:r>
            <a:r>
              <a:rPr lang="en-US" sz="2200" spc="-15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40" dirty="0">
                <a:solidFill>
                  <a:srgbClr val="F5E7D8"/>
                </a:solidFill>
                <a:latin typeface="Verdana"/>
                <a:cs typeface="Verdana"/>
              </a:rPr>
              <a:t>tries</a:t>
            </a:r>
            <a:r>
              <a:rPr lang="en-US" sz="2200" spc="-15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dirty="0">
                <a:solidFill>
                  <a:srgbClr val="F5E7D8"/>
                </a:solidFill>
                <a:latin typeface="Verdana"/>
                <a:cs typeface="Verdana"/>
              </a:rPr>
              <a:t>to</a:t>
            </a:r>
            <a:r>
              <a:rPr lang="en-US" sz="2200" spc="-15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10" dirty="0">
                <a:solidFill>
                  <a:srgbClr val="F5E7D8"/>
                </a:solidFill>
                <a:latin typeface="Verdana"/>
                <a:cs typeface="Verdana"/>
              </a:rPr>
              <a:t>trick </a:t>
            </a:r>
            <a:r>
              <a:rPr lang="en-US" sz="2200" spc="-50" dirty="0">
                <a:solidFill>
                  <a:srgbClr val="F5E7D8"/>
                </a:solidFill>
                <a:latin typeface="Verdana"/>
                <a:cs typeface="Verdana"/>
              </a:rPr>
              <a:t>you</a:t>
            </a:r>
            <a:r>
              <a:rPr lang="en-US" sz="2200" spc="-14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dirty="0">
                <a:solidFill>
                  <a:srgbClr val="F5E7D8"/>
                </a:solidFill>
                <a:latin typeface="Verdana"/>
                <a:cs typeface="Verdana"/>
              </a:rPr>
              <a:t>into</a:t>
            </a:r>
            <a:r>
              <a:rPr lang="en-US" sz="2200" spc="-16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55" dirty="0">
                <a:solidFill>
                  <a:srgbClr val="F5E7D8"/>
                </a:solidFill>
                <a:latin typeface="Verdana"/>
                <a:cs typeface="Verdana"/>
              </a:rPr>
              <a:t>revealing</a:t>
            </a:r>
            <a:r>
              <a:rPr lang="en-US" sz="2200" spc="-14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20" dirty="0">
                <a:solidFill>
                  <a:srgbClr val="F5E7D8"/>
                </a:solidFill>
                <a:latin typeface="Verdana"/>
                <a:cs typeface="Verdana"/>
              </a:rPr>
              <a:t>personal</a:t>
            </a:r>
            <a:r>
              <a:rPr lang="en-US" sz="2200" spc="-14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10" dirty="0">
                <a:solidFill>
                  <a:srgbClr val="F5E7D8"/>
                </a:solidFill>
                <a:latin typeface="Verdana"/>
                <a:cs typeface="Verdana"/>
              </a:rPr>
              <a:t>information </a:t>
            </a:r>
            <a:r>
              <a:rPr lang="en-US" sz="2200" spc="-50" dirty="0">
                <a:solidFill>
                  <a:srgbClr val="F5E7D8"/>
                </a:solidFill>
                <a:latin typeface="Verdana"/>
                <a:cs typeface="Verdana"/>
              </a:rPr>
              <a:t>like</a:t>
            </a:r>
            <a:r>
              <a:rPr lang="en-US" sz="2200" spc="-14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40" dirty="0">
                <a:solidFill>
                  <a:srgbClr val="F5E7D8"/>
                </a:solidFill>
                <a:latin typeface="Verdana"/>
                <a:cs typeface="Verdana"/>
              </a:rPr>
              <a:t>your</a:t>
            </a:r>
            <a:r>
              <a:rPr lang="en-US" sz="2200" spc="-14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50" dirty="0">
                <a:solidFill>
                  <a:srgbClr val="F5E7D8"/>
                </a:solidFill>
                <a:latin typeface="Verdana"/>
                <a:cs typeface="Verdana"/>
              </a:rPr>
              <a:t>password,</a:t>
            </a:r>
            <a:r>
              <a:rPr lang="en-US" sz="2200" spc="-14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25" dirty="0">
                <a:solidFill>
                  <a:srgbClr val="F5E7D8"/>
                </a:solidFill>
                <a:latin typeface="Verdana"/>
                <a:cs typeface="Verdana"/>
              </a:rPr>
              <a:t>credit</a:t>
            </a:r>
            <a:r>
              <a:rPr lang="en-US" sz="2200" spc="-14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30" dirty="0">
                <a:solidFill>
                  <a:srgbClr val="F5E7D8"/>
                </a:solidFill>
                <a:latin typeface="Verdana"/>
                <a:cs typeface="Verdana"/>
              </a:rPr>
              <a:t>card</a:t>
            </a:r>
            <a:r>
              <a:rPr lang="en-US" sz="2200" spc="-14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35" dirty="0">
                <a:solidFill>
                  <a:srgbClr val="F5E7D8"/>
                </a:solidFill>
                <a:latin typeface="Verdana"/>
                <a:cs typeface="Verdana"/>
              </a:rPr>
              <a:t>numbers, </a:t>
            </a:r>
            <a:r>
              <a:rPr lang="en-US" sz="2200" dirty="0">
                <a:solidFill>
                  <a:srgbClr val="F5E7D8"/>
                </a:solidFill>
                <a:latin typeface="Verdana"/>
                <a:cs typeface="Verdana"/>
              </a:rPr>
              <a:t>or</a:t>
            </a:r>
            <a:r>
              <a:rPr lang="en-US" sz="2200" spc="-14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30" dirty="0">
                <a:solidFill>
                  <a:srgbClr val="F5E7D8"/>
                </a:solidFill>
                <a:latin typeface="Verdana"/>
                <a:cs typeface="Verdana"/>
              </a:rPr>
              <a:t>social</a:t>
            </a:r>
            <a:r>
              <a:rPr lang="en-US" sz="2200" spc="-14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50" dirty="0">
                <a:solidFill>
                  <a:srgbClr val="F5E7D8"/>
                </a:solidFill>
                <a:latin typeface="Verdana"/>
                <a:cs typeface="Verdana"/>
              </a:rPr>
              <a:t>security</a:t>
            </a:r>
            <a:r>
              <a:rPr lang="en-US" sz="2200" spc="-14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lang="en-US" sz="2200" spc="-10" dirty="0">
                <a:solidFill>
                  <a:srgbClr val="F5E7D8"/>
                </a:solidFill>
                <a:latin typeface="Verdana"/>
                <a:cs typeface="Verdana"/>
              </a:rPr>
              <a:t>numbers.</a:t>
            </a:r>
            <a:endParaRPr lang="en-US" sz="22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8915" y="7050189"/>
            <a:ext cx="5638165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Phishing</a:t>
            </a:r>
            <a:r>
              <a:rPr sz="2200" spc="-16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5E7D8"/>
                </a:solidFill>
                <a:latin typeface="Verdana"/>
                <a:cs typeface="Verdana"/>
              </a:rPr>
              <a:t>can</a:t>
            </a:r>
            <a:r>
              <a:rPr sz="2200" spc="-14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Verdana"/>
                <a:cs typeface="Verdana"/>
              </a:rPr>
              <a:t>happen</a:t>
            </a:r>
            <a:r>
              <a:rPr sz="2200" spc="-13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through</a:t>
            </a:r>
            <a:r>
              <a:rPr sz="2200" spc="-14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80" dirty="0">
                <a:solidFill>
                  <a:srgbClr val="F5E7D8"/>
                </a:solidFill>
                <a:latin typeface="Verdana"/>
                <a:cs typeface="Verdana"/>
              </a:rPr>
              <a:t>emails,</a:t>
            </a:r>
            <a:r>
              <a:rPr sz="2200" spc="-114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text </a:t>
            </a:r>
            <a:r>
              <a:rPr sz="2200" spc="-90" dirty="0">
                <a:solidFill>
                  <a:srgbClr val="F5E7D8"/>
                </a:solidFill>
                <a:latin typeface="Verdana"/>
                <a:cs typeface="Verdana"/>
              </a:rPr>
              <a:t>messages,</a:t>
            </a:r>
            <a:r>
              <a:rPr sz="2200" spc="-114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or</a:t>
            </a:r>
            <a:r>
              <a:rPr sz="2200" spc="-19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Verdana"/>
                <a:cs typeface="Verdana"/>
              </a:rPr>
              <a:t>other</a:t>
            </a:r>
            <a:r>
              <a:rPr sz="2200" spc="-15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online</a:t>
            </a:r>
            <a:r>
              <a:rPr sz="2200" spc="-15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Verdana"/>
                <a:cs typeface="Verdana"/>
              </a:rPr>
              <a:t>platforms.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16880" y="6709938"/>
            <a:ext cx="428307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800" i="1" spc="-20" dirty="0">
                <a:solidFill>
                  <a:srgbClr val="DAF2F6"/>
                </a:solidFill>
                <a:latin typeface="Arial"/>
                <a:cs typeface="Arial"/>
              </a:rPr>
              <a:t>Think</a:t>
            </a:r>
            <a:r>
              <a:rPr sz="1800" i="1" spc="-10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DAF2F6"/>
                </a:solidFill>
                <a:latin typeface="Arial"/>
                <a:cs typeface="Arial"/>
              </a:rPr>
              <a:t>of</a:t>
            </a:r>
            <a:r>
              <a:rPr sz="1800" i="1" spc="-10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DAF2F6"/>
                </a:solidFill>
                <a:latin typeface="Arial"/>
                <a:cs typeface="Arial"/>
              </a:rPr>
              <a:t>an</a:t>
            </a:r>
            <a:r>
              <a:rPr sz="1800" i="1" spc="-10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DAF2F6"/>
                </a:solidFill>
                <a:latin typeface="Arial"/>
                <a:cs typeface="Arial"/>
              </a:rPr>
              <a:t>email</a:t>
            </a:r>
            <a:r>
              <a:rPr sz="1800" i="1" spc="-10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spc="55" dirty="0">
                <a:solidFill>
                  <a:srgbClr val="DAF2F6"/>
                </a:solidFill>
                <a:latin typeface="Arial"/>
                <a:cs typeface="Arial"/>
              </a:rPr>
              <a:t>or</a:t>
            </a:r>
            <a:r>
              <a:rPr sz="1800" i="1" spc="-10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spc="-80" dirty="0">
                <a:solidFill>
                  <a:srgbClr val="DAF2F6"/>
                </a:solidFill>
                <a:latin typeface="Arial"/>
                <a:cs typeface="Arial"/>
              </a:rPr>
              <a:t>message</a:t>
            </a:r>
            <a:r>
              <a:rPr sz="1800" i="1" spc="-10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DAF2F6"/>
                </a:solidFill>
                <a:latin typeface="Arial"/>
                <a:cs typeface="Arial"/>
              </a:rPr>
              <a:t>you</a:t>
            </a:r>
            <a:r>
              <a:rPr sz="1800" i="1" spc="-10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spc="-30" dirty="0">
                <a:solidFill>
                  <a:srgbClr val="DAF2F6"/>
                </a:solidFill>
                <a:latin typeface="Arial"/>
                <a:cs typeface="Arial"/>
              </a:rPr>
              <a:t>received </a:t>
            </a:r>
            <a:r>
              <a:rPr sz="1800" i="1" spc="50" dirty="0">
                <a:solidFill>
                  <a:srgbClr val="DAF2F6"/>
                </a:solidFill>
                <a:latin typeface="Arial"/>
                <a:cs typeface="Arial"/>
              </a:rPr>
              <a:t>that </a:t>
            </a:r>
            <a:r>
              <a:rPr sz="1800" i="1" spc="-40" dirty="0">
                <a:solidFill>
                  <a:srgbClr val="DAF2F6"/>
                </a:solidFill>
                <a:latin typeface="Arial"/>
                <a:cs typeface="Arial"/>
              </a:rPr>
              <a:t>asked</a:t>
            </a:r>
            <a:r>
              <a:rPr sz="1800" i="1" spc="55" dirty="0">
                <a:solidFill>
                  <a:srgbClr val="DAF2F6"/>
                </a:solidFill>
                <a:latin typeface="Arial"/>
                <a:cs typeface="Arial"/>
              </a:rPr>
              <a:t> for </a:t>
            </a:r>
            <a:r>
              <a:rPr sz="1800" i="1" dirty="0">
                <a:solidFill>
                  <a:srgbClr val="DAF2F6"/>
                </a:solidFill>
                <a:latin typeface="Arial"/>
                <a:cs typeface="Arial"/>
              </a:rPr>
              <a:t>personal</a:t>
            </a:r>
            <a:r>
              <a:rPr sz="1800" i="1" spc="50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DAF2F6"/>
                </a:solidFill>
                <a:latin typeface="Arial"/>
                <a:cs typeface="Arial"/>
              </a:rPr>
              <a:t>information.</a:t>
            </a:r>
            <a:r>
              <a:rPr sz="1800" i="1" spc="55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spc="-20" dirty="0">
                <a:solidFill>
                  <a:srgbClr val="DAF2F6"/>
                </a:solidFill>
                <a:latin typeface="Arial"/>
                <a:cs typeface="Arial"/>
              </a:rPr>
              <a:t>What </a:t>
            </a:r>
            <a:r>
              <a:rPr sz="1800" i="1" dirty="0">
                <a:solidFill>
                  <a:srgbClr val="DAF2F6"/>
                </a:solidFill>
                <a:latin typeface="Arial"/>
                <a:cs typeface="Arial"/>
              </a:rPr>
              <a:t>made</a:t>
            </a:r>
            <a:r>
              <a:rPr sz="1800" i="1" spc="-35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spc="65" dirty="0">
                <a:solidFill>
                  <a:srgbClr val="DAF2F6"/>
                </a:solidFill>
                <a:latin typeface="Arial"/>
                <a:cs typeface="Arial"/>
              </a:rPr>
              <a:t>it</a:t>
            </a:r>
            <a:r>
              <a:rPr sz="1800" i="1" spc="-30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DAF2F6"/>
                </a:solidFill>
                <a:latin typeface="Arial"/>
                <a:cs typeface="Arial"/>
              </a:rPr>
              <a:t>suspicious?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50764" y="2712779"/>
            <a:ext cx="5429249" cy="35718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5195" y="4481171"/>
            <a:ext cx="1239520" cy="1239520"/>
          </a:xfrm>
          <a:custGeom>
            <a:avLst/>
            <a:gdLst/>
            <a:ahLst/>
            <a:cxnLst/>
            <a:rect l="l" t="t" r="r" b="b"/>
            <a:pathLst>
              <a:path w="1239520" h="1239520">
                <a:moveTo>
                  <a:pt x="619633" y="1239262"/>
                </a:moveTo>
                <a:lnTo>
                  <a:pt x="571207" y="1237398"/>
                </a:lnTo>
                <a:lnTo>
                  <a:pt x="523802" y="1231897"/>
                </a:lnTo>
                <a:lnTo>
                  <a:pt x="477555" y="1222897"/>
                </a:lnTo>
                <a:lnTo>
                  <a:pt x="432602" y="1210537"/>
                </a:lnTo>
                <a:lnTo>
                  <a:pt x="389082" y="1194952"/>
                </a:lnTo>
                <a:lnTo>
                  <a:pt x="347133" y="1176282"/>
                </a:lnTo>
                <a:lnTo>
                  <a:pt x="306891" y="1154665"/>
                </a:lnTo>
                <a:lnTo>
                  <a:pt x="268495" y="1130237"/>
                </a:lnTo>
                <a:lnTo>
                  <a:pt x="232083" y="1103136"/>
                </a:lnTo>
                <a:lnTo>
                  <a:pt x="197792" y="1073501"/>
                </a:lnTo>
                <a:lnTo>
                  <a:pt x="165760" y="1041470"/>
                </a:lnTo>
                <a:lnTo>
                  <a:pt x="136125" y="1007179"/>
                </a:lnTo>
                <a:lnTo>
                  <a:pt x="109025" y="970767"/>
                </a:lnTo>
                <a:lnTo>
                  <a:pt x="84597" y="932371"/>
                </a:lnTo>
                <a:lnTo>
                  <a:pt x="62979" y="892129"/>
                </a:lnTo>
                <a:lnTo>
                  <a:pt x="44309" y="850179"/>
                </a:lnTo>
                <a:lnTo>
                  <a:pt x="28725" y="806659"/>
                </a:lnTo>
                <a:lnTo>
                  <a:pt x="16364" y="761707"/>
                </a:lnTo>
                <a:lnTo>
                  <a:pt x="7364" y="715459"/>
                </a:lnTo>
                <a:lnTo>
                  <a:pt x="1864" y="668055"/>
                </a:lnTo>
                <a:lnTo>
                  <a:pt x="0" y="619626"/>
                </a:lnTo>
                <a:lnTo>
                  <a:pt x="1864" y="571207"/>
                </a:lnTo>
                <a:lnTo>
                  <a:pt x="7364" y="523803"/>
                </a:lnTo>
                <a:lnTo>
                  <a:pt x="16364" y="477555"/>
                </a:lnTo>
                <a:lnTo>
                  <a:pt x="28725" y="432602"/>
                </a:lnTo>
                <a:lnTo>
                  <a:pt x="44309" y="389082"/>
                </a:lnTo>
                <a:lnTo>
                  <a:pt x="62979" y="347133"/>
                </a:lnTo>
                <a:lnTo>
                  <a:pt x="84597" y="306891"/>
                </a:lnTo>
                <a:lnTo>
                  <a:pt x="109025" y="268495"/>
                </a:lnTo>
                <a:lnTo>
                  <a:pt x="136125" y="232083"/>
                </a:lnTo>
                <a:lnTo>
                  <a:pt x="165760" y="197792"/>
                </a:lnTo>
                <a:lnTo>
                  <a:pt x="197792" y="165760"/>
                </a:lnTo>
                <a:lnTo>
                  <a:pt x="232083" y="136126"/>
                </a:lnTo>
                <a:lnTo>
                  <a:pt x="268495" y="109025"/>
                </a:lnTo>
                <a:lnTo>
                  <a:pt x="306891" y="84597"/>
                </a:lnTo>
                <a:lnTo>
                  <a:pt x="347133" y="62980"/>
                </a:lnTo>
                <a:lnTo>
                  <a:pt x="389082" y="44310"/>
                </a:lnTo>
                <a:lnTo>
                  <a:pt x="432602" y="28725"/>
                </a:lnTo>
                <a:lnTo>
                  <a:pt x="477555" y="16364"/>
                </a:lnTo>
                <a:lnTo>
                  <a:pt x="523802" y="7365"/>
                </a:lnTo>
                <a:lnTo>
                  <a:pt x="571207" y="1864"/>
                </a:lnTo>
                <a:lnTo>
                  <a:pt x="619631" y="0"/>
                </a:lnTo>
                <a:lnTo>
                  <a:pt x="668055" y="1864"/>
                </a:lnTo>
                <a:lnTo>
                  <a:pt x="715459" y="7365"/>
                </a:lnTo>
                <a:lnTo>
                  <a:pt x="761707" y="16364"/>
                </a:lnTo>
                <a:lnTo>
                  <a:pt x="806659" y="28725"/>
                </a:lnTo>
                <a:lnTo>
                  <a:pt x="850179" y="44310"/>
                </a:lnTo>
                <a:lnTo>
                  <a:pt x="892129" y="62980"/>
                </a:lnTo>
                <a:lnTo>
                  <a:pt x="932371" y="84597"/>
                </a:lnTo>
                <a:lnTo>
                  <a:pt x="970766" y="109025"/>
                </a:lnTo>
                <a:lnTo>
                  <a:pt x="1007179" y="136126"/>
                </a:lnTo>
                <a:lnTo>
                  <a:pt x="1041470" y="165760"/>
                </a:lnTo>
                <a:lnTo>
                  <a:pt x="1073501" y="197792"/>
                </a:lnTo>
                <a:lnTo>
                  <a:pt x="1103136" y="232083"/>
                </a:lnTo>
                <a:lnTo>
                  <a:pt x="1130237" y="268495"/>
                </a:lnTo>
                <a:lnTo>
                  <a:pt x="1154664" y="306891"/>
                </a:lnTo>
                <a:lnTo>
                  <a:pt x="1176282" y="347133"/>
                </a:lnTo>
                <a:lnTo>
                  <a:pt x="1194952" y="389082"/>
                </a:lnTo>
                <a:lnTo>
                  <a:pt x="1210537" y="432602"/>
                </a:lnTo>
                <a:lnTo>
                  <a:pt x="1222897" y="477555"/>
                </a:lnTo>
                <a:lnTo>
                  <a:pt x="1231897" y="523803"/>
                </a:lnTo>
                <a:lnTo>
                  <a:pt x="1237398" y="571207"/>
                </a:lnTo>
                <a:lnTo>
                  <a:pt x="1239262" y="619631"/>
                </a:lnTo>
                <a:lnTo>
                  <a:pt x="1237398" y="668055"/>
                </a:lnTo>
                <a:lnTo>
                  <a:pt x="1231897" y="715459"/>
                </a:lnTo>
                <a:lnTo>
                  <a:pt x="1222897" y="761707"/>
                </a:lnTo>
                <a:lnTo>
                  <a:pt x="1210537" y="806659"/>
                </a:lnTo>
                <a:lnTo>
                  <a:pt x="1194952" y="850179"/>
                </a:lnTo>
                <a:lnTo>
                  <a:pt x="1176282" y="892129"/>
                </a:lnTo>
                <a:lnTo>
                  <a:pt x="1154664" y="932371"/>
                </a:lnTo>
                <a:lnTo>
                  <a:pt x="1130237" y="970767"/>
                </a:lnTo>
                <a:lnTo>
                  <a:pt x="1103136" y="1007179"/>
                </a:lnTo>
                <a:lnTo>
                  <a:pt x="1073501" y="1041470"/>
                </a:lnTo>
                <a:lnTo>
                  <a:pt x="1041470" y="1073501"/>
                </a:lnTo>
                <a:lnTo>
                  <a:pt x="1007179" y="1103136"/>
                </a:lnTo>
                <a:lnTo>
                  <a:pt x="970766" y="1130237"/>
                </a:lnTo>
                <a:lnTo>
                  <a:pt x="932371" y="1154665"/>
                </a:lnTo>
                <a:lnTo>
                  <a:pt x="892129" y="1176282"/>
                </a:lnTo>
                <a:lnTo>
                  <a:pt x="850179" y="1194952"/>
                </a:lnTo>
                <a:lnTo>
                  <a:pt x="806659" y="1210537"/>
                </a:lnTo>
                <a:lnTo>
                  <a:pt x="761707" y="1222897"/>
                </a:lnTo>
                <a:lnTo>
                  <a:pt x="715459" y="1231897"/>
                </a:lnTo>
                <a:lnTo>
                  <a:pt x="668055" y="1237398"/>
                </a:lnTo>
                <a:lnTo>
                  <a:pt x="619633" y="1239262"/>
                </a:lnTo>
                <a:close/>
              </a:path>
            </a:pathLst>
          </a:custGeom>
          <a:solidFill>
            <a:srgbClr val="B0D9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24368" y="4481171"/>
            <a:ext cx="1239520" cy="1239520"/>
          </a:xfrm>
          <a:custGeom>
            <a:avLst/>
            <a:gdLst/>
            <a:ahLst/>
            <a:cxnLst/>
            <a:rect l="l" t="t" r="r" b="b"/>
            <a:pathLst>
              <a:path w="1239520" h="1239520">
                <a:moveTo>
                  <a:pt x="619633" y="1239262"/>
                </a:moveTo>
                <a:lnTo>
                  <a:pt x="571207" y="1237398"/>
                </a:lnTo>
                <a:lnTo>
                  <a:pt x="523803" y="1231897"/>
                </a:lnTo>
                <a:lnTo>
                  <a:pt x="477555" y="1222897"/>
                </a:lnTo>
                <a:lnTo>
                  <a:pt x="432603" y="1210537"/>
                </a:lnTo>
                <a:lnTo>
                  <a:pt x="389082" y="1194952"/>
                </a:lnTo>
                <a:lnTo>
                  <a:pt x="347133" y="1176282"/>
                </a:lnTo>
                <a:lnTo>
                  <a:pt x="306891" y="1154665"/>
                </a:lnTo>
                <a:lnTo>
                  <a:pt x="268495" y="1130237"/>
                </a:lnTo>
                <a:lnTo>
                  <a:pt x="232083" y="1103136"/>
                </a:lnTo>
                <a:lnTo>
                  <a:pt x="197792" y="1073501"/>
                </a:lnTo>
                <a:lnTo>
                  <a:pt x="165760" y="1041470"/>
                </a:lnTo>
                <a:lnTo>
                  <a:pt x="136126" y="1007179"/>
                </a:lnTo>
                <a:lnTo>
                  <a:pt x="109025" y="970767"/>
                </a:lnTo>
                <a:lnTo>
                  <a:pt x="84597" y="932371"/>
                </a:lnTo>
                <a:lnTo>
                  <a:pt x="62980" y="892129"/>
                </a:lnTo>
                <a:lnTo>
                  <a:pt x="44310" y="850179"/>
                </a:lnTo>
                <a:lnTo>
                  <a:pt x="28725" y="806659"/>
                </a:lnTo>
                <a:lnTo>
                  <a:pt x="16364" y="761707"/>
                </a:lnTo>
                <a:lnTo>
                  <a:pt x="7365" y="715459"/>
                </a:lnTo>
                <a:lnTo>
                  <a:pt x="1864" y="668055"/>
                </a:lnTo>
                <a:lnTo>
                  <a:pt x="0" y="619629"/>
                </a:lnTo>
                <a:lnTo>
                  <a:pt x="1864" y="571207"/>
                </a:lnTo>
                <a:lnTo>
                  <a:pt x="7365" y="523803"/>
                </a:lnTo>
                <a:lnTo>
                  <a:pt x="16364" y="477555"/>
                </a:lnTo>
                <a:lnTo>
                  <a:pt x="28725" y="432602"/>
                </a:lnTo>
                <a:lnTo>
                  <a:pt x="44310" y="389082"/>
                </a:lnTo>
                <a:lnTo>
                  <a:pt x="62980" y="347133"/>
                </a:lnTo>
                <a:lnTo>
                  <a:pt x="84597" y="306891"/>
                </a:lnTo>
                <a:lnTo>
                  <a:pt x="109025" y="268495"/>
                </a:lnTo>
                <a:lnTo>
                  <a:pt x="136126" y="232083"/>
                </a:lnTo>
                <a:lnTo>
                  <a:pt x="165760" y="197792"/>
                </a:lnTo>
                <a:lnTo>
                  <a:pt x="197792" y="165760"/>
                </a:lnTo>
                <a:lnTo>
                  <a:pt x="232083" y="136126"/>
                </a:lnTo>
                <a:lnTo>
                  <a:pt x="268495" y="109025"/>
                </a:lnTo>
                <a:lnTo>
                  <a:pt x="306891" y="84597"/>
                </a:lnTo>
                <a:lnTo>
                  <a:pt x="347133" y="62980"/>
                </a:lnTo>
                <a:lnTo>
                  <a:pt x="389082" y="44310"/>
                </a:lnTo>
                <a:lnTo>
                  <a:pt x="432603" y="28725"/>
                </a:lnTo>
                <a:lnTo>
                  <a:pt x="477555" y="16364"/>
                </a:lnTo>
                <a:lnTo>
                  <a:pt x="523803" y="7365"/>
                </a:lnTo>
                <a:lnTo>
                  <a:pt x="571207" y="1864"/>
                </a:lnTo>
                <a:lnTo>
                  <a:pt x="619631" y="0"/>
                </a:lnTo>
                <a:lnTo>
                  <a:pt x="668055" y="1864"/>
                </a:lnTo>
                <a:lnTo>
                  <a:pt x="715459" y="7365"/>
                </a:lnTo>
                <a:lnTo>
                  <a:pt x="761707" y="16364"/>
                </a:lnTo>
                <a:lnTo>
                  <a:pt x="806659" y="28725"/>
                </a:lnTo>
                <a:lnTo>
                  <a:pt x="850180" y="44310"/>
                </a:lnTo>
                <a:lnTo>
                  <a:pt x="892129" y="62980"/>
                </a:lnTo>
                <a:lnTo>
                  <a:pt x="932371" y="84597"/>
                </a:lnTo>
                <a:lnTo>
                  <a:pt x="970767" y="109025"/>
                </a:lnTo>
                <a:lnTo>
                  <a:pt x="1007179" y="136126"/>
                </a:lnTo>
                <a:lnTo>
                  <a:pt x="1041470" y="165760"/>
                </a:lnTo>
                <a:lnTo>
                  <a:pt x="1073501" y="197792"/>
                </a:lnTo>
                <a:lnTo>
                  <a:pt x="1103136" y="232083"/>
                </a:lnTo>
                <a:lnTo>
                  <a:pt x="1130237" y="268495"/>
                </a:lnTo>
                <a:lnTo>
                  <a:pt x="1154664" y="306891"/>
                </a:lnTo>
                <a:lnTo>
                  <a:pt x="1176282" y="347133"/>
                </a:lnTo>
                <a:lnTo>
                  <a:pt x="1194952" y="389082"/>
                </a:lnTo>
                <a:lnTo>
                  <a:pt x="1210536" y="432602"/>
                </a:lnTo>
                <a:lnTo>
                  <a:pt x="1222897" y="477555"/>
                </a:lnTo>
                <a:lnTo>
                  <a:pt x="1231897" y="523803"/>
                </a:lnTo>
                <a:lnTo>
                  <a:pt x="1237398" y="571207"/>
                </a:lnTo>
                <a:lnTo>
                  <a:pt x="1239262" y="619631"/>
                </a:lnTo>
                <a:lnTo>
                  <a:pt x="1237398" y="668055"/>
                </a:lnTo>
                <a:lnTo>
                  <a:pt x="1231897" y="715459"/>
                </a:lnTo>
                <a:lnTo>
                  <a:pt x="1222897" y="761707"/>
                </a:lnTo>
                <a:lnTo>
                  <a:pt x="1210536" y="806659"/>
                </a:lnTo>
                <a:lnTo>
                  <a:pt x="1194952" y="850179"/>
                </a:lnTo>
                <a:lnTo>
                  <a:pt x="1176282" y="892129"/>
                </a:lnTo>
                <a:lnTo>
                  <a:pt x="1154664" y="932371"/>
                </a:lnTo>
                <a:lnTo>
                  <a:pt x="1130237" y="970767"/>
                </a:lnTo>
                <a:lnTo>
                  <a:pt x="1103136" y="1007179"/>
                </a:lnTo>
                <a:lnTo>
                  <a:pt x="1073501" y="1041470"/>
                </a:lnTo>
                <a:lnTo>
                  <a:pt x="1041470" y="1073501"/>
                </a:lnTo>
                <a:lnTo>
                  <a:pt x="1007179" y="1103136"/>
                </a:lnTo>
                <a:lnTo>
                  <a:pt x="970767" y="1130237"/>
                </a:lnTo>
                <a:lnTo>
                  <a:pt x="932371" y="1154665"/>
                </a:lnTo>
                <a:lnTo>
                  <a:pt x="892129" y="1176282"/>
                </a:lnTo>
                <a:lnTo>
                  <a:pt x="850180" y="1194952"/>
                </a:lnTo>
                <a:lnTo>
                  <a:pt x="806659" y="1210537"/>
                </a:lnTo>
                <a:lnTo>
                  <a:pt x="761707" y="1222897"/>
                </a:lnTo>
                <a:lnTo>
                  <a:pt x="715459" y="1231897"/>
                </a:lnTo>
                <a:lnTo>
                  <a:pt x="668055" y="1237398"/>
                </a:lnTo>
                <a:lnTo>
                  <a:pt x="619633" y="1239262"/>
                </a:lnTo>
                <a:close/>
              </a:path>
            </a:pathLst>
          </a:custGeom>
          <a:solidFill>
            <a:srgbClr val="B0D9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43540" y="4481171"/>
            <a:ext cx="1239520" cy="1239520"/>
          </a:xfrm>
          <a:custGeom>
            <a:avLst/>
            <a:gdLst/>
            <a:ahLst/>
            <a:cxnLst/>
            <a:rect l="l" t="t" r="r" b="b"/>
            <a:pathLst>
              <a:path w="1239519" h="1239520">
                <a:moveTo>
                  <a:pt x="619632" y="1239262"/>
                </a:moveTo>
                <a:lnTo>
                  <a:pt x="571206" y="1237398"/>
                </a:lnTo>
                <a:lnTo>
                  <a:pt x="523801" y="1231897"/>
                </a:lnTo>
                <a:lnTo>
                  <a:pt x="477554" y="1222897"/>
                </a:lnTo>
                <a:lnTo>
                  <a:pt x="432601" y="1210537"/>
                </a:lnTo>
                <a:lnTo>
                  <a:pt x="389081" y="1194952"/>
                </a:lnTo>
                <a:lnTo>
                  <a:pt x="347132" y="1176282"/>
                </a:lnTo>
                <a:lnTo>
                  <a:pt x="306890" y="1154665"/>
                </a:lnTo>
                <a:lnTo>
                  <a:pt x="268494" y="1130237"/>
                </a:lnTo>
                <a:lnTo>
                  <a:pt x="232082" y="1103136"/>
                </a:lnTo>
                <a:lnTo>
                  <a:pt x="197791" y="1073501"/>
                </a:lnTo>
                <a:lnTo>
                  <a:pt x="165760" y="1041470"/>
                </a:lnTo>
                <a:lnTo>
                  <a:pt x="136125" y="1007179"/>
                </a:lnTo>
                <a:lnTo>
                  <a:pt x="109024" y="970767"/>
                </a:lnTo>
                <a:lnTo>
                  <a:pt x="84596" y="932371"/>
                </a:lnTo>
                <a:lnTo>
                  <a:pt x="62979" y="892129"/>
                </a:lnTo>
                <a:lnTo>
                  <a:pt x="44309" y="850179"/>
                </a:lnTo>
                <a:lnTo>
                  <a:pt x="28724" y="806659"/>
                </a:lnTo>
                <a:lnTo>
                  <a:pt x="16363" y="761707"/>
                </a:lnTo>
                <a:lnTo>
                  <a:pt x="7364" y="715459"/>
                </a:lnTo>
                <a:lnTo>
                  <a:pt x="1863" y="668055"/>
                </a:lnTo>
                <a:lnTo>
                  <a:pt x="0" y="619605"/>
                </a:lnTo>
                <a:lnTo>
                  <a:pt x="1863" y="571207"/>
                </a:lnTo>
                <a:lnTo>
                  <a:pt x="7364" y="523803"/>
                </a:lnTo>
                <a:lnTo>
                  <a:pt x="16363" y="477555"/>
                </a:lnTo>
                <a:lnTo>
                  <a:pt x="28724" y="432602"/>
                </a:lnTo>
                <a:lnTo>
                  <a:pt x="44309" y="389082"/>
                </a:lnTo>
                <a:lnTo>
                  <a:pt x="62979" y="347133"/>
                </a:lnTo>
                <a:lnTo>
                  <a:pt x="84596" y="306891"/>
                </a:lnTo>
                <a:lnTo>
                  <a:pt x="109024" y="268495"/>
                </a:lnTo>
                <a:lnTo>
                  <a:pt x="136125" y="232083"/>
                </a:lnTo>
                <a:lnTo>
                  <a:pt x="165760" y="197792"/>
                </a:lnTo>
                <a:lnTo>
                  <a:pt x="197791" y="165760"/>
                </a:lnTo>
                <a:lnTo>
                  <a:pt x="232082" y="136126"/>
                </a:lnTo>
                <a:lnTo>
                  <a:pt x="268494" y="109025"/>
                </a:lnTo>
                <a:lnTo>
                  <a:pt x="306890" y="84597"/>
                </a:lnTo>
                <a:lnTo>
                  <a:pt x="347132" y="62980"/>
                </a:lnTo>
                <a:lnTo>
                  <a:pt x="389081" y="44310"/>
                </a:lnTo>
                <a:lnTo>
                  <a:pt x="432601" y="28725"/>
                </a:lnTo>
                <a:lnTo>
                  <a:pt x="477554" y="16364"/>
                </a:lnTo>
                <a:lnTo>
                  <a:pt x="523801" y="7365"/>
                </a:lnTo>
                <a:lnTo>
                  <a:pt x="571206" y="1864"/>
                </a:lnTo>
                <a:lnTo>
                  <a:pt x="619630" y="0"/>
                </a:lnTo>
                <a:lnTo>
                  <a:pt x="668054" y="1864"/>
                </a:lnTo>
                <a:lnTo>
                  <a:pt x="715458" y="7365"/>
                </a:lnTo>
                <a:lnTo>
                  <a:pt x="761706" y="16364"/>
                </a:lnTo>
                <a:lnTo>
                  <a:pt x="806659" y="28725"/>
                </a:lnTo>
                <a:lnTo>
                  <a:pt x="850179" y="44310"/>
                </a:lnTo>
                <a:lnTo>
                  <a:pt x="892129" y="62980"/>
                </a:lnTo>
                <a:lnTo>
                  <a:pt x="932370" y="84597"/>
                </a:lnTo>
                <a:lnTo>
                  <a:pt x="970766" y="109025"/>
                </a:lnTo>
                <a:lnTo>
                  <a:pt x="1007178" y="136126"/>
                </a:lnTo>
                <a:lnTo>
                  <a:pt x="1041469" y="165760"/>
                </a:lnTo>
                <a:lnTo>
                  <a:pt x="1073501" y="197792"/>
                </a:lnTo>
                <a:lnTo>
                  <a:pt x="1103136" y="232083"/>
                </a:lnTo>
                <a:lnTo>
                  <a:pt x="1130236" y="268495"/>
                </a:lnTo>
                <a:lnTo>
                  <a:pt x="1154664" y="306891"/>
                </a:lnTo>
                <a:lnTo>
                  <a:pt x="1176282" y="347133"/>
                </a:lnTo>
                <a:lnTo>
                  <a:pt x="1194952" y="389082"/>
                </a:lnTo>
                <a:lnTo>
                  <a:pt x="1210536" y="432602"/>
                </a:lnTo>
                <a:lnTo>
                  <a:pt x="1222897" y="477555"/>
                </a:lnTo>
                <a:lnTo>
                  <a:pt x="1231897" y="523803"/>
                </a:lnTo>
                <a:lnTo>
                  <a:pt x="1237398" y="571207"/>
                </a:lnTo>
                <a:lnTo>
                  <a:pt x="1239260" y="619631"/>
                </a:lnTo>
                <a:lnTo>
                  <a:pt x="1237398" y="668055"/>
                </a:lnTo>
                <a:lnTo>
                  <a:pt x="1231897" y="715459"/>
                </a:lnTo>
                <a:lnTo>
                  <a:pt x="1222897" y="761707"/>
                </a:lnTo>
                <a:lnTo>
                  <a:pt x="1210536" y="806659"/>
                </a:lnTo>
                <a:lnTo>
                  <a:pt x="1194952" y="850179"/>
                </a:lnTo>
                <a:lnTo>
                  <a:pt x="1176282" y="892129"/>
                </a:lnTo>
                <a:lnTo>
                  <a:pt x="1154664" y="932371"/>
                </a:lnTo>
                <a:lnTo>
                  <a:pt x="1130236" y="970767"/>
                </a:lnTo>
                <a:lnTo>
                  <a:pt x="1103136" y="1007179"/>
                </a:lnTo>
                <a:lnTo>
                  <a:pt x="1073501" y="1041470"/>
                </a:lnTo>
                <a:lnTo>
                  <a:pt x="1041469" y="1073501"/>
                </a:lnTo>
                <a:lnTo>
                  <a:pt x="1007178" y="1103136"/>
                </a:lnTo>
                <a:lnTo>
                  <a:pt x="970766" y="1130237"/>
                </a:lnTo>
                <a:lnTo>
                  <a:pt x="932370" y="1154665"/>
                </a:lnTo>
                <a:lnTo>
                  <a:pt x="892129" y="1176282"/>
                </a:lnTo>
                <a:lnTo>
                  <a:pt x="850179" y="1194952"/>
                </a:lnTo>
                <a:lnTo>
                  <a:pt x="806659" y="1210537"/>
                </a:lnTo>
                <a:lnTo>
                  <a:pt x="761706" y="1222897"/>
                </a:lnTo>
                <a:lnTo>
                  <a:pt x="715458" y="1231897"/>
                </a:lnTo>
                <a:lnTo>
                  <a:pt x="668054" y="1237398"/>
                </a:lnTo>
                <a:lnTo>
                  <a:pt x="619632" y="1239262"/>
                </a:lnTo>
                <a:close/>
              </a:path>
            </a:pathLst>
          </a:custGeom>
          <a:solidFill>
            <a:srgbClr val="B0D9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8653" y="4887768"/>
            <a:ext cx="647700" cy="426720"/>
          </a:xfrm>
          <a:custGeom>
            <a:avLst/>
            <a:gdLst/>
            <a:ahLst/>
            <a:cxnLst/>
            <a:rect l="l" t="t" r="r" b="b"/>
            <a:pathLst>
              <a:path w="647700" h="426720">
                <a:moveTo>
                  <a:pt x="619853" y="426468"/>
                </a:moveTo>
                <a:lnTo>
                  <a:pt x="31905" y="426468"/>
                </a:lnTo>
                <a:lnTo>
                  <a:pt x="712" y="399055"/>
                </a:lnTo>
                <a:lnTo>
                  <a:pt x="0" y="395487"/>
                </a:lnTo>
                <a:lnTo>
                  <a:pt x="0" y="30980"/>
                </a:lnTo>
                <a:lnTo>
                  <a:pt x="27187" y="942"/>
                </a:lnTo>
                <a:lnTo>
                  <a:pt x="31905" y="0"/>
                </a:lnTo>
                <a:lnTo>
                  <a:pt x="619857" y="0"/>
                </a:lnTo>
                <a:lnTo>
                  <a:pt x="647643" y="19196"/>
                </a:lnTo>
                <a:lnTo>
                  <a:pt x="36818" y="19196"/>
                </a:lnTo>
                <a:lnTo>
                  <a:pt x="36139" y="19225"/>
                </a:lnTo>
                <a:lnTo>
                  <a:pt x="35464" y="19293"/>
                </a:lnTo>
                <a:lnTo>
                  <a:pt x="34793" y="19399"/>
                </a:lnTo>
                <a:lnTo>
                  <a:pt x="48699" y="31798"/>
                </a:lnTo>
                <a:lnTo>
                  <a:pt x="19843" y="31798"/>
                </a:lnTo>
                <a:lnTo>
                  <a:pt x="19281" y="33503"/>
                </a:lnTo>
                <a:lnTo>
                  <a:pt x="18989" y="35253"/>
                </a:lnTo>
                <a:lnTo>
                  <a:pt x="18989" y="391214"/>
                </a:lnTo>
                <a:lnTo>
                  <a:pt x="19281" y="392964"/>
                </a:lnTo>
                <a:lnTo>
                  <a:pt x="19843" y="394669"/>
                </a:lnTo>
                <a:lnTo>
                  <a:pt x="48719" y="394669"/>
                </a:lnTo>
                <a:lnTo>
                  <a:pt x="34793" y="407084"/>
                </a:lnTo>
                <a:lnTo>
                  <a:pt x="35464" y="407191"/>
                </a:lnTo>
                <a:lnTo>
                  <a:pt x="36139" y="407258"/>
                </a:lnTo>
                <a:lnTo>
                  <a:pt x="36817" y="407287"/>
                </a:lnTo>
                <a:lnTo>
                  <a:pt x="647637" y="407287"/>
                </a:lnTo>
                <a:lnTo>
                  <a:pt x="647286" y="408131"/>
                </a:lnTo>
                <a:lnTo>
                  <a:pt x="644608" y="412137"/>
                </a:lnTo>
                <a:lnTo>
                  <a:pt x="637660" y="419084"/>
                </a:lnTo>
                <a:lnTo>
                  <a:pt x="633654" y="421761"/>
                </a:lnTo>
                <a:lnTo>
                  <a:pt x="624579" y="425525"/>
                </a:lnTo>
                <a:lnTo>
                  <a:pt x="619853" y="426468"/>
                </a:lnTo>
                <a:close/>
              </a:path>
              <a:path w="647700" h="426720">
                <a:moveTo>
                  <a:pt x="361527" y="272836"/>
                </a:moveTo>
                <a:lnTo>
                  <a:pt x="328021" y="272836"/>
                </a:lnTo>
                <a:lnTo>
                  <a:pt x="330138" y="272446"/>
                </a:lnTo>
                <a:lnTo>
                  <a:pt x="334228" y="270886"/>
                </a:lnTo>
                <a:lnTo>
                  <a:pt x="336067" y="269767"/>
                </a:lnTo>
                <a:lnTo>
                  <a:pt x="616949" y="19399"/>
                </a:lnTo>
                <a:lnTo>
                  <a:pt x="616276" y="19292"/>
                </a:lnTo>
                <a:lnTo>
                  <a:pt x="615599" y="19225"/>
                </a:lnTo>
                <a:lnTo>
                  <a:pt x="614919" y="19196"/>
                </a:lnTo>
                <a:lnTo>
                  <a:pt x="647643" y="19196"/>
                </a:lnTo>
                <a:lnTo>
                  <a:pt x="647699" y="31798"/>
                </a:lnTo>
                <a:lnTo>
                  <a:pt x="631926" y="31798"/>
                </a:lnTo>
                <a:lnTo>
                  <a:pt x="428387" y="213234"/>
                </a:lnTo>
                <a:lnTo>
                  <a:pt x="442813" y="226093"/>
                </a:lnTo>
                <a:lnTo>
                  <a:pt x="413963" y="226093"/>
                </a:lnTo>
                <a:lnTo>
                  <a:pt x="361527" y="272836"/>
                </a:lnTo>
                <a:close/>
              </a:path>
              <a:path w="647700" h="426720">
                <a:moveTo>
                  <a:pt x="48719" y="394669"/>
                </a:moveTo>
                <a:lnTo>
                  <a:pt x="19843" y="394669"/>
                </a:lnTo>
                <a:lnTo>
                  <a:pt x="223377" y="213234"/>
                </a:lnTo>
                <a:lnTo>
                  <a:pt x="19843" y="31798"/>
                </a:lnTo>
                <a:lnTo>
                  <a:pt x="48699" y="31798"/>
                </a:lnTo>
                <a:lnTo>
                  <a:pt x="266633" y="226110"/>
                </a:lnTo>
                <a:lnTo>
                  <a:pt x="237784" y="226110"/>
                </a:lnTo>
                <a:lnTo>
                  <a:pt x="48719" y="394669"/>
                </a:lnTo>
                <a:close/>
              </a:path>
              <a:path w="647700" h="426720">
                <a:moveTo>
                  <a:pt x="647699" y="394669"/>
                </a:moveTo>
                <a:lnTo>
                  <a:pt x="631926" y="394669"/>
                </a:lnTo>
                <a:lnTo>
                  <a:pt x="632488" y="392964"/>
                </a:lnTo>
                <a:lnTo>
                  <a:pt x="632781" y="391214"/>
                </a:lnTo>
                <a:lnTo>
                  <a:pt x="632781" y="35253"/>
                </a:lnTo>
                <a:lnTo>
                  <a:pt x="632488" y="33503"/>
                </a:lnTo>
                <a:lnTo>
                  <a:pt x="631926" y="31798"/>
                </a:lnTo>
                <a:lnTo>
                  <a:pt x="647699" y="31798"/>
                </a:lnTo>
                <a:lnTo>
                  <a:pt x="647699" y="394669"/>
                </a:lnTo>
                <a:close/>
              </a:path>
              <a:path w="647700" h="426720">
                <a:moveTo>
                  <a:pt x="647637" y="407287"/>
                </a:moveTo>
                <a:lnTo>
                  <a:pt x="36817" y="407287"/>
                </a:lnTo>
                <a:lnTo>
                  <a:pt x="614924" y="407271"/>
                </a:lnTo>
                <a:lnTo>
                  <a:pt x="615605" y="407242"/>
                </a:lnTo>
                <a:lnTo>
                  <a:pt x="616281" y="407175"/>
                </a:lnTo>
                <a:lnTo>
                  <a:pt x="616954" y="407068"/>
                </a:lnTo>
                <a:lnTo>
                  <a:pt x="413963" y="226093"/>
                </a:lnTo>
                <a:lnTo>
                  <a:pt x="442813" y="226093"/>
                </a:lnTo>
                <a:lnTo>
                  <a:pt x="631926" y="394669"/>
                </a:lnTo>
                <a:lnTo>
                  <a:pt x="647699" y="394669"/>
                </a:lnTo>
                <a:lnTo>
                  <a:pt x="647637" y="407287"/>
                </a:lnTo>
                <a:close/>
              </a:path>
              <a:path w="647700" h="426720">
                <a:moveTo>
                  <a:pt x="330425" y="292037"/>
                </a:moveTo>
                <a:lnTo>
                  <a:pt x="321338" y="292037"/>
                </a:lnTo>
                <a:lnTo>
                  <a:pt x="316944" y="291228"/>
                </a:lnTo>
                <a:lnTo>
                  <a:pt x="308452" y="287991"/>
                </a:lnTo>
                <a:lnTo>
                  <a:pt x="304634" y="285670"/>
                </a:lnTo>
                <a:lnTo>
                  <a:pt x="237784" y="226110"/>
                </a:lnTo>
                <a:lnTo>
                  <a:pt x="266633" y="226110"/>
                </a:lnTo>
                <a:lnTo>
                  <a:pt x="315598" y="269767"/>
                </a:lnTo>
                <a:lnTo>
                  <a:pt x="317437" y="270886"/>
                </a:lnTo>
                <a:lnTo>
                  <a:pt x="321527" y="272446"/>
                </a:lnTo>
                <a:lnTo>
                  <a:pt x="323644" y="272836"/>
                </a:lnTo>
                <a:lnTo>
                  <a:pt x="361527" y="272836"/>
                </a:lnTo>
                <a:lnTo>
                  <a:pt x="347130" y="285670"/>
                </a:lnTo>
                <a:lnTo>
                  <a:pt x="343311" y="287991"/>
                </a:lnTo>
                <a:lnTo>
                  <a:pt x="334820" y="291228"/>
                </a:lnTo>
                <a:lnTo>
                  <a:pt x="330425" y="292037"/>
                </a:lnTo>
                <a:close/>
              </a:path>
            </a:pathLst>
          </a:custGeom>
          <a:solidFill>
            <a:srgbClr val="1B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9513" y="4831715"/>
            <a:ext cx="590549" cy="542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0356" y="4823571"/>
            <a:ext cx="571499" cy="57152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4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20"/>
              </a:spcBef>
            </a:pPr>
            <a:r>
              <a:rPr spc="725" dirty="0"/>
              <a:t>TYPES</a:t>
            </a:r>
            <a:r>
              <a:rPr spc="765" dirty="0"/>
              <a:t> </a:t>
            </a:r>
            <a:r>
              <a:rPr spc="515" dirty="0"/>
              <a:t>OF</a:t>
            </a:r>
            <a:r>
              <a:rPr spc="765" dirty="0"/>
              <a:t> </a:t>
            </a:r>
            <a:r>
              <a:rPr spc="825" dirty="0"/>
              <a:t>PHISHING</a:t>
            </a:r>
          </a:p>
          <a:p>
            <a:pPr algn="ctr">
              <a:lnSpc>
                <a:spcPct val="100000"/>
              </a:lnSpc>
              <a:spcBef>
                <a:spcPts val="1655"/>
              </a:spcBef>
            </a:pPr>
            <a:r>
              <a:rPr sz="3000" spc="-40" dirty="0">
                <a:latin typeface="Verdana"/>
                <a:cs typeface="Verdana"/>
              </a:rPr>
              <a:t>Phishing</a:t>
            </a:r>
            <a:r>
              <a:rPr sz="3000" spc="-220" dirty="0">
                <a:latin typeface="Verdana"/>
                <a:cs typeface="Verdana"/>
              </a:rPr>
              <a:t> </a:t>
            </a:r>
            <a:r>
              <a:rPr sz="3000" spc="-100" dirty="0">
                <a:latin typeface="Verdana"/>
                <a:cs typeface="Verdana"/>
              </a:rPr>
              <a:t>attacks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-50" dirty="0">
                <a:latin typeface="Verdana"/>
                <a:cs typeface="Verdana"/>
              </a:rPr>
              <a:t>come</a:t>
            </a:r>
            <a:r>
              <a:rPr sz="3000" spc="-19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in</a:t>
            </a:r>
            <a:r>
              <a:rPr sz="3000" spc="-190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different</a:t>
            </a:r>
            <a:r>
              <a:rPr sz="3000" spc="-19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forms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6595" y="6080879"/>
            <a:ext cx="3053715" cy="1986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spc="-200" dirty="0">
                <a:solidFill>
                  <a:srgbClr val="F5E7D8"/>
                </a:solidFill>
                <a:latin typeface="Arial Black"/>
                <a:cs typeface="Arial Black"/>
              </a:rPr>
              <a:t>EMAIL</a:t>
            </a:r>
            <a:r>
              <a:rPr sz="2800" spc="-65" dirty="0">
                <a:solidFill>
                  <a:srgbClr val="F5E7D8"/>
                </a:solidFill>
                <a:latin typeface="Arial Black"/>
                <a:cs typeface="Arial Black"/>
              </a:rPr>
              <a:t> </a:t>
            </a:r>
            <a:r>
              <a:rPr sz="2800" spc="-165" dirty="0">
                <a:solidFill>
                  <a:srgbClr val="F5E7D8"/>
                </a:solidFill>
                <a:latin typeface="Arial Black"/>
                <a:cs typeface="Arial Black"/>
              </a:rPr>
              <a:t>PHISHING</a:t>
            </a:r>
            <a:endParaRPr sz="2800">
              <a:latin typeface="Arial Black"/>
              <a:cs typeface="Arial Black"/>
            </a:endParaRPr>
          </a:p>
          <a:p>
            <a:pPr marL="151130" marR="93980" indent="-635" algn="ctr">
              <a:lnSpc>
                <a:spcPts val="2400"/>
              </a:lnSpc>
              <a:spcBef>
                <a:spcPts val="2525"/>
              </a:spcBef>
            </a:pPr>
            <a:r>
              <a:rPr sz="2200" spc="-90" dirty="0">
                <a:solidFill>
                  <a:srgbClr val="F5E7D8"/>
                </a:solidFill>
                <a:latin typeface="Verdana"/>
                <a:cs typeface="Verdana"/>
              </a:rPr>
              <a:t>Scammers</a:t>
            </a:r>
            <a:r>
              <a:rPr sz="2200" spc="-114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5E7D8"/>
                </a:solidFill>
                <a:latin typeface="Verdana"/>
                <a:cs typeface="Verdana"/>
              </a:rPr>
              <a:t>send</a:t>
            </a:r>
            <a:r>
              <a:rPr sz="2200" spc="-12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5E7D8"/>
                </a:solidFill>
                <a:latin typeface="Verdana"/>
                <a:cs typeface="Verdana"/>
              </a:rPr>
              <a:t>fake </a:t>
            </a:r>
            <a:r>
              <a:rPr sz="2200" spc="-45" dirty="0">
                <a:solidFill>
                  <a:srgbClr val="F5E7D8"/>
                </a:solidFill>
                <a:latin typeface="Verdana"/>
                <a:cs typeface="Verdana"/>
              </a:rPr>
              <a:t>emails</a:t>
            </a:r>
            <a:r>
              <a:rPr sz="2200" spc="-12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5E7D8"/>
                </a:solidFill>
                <a:latin typeface="Verdana"/>
                <a:cs typeface="Verdana"/>
              </a:rPr>
              <a:t>pretending</a:t>
            </a:r>
            <a:r>
              <a:rPr sz="2200" spc="-12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to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be</a:t>
            </a:r>
            <a:r>
              <a:rPr sz="2200" spc="-18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110" dirty="0">
                <a:solidFill>
                  <a:srgbClr val="F5E7D8"/>
                </a:solidFill>
                <a:latin typeface="Verdana"/>
                <a:cs typeface="Verdana"/>
              </a:rPr>
              <a:t>a</a:t>
            </a:r>
            <a:r>
              <a:rPr sz="2200" spc="-114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Verdana"/>
                <a:cs typeface="Verdana"/>
              </a:rPr>
              <a:t>trustworthy organization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23778" y="6080879"/>
            <a:ext cx="2889885" cy="1986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 algn="just">
              <a:lnSpc>
                <a:spcPct val="100000"/>
              </a:lnSpc>
              <a:spcBef>
                <a:spcPts val="100"/>
              </a:spcBef>
            </a:pPr>
            <a:r>
              <a:rPr sz="2800" spc="-290" dirty="0">
                <a:solidFill>
                  <a:srgbClr val="F5E7D8"/>
                </a:solidFill>
                <a:latin typeface="Arial Black"/>
                <a:cs typeface="Arial Black"/>
              </a:rPr>
              <a:t>SMS</a:t>
            </a:r>
            <a:r>
              <a:rPr sz="2800" spc="-90" dirty="0">
                <a:solidFill>
                  <a:srgbClr val="F5E7D8"/>
                </a:solidFill>
                <a:latin typeface="Arial Black"/>
                <a:cs typeface="Arial Black"/>
              </a:rPr>
              <a:t> </a:t>
            </a:r>
            <a:r>
              <a:rPr sz="2800" spc="-70" dirty="0">
                <a:solidFill>
                  <a:srgbClr val="F5E7D8"/>
                </a:solidFill>
                <a:latin typeface="Arial Black"/>
                <a:cs typeface="Arial Black"/>
              </a:rPr>
              <a:t>PHISHING</a:t>
            </a:r>
            <a:endParaRPr sz="2800">
              <a:latin typeface="Arial Black"/>
              <a:cs typeface="Arial Black"/>
            </a:endParaRPr>
          </a:p>
          <a:p>
            <a:pPr marL="12700" marR="5080" indent="62865" algn="just">
              <a:lnSpc>
                <a:spcPts val="2400"/>
              </a:lnSpc>
              <a:spcBef>
                <a:spcPts val="2525"/>
              </a:spcBef>
            </a:pPr>
            <a:r>
              <a:rPr sz="2200" spc="-90" dirty="0">
                <a:solidFill>
                  <a:srgbClr val="F5E7D8"/>
                </a:solidFill>
                <a:latin typeface="Verdana"/>
                <a:cs typeface="Verdana"/>
              </a:rPr>
              <a:t>Scammers</a:t>
            </a:r>
            <a:r>
              <a:rPr sz="2200" spc="-10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5E7D8"/>
                </a:solidFill>
                <a:latin typeface="Verdana"/>
                <a:cs typeface="Verdana"/>
              </a:rPr>
              <a:t>send</a:t>
            </a:r>
            <a:r>
              <a:rPr sz="2200" spc="-13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5E7D8"/>
                </a:solidFill>
                <a:latin typeface="Verdana"/>
                <a:cs typeface="Verdana"/>
              </a:rPr>
              <a:t>text </a:t>
            </a:r>
            <a:r>
              <a:rPr sz="2200" spc="-80" dirty="0">
                <a:solidFill>
                  <a:srgbClr val="F5E7D8"/>
                </a:solidFill>
                <a:latin typeface="Verdana"/>
                <a:cs typeface="Verdana"/>
              </a:rPr>
              <a:t>messages</a:t>
            </a:r>
            <a:r>
              <a:rPr sz="2200" spc="-11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with</a:t>
            </a:r>
            <a:r>
              <a:rPr sz="2200" spc="-11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5E7D8"/>
                </a:solidFill>
                <a:latin typeface="Verdana"/>
                <a:cs typeface="Verdana"/>
              </a:rPr>
              <a:t>fake </a:t>
            </a:r>
            <a:r>
              <a:rPr sz="2200" spc="-40" dirty="0">
                <a:solidFill>
                  <a:srgbClr val="F5E7D8"/>
                </a:solidFill>
                <a:latin typeface="Verdana"/>
                <a:cs typeface="Verdana"/>
              </a:rPr>
              <a:t>links</a:t>
            </a:r>
            <a:r>
              <a:rPr sz="2200" spc="-14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or</a:t>
            </a:r>
            <a:r>
              <a:rPr sz="2200" spc="-13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35" dirty="0">
                <a:solidFill>
                  <a:srgbClr val="F5E7D8"/>
                </a:solidFill>
                <a:latin typeface="Verdana"/>
                <a:cs typeface="Verdana"/>
              </a:rPr>
              <a:t>requests</a:t>
            </a:r>
            <a:r>
              <a:rPr sz="2200" spc="-13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for </a:t>
            </a:r>
            <a:r>
              <a:rPr sz="2200" spc="-20" dirty="0">
                <a:solidFill>
                  <a:srgbClr val="F5E7D8"/>
                </a:solidFill>
                <a:latin typeface="Verdana"/>
                <a:cs typeface="Verdana"/>
              </a:rPr>
              <a:t>personal</a:t>
            </a:r>
            <a:r>
              <a:rPr sz="2200" spc="-14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Verdana"/>
                <a:cs typeface="Verdana"/>
              </a:rPr>
              <a:t>information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82825" y="6012260"/>
            <a:ext cx="3010535" cy="285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 marR="221615" algn="ctr">
              <a:lnSpc>
                <a:spcPct val="116100"/>
              </a:lnSpc>
              <a:spcBef>
                <a:spcPts val="100"/>
              </a:spcBef>
            </a:pPr>
            <a:r>
              <a:rPr sz="2800" spc="-250" dirty="0">
                <a:solidFill>
                  <a:srgbClr val="F5E7D8"/>
                </a:solidFill>
                <a:latin typeface="Arial Black"/>
                <a:cs typeface="Arial Black"/>
              </a:rPr>
              <a:t>SOCIAL</a:t>
            </a:r>
            <a:r>
              <a:rPr sz="2800" spc="-40" dirty="0">
                <a:solidFill>
                  <a:srgbClr val="F5E7D8"/>
                </a:solidFill>
                <a:latin typeface="Arial Black"/>
                <a:cs typeface="Arial Black"/>
              </a:rPr>
              <a:t> </a:t>
            </a:r>
            <a:r>
              <a:rPr sz="2800" spc="-150" dirty="0">
                <a:solidFill>
                  <a:srgbClr val="F5E7D8"/>
                </a:solidFill>
                <a:latin typeface="Arial Black"/>
                <a:cs typeface="Arial Black"/>
              </a:rPr>
              <a:t>MEDIA </a:t>
            </a:r>
            <a:r>
              <a:rPr sz="2800" spc="-70" dirty="0">
                <a:solidFill>
                  <a:srgbClr val="F5E7D8"/>
                </a:solidFill>
                <a:latin typeface="Arial Black"/>
                <a:cs typeface="Arial Black"/>
              </a:rPr>
              <a:t>PHISHING</a:t>
            </a:r>
            <a:endParaRPr sz="2800">
              <a:latin typeface="Arial Black"/>
              <a:cs typeface="Arial Black"/>
            </a:endParaRPr>
          </a:p>
          <a:p>
            <a:pPr marL="12065" marR="5080" algn="ctr">
              <a:lnSpc>
                <a:spcPts val="2400"/>
              </a:lnSpc>
              <a:spcBef>
                <a:spcPts val="2525"/>
              </a:spcBef>
            </a:pPr>
            <a:r>
              <a:rPr sz="2200" spc="-90" dirty="0">
                <a:solidFill>
                  <a:srgbClr val="F5E7D8"/>
                </a:solidFill>
                <a:latin typeface="Verdana"/>
                <a:cs typeface="Verdana"/>
              </a:rPr>
              <a:t>Scammers</a:t>
            </a:r>
            <a:r>
              <a:rPr sz="2200" spc="-11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45" dirty="0">
                <a:solidFill>
                  <a:srgbClr val="F5E7D8"/>
                </a:solidFill>
                <a:latin typeface="Verdana"/>
                <a:cs typeface="Verdana"/>
              </a:rPr>
              <a:t>create</a:t>
            </a:r>
            <a:r>
              <a:rPr sz="2200" spc="-10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45" dirty="0">
                <a:solidFill>
                  <a:srgbClr val="F5E7D8"/>
                </a:solidFill>
                <a:latin typeface="Verdana"/>
                <a:cs typeface="Verdana"/>
              </a:rPr>
              <a:t>fake </a:t>
            </a:r>
            <a:r>
              <a:rPr sz="2200" spc="-10" dirty="0">
                <a:solidFill>
                  <a:srgbClr val="F5E7D8"/>
                </a:solidFill>
                <a:latin typeface="Verdana"/>
                <a:cs typeface="Verdana"/>
              </a:rPr>
              <a:t>profiles</a:t>
            </a:r>
            <a:r>
              <a:rPr sz="2200" spc="-15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or</a:t>
            </a:r>
            <a:r>
              <a:rPr sz="2200" spc="-15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posts</a:t>
            </a:r>
            <a:r>
              <a:rPr sz="2200" spc="-15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to </a:t>
            </a:r>
            <a:r>
              <a:rPr sz="2200" spc="-60" dirty="0">
                <a:solidFill>
                  <a:srgbClr val="F5E7D8"/>
                </a:solidFill>
                <a:latin typeface="Verdana"/>
                <a:cs typeface="Verdana"/>
              </a:rPr>
              <a:t>trick</a:t>
            </a:r>
            <a:r>
              <a:rPr sz="2200" spc="-13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5E7D8"/>
                </a:solidFill>
                <a:latin typeface="Verdana"/>
                <a:cs typeface="Verdana"/>
              </a:rPr>
              <a:t>you</a:t>
            </a:r>
            <a:r>
              <a:rPr sz="2200" spc="-14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into</a:t>
            </a:r>
            <a:r>
              <a:rPr sz="2200" spc="-13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Verdana"/>
                <a:cs typeface="Verdana"/>
              </a:rPr>
              <a:t>clicking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on</a:t>
            </a:r>
            <a:r>
              <a:rPr sz="2200" spc="-14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F5E7D8"/>
                </a:solidFill>
                <a:latin typeface="Verdana"/>
                <a:cs typeface="Verdana"/>
              </a:rPr>
              <a:t>links</a:t>
            </a:r>
            <a:r>
              <a:rPr sz="2200" spc="-14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or</a:t>
            </a:r>
            <a:r>
              <a:rPr sz="2200" spc="-14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Verdana"/>
                <a:cs typeface="Verdana"/>
              </a:rPr>
              <a:t>sharing </a:t>
            </a:r>
            <a:r>
              <a:rPr sz="2200" spc="-20" dirty="0">
                <a:solidFill>
                  <a:srgbClr val="F5E7D8"/>
                </a:solidFill>
                <a:latin typeface="Verdana"/>
                <a:cs typeface="Verdana"/>
              </a:rPr>
              <a:t>personal</a:t>
            </a:r>
            <a:r>
              <a:rPr sz="2200" spc="-14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Verdana"/>
                <a:cs typeface="Verdana"/>
              </a:rPr>
              <a:t>informaion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925" y="1619594"/>
            <a:ext cx="65659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15" dirty="0"/>
              <a:t>RED</a:t>
            </a:r>
            <a:r>
              <a:rPr spc="760" dirty="0"/>
              <a:t> </a:t>
            </a:r>
            <a:r>
              <a:rPr spc="700" dirty="0"/>
              <a:t>FLAGS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8915" y="3300018"/>
            <a:ext cx="5033010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200" spc="-60" dirty="0">
                <a:solidFill>
                  <a:srgbClr val="F5E7D8"/>
                </a:solidFill>
                <a:latin typeface="Verdana"/>
                <a:cs typeface="Verdana"/>
              </a:rPr>
              <a:t>Red</a:t>
            </a:r>
            <a:r>
              <a:rPr sz="2200" spc="-13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65" dirty="0">
                <a:solidFill>
                  <a:srgbClr val="F5E7D8"/>
                </a:solidFill>
                <a:latin typeface="Verdana"/>
                <a:cs typeface="Verdana"/>
              </a:rPr>
              <a:t>flags</a:t>
            </a:r>
            <a:r>
              <a:rPr sz="2200" spc="-12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in</a:t>
            </a:r>
            <a:r>
              <a:rPr sz="2200" spc="-12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5E7D8"/>
                </a:solidFill>
                <a:latin typeface="Verdana"/>
                <a:cs typeface="Verdana"/>
              </a:rPr>
              <a:t>phishing</a:t>
            </a:r>
            <a:r>
              <a:rPr sz="2200" spc="-13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5E7D8"/>
                </a:solidFill>
                <a:latin typeface="Verdana"/>
                <a:cs typeface="Verdana"/>
              </a:rPr>
              <a:t>attempts</a:t>
            </a:r>
            <a:r>
              <a:rPr sz="2200" spc="-12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are </a:t>
            </a:r>
            <a:r>
              <a:rPr sz="2200" spc="-40" dirty="0">
                <a:solidFill>
                  <a:srgbClr val="F5E7D8"/>
                </a:solidFill>
                <a:latin typeface="Verdana"/>
                <a:cs typeface="Verdana"/>
              </a:rPr>
              <a:t>warning</a:t>
            </a:r>
            <a:r>
              <a:rPr sz="2200" spc="-13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65" dirty="0">
                <a:solidFill>
                  <a:srgbClr val="F5E7D8"/>
                </a:solidFill>
                <a:latin typeface="Verdana"/>
                <a:cs typeface="Verdana"/>
              </a:rPr>
              <a:t>signs</a:t>
            </a:r>
            <a:r>
              <a:rPr sz="2200" spc="-12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or</a:t>
            </a:r>
            <a:r>
              <a:rPr sz="2200" spc="-12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indicators</a:t>
            </a:r>
            <a:r>
              <a:rPr sz="2200" spc="-13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5E7D8"/>
                </a:solidFill>
                <a:latin typeface="Verdana"/>
                <a:cs typeface="Verdana"/>
              </a:rPr>
              <a:t>that</a:t>
            </a:r>
            <a:r>
              <a:rPr sz="2200" spc="-12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5E7D8"/>
                </a:solidFill>
                <a:latin typeface="Verdana"/>
                <a:cs typeface="Verdana"/>
              </a:rPr>
              <a:t>help </a:t>
            </a:r>
            <a:r>
              <a:rPr sz="2200" spc="-30" dirty="0">
                <a:solidFill>
                  <a:srgbClr val="F5E7D8"/>
                </a:solidFill>
                <a:latin typeface="Verdana"/>
                <a:cs typeface="Verdana"/>
              </a:rPr>
              <a:t>individuals</a:t>
            </a:r>
            <a:r>
              <a:rPr sz="2200" spc="-13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5E7D8"/>
                </a:solidFill>
                <a:latin typeface="Verdana"/>
                <a:cs typeface="Verdana"/>
              </a:rPr>
              <a:t>identify</a:t>
            </a:r>
            <a:r>
              <a:rPr sz="2200" spc="-13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potential</a:t>
            </a:r>
            <a:r>
              <a:rPr sz="2200" spc="-13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Verdana"/>
                <a:cs typeface="Verdana"/>
              </a:rPr>
              <a:t>scams. </a:t>
            </a:r>
            <a:r>
              <a:rPr sz="2200" spc="-100" dirty="0">
                <a:solidFill>
                  <a:srgbClr val="F5E7D8"/>
                </a:solidFill>
                <a:latin typeface="Verdana"/>
                <a:cs typeface="Verdana"/>
              </a:rPr>
              <a:t>Some</a:t>
            </a:r>
            <a:r>
              <a:rPr sz="2200" spc="-114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common</a:t>
            </a:r>
            <a:r>
              <a:rPr sz="2200" spc="-15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Verdana"/>
                <a:cs typeface="Verdana"/>
              </a:rPr>
              <a:t>read</a:t>
            </a:r>
            <a:r>
              <a:rPr sz="2200" spc="-13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65" dirty="0">
                <a:solidFill>
                  <a:srgbClr val="F5E7D8"/>
                </a:solidFill>
                <a:latin typeface="Verdana"/>
                <a:cs typeface="Verdana"/>
              </a:rPr>
              <a:t>flags</a:t>
            </a:r>
            <a:r>
              <a:rPr sz="2200" spc="-13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5E7D8"/>
                </a:solidFill>
                <a:latin typeface="Verdana"/>
                <a:cs typeface="Verdana"/>
              </a:rPr>
              <a:t>in</a:t>
            </a:r>
            <a:r>
              <a:rPr sz="2200" spc="-13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Verdana"/>
                <a:cs typeface="Verdana"/>
              </a:rPr>
              <a:t>phishing include: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9130" y="5724454"/>
            <a:ext cx="3305174" cy="3047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974145" y="3598210"/>
            <a:ext cx="3515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5E7D8"/>
                </a:solidFill>
                <a:latin typeface="Verdana"/>
                <a:cs typeface="Verdana"/>
              </a:rPr>
              <a:t>Urgent</a:t>
            </a:r>
            <a:r>
              <a:rPr sz="1800" spc="-10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5E7D8"/>
                </a:solidFill>
                <a:latin typeface="Verdana"/>
                <a:cs typeface="Verdana"/>
              </a:rPr>
              <a:t>or</a:t>
            </a:r>
            <a:r>
              <a:rPr sz="1800" spc="-9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5E7D8"/>
                </a:solidFill>
                <a:latin typeface="Verdana"/>
                <a:cs typeface="Verdana"/>
              </a:rPr>
              <a:t>threatening</a:t>
            </a:r>
            <a:r>
              <a:rPr sz="1800" spc="-9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5E7D8"/>
                </a:solidFill>
                <a:latin typeface="Verdana"/>
                <a:cs typeface="Verdana"/>
              </a:rPr>
              <a:t>language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32362" y="3564087"/>
            <a:ext cx="389255" cy="389255"/>
          </a:xfrm>
          <a:custGeom>
            <a:avLst/>
            <a:gdLst/>
            <a:ahLst/>
            <a:cxnLst/>
            <a:rect l="l" t="t" r="r" b="b"/>
            <a:pathLst>
              <a:path w="389254" h="389254">
                <a:moveTo>
                  <a:pt x="194461" y="388922"/>
                </a:moveTo>
                <a:lnTo>
                  <a:pt x="149872" y="383786"/>
                </a:lnTo>
                <a:lnTo>
                  <a:pt x="108941" y="369156"/>
                </a:lnTo>
                <a:lnTo>
                  <a:pt x="72835" y="346201"/>
                </a:lnTo>
                <a:lnTo>
                  <a:pt x="42720" y="316086"/>
                </a:lnTo>
                <a:lnTo>
                  <a:pt x="19765" y="279980"/>
                </a:lnTo>
                <a:lnTo>
                  <a:pt x="5135" y="239049"/>
                </a:lnTo>
                <a:lnTo>
                  <a:pt x="0" y="194460"/>
                </a:lnTo>
                <a:lnTo>
                  <a:pt x="5135" y="149872"/>
                </a:lnTo>
                <a:lnTo>
                  <a:pt x="19765" y="108942"/>
                </a:lnTo>
                <a:lnTo>
                  <a:pt x="42720" y="72835"/>
                </a:lnTo>
                <a:lnTo>
                  <a:pt x="72835" y="42720"/>
                </a:lnTo>
                <a:lnTo>
                  <a:pt x="108941" y="19765"/>
                </a:lnTo>
                <a:lnTo>
                  <a:pt x="149872" y="5135"/>
                </a:lnTo>
                <a:lnTo>
                  <a:pt x="194460" y="0"/>
                </a:lnTo>
                <a:lnTo>
                  <a:pt x="239048" y="5135"/>
                </a:lnTo>
                <a:lnTo>
                  <a:pt x="279979" y="19765"/>
                </a:lnTo>
                <a:lnTo>
                  <a:pt x="316086" y="42720"/>
                </a:lnTo>
                <a:lnTo>
                  <a:pt x="346201" y="72835"/>
                </a:lnTo>
                <a:lnTo>
                  <a:pt x="369156" y="108942"/>
                </a:lnTo>
                <a:lnTo>
                  <a:pt x="383786" y="149872"/>
                </a:lnTo>
                <a:lnTo>
                  <a:pt x="388921" y="194461"/>
                </a:lnTo>
                <a:lnTo>
                  <a:pt x="383786" y="239049"/>
                </a:lnTo>
                <a:lnTo>
                  <a:pt x="369156" y="279980"/>
                </a:lnTo>
                <a:lnTo>
                  <a:pt x="346201" y="316086"/>
                </a:lnTo>
                <a:lnTo>
                  <a:pt x="316086" y="346201"/>
                </a:lnTo>
                <a:lnTo>
                  <a:pt x="279979" y="369156"/>
                </a:lnTo>
                <a:lnTo>
                  <a:pt x="239048" y="383786"/>
                </a:lnTo>
                <a:lnTo>
                  <a:pt x="194461" y="38892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41232" y="3587257"/>
            <a:ext cx="17145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45" dirty="0">
                <a:solidFill>
                  <a:srgbClr val="F5E7D8"/>
                </a:solidFill>
                <a:latin typeface="Arial Black"/>
                <a:cs typeface="Arial Black"/>
              </a:rPr>
              <a:t>1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74145" y="4413303"/>
            <a:ext cx="34023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5E7D8"/>
                </a:solidFill>
                <a:latin typeface="Verdana"/>
                <a:cs typeface="Verdana"/>
              </a:rPr>
              <a:t>Suspicious</a:t>
            </a:r>
            <a:r>
              <a:rPr sz="1800" spc="-10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5E7D8"/>
                </a:solidFill>
                <a:latin typeface="Verdana"/>
                <a:cs typeface="Verdana"/>
              </a:rPr>
              <a:t>sender</a:t>
            </a:r>
            <a:r>
              <a:rPr sz="1800" spc="-9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5E7D8"/>
                </a:solidFill>
                <a:latin typeface="Verdana"/>
                <a:cs typeface="Verdana"/>
              </a:rPr>
              <a:t>information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32362" y="4379179"/>
            <a:ext cx="389255" cy="389255"/>
          </a:xfrm>
          <a:custGeom>
            <a:avLst/>
            <a:gdLst/>
            <a:ahLst/>
            <a:cxnLst/>
            <a:rect l="l" t="t" r="r" b="b"/>
            <a:pathLst>
              <a:path w="389254" h="389254">
                <a:moveTo>
                  <a:pt x="194461" y="388922"/>
                </a:moveTo>
                <a:lnTo>
                  <a:pt x="149872" y="383786"/>
                </a:lnTo>
                <a:lnTo>
                  <a:pt x="108941" y="369156"/>
                </a:lnTo>
                <a:lnTo>
                  <a:pt x="72835" y="346201"/>
                </a:lnTo>
                <a:lnTo>
                  <a:pt x="42720" y="316086"/>
                </a:lnTo>
                <a:lnTo>
                  <a:pt x="19765" y="279979"/>
                </a:lnTo>
                <a:lnTo>
                  <a:pt x="5135" y="239049"/>
                </a:lnTo>
                <a:lnTo>
                  <a:pt x="0" y="194460"/>
                </a:lnTo>
                <a:lnTo>
                  <a:pt x="5135" y="149872"/>
                </a:lnTo>
                <a:lnTo>
                  <a:pt x="19765" y="108942"/>
                </a:lnTo>
                <a:lnTo>
                  <a:pt x="42720" y="72835"/>
                </a:lnTo>
                <a:lnTo>
                  <a:pt x="72835" y="42720"/>
                </a:lnTo>
                <a:lnTo>
                  <a:pt x="108941" y="19765"/>
                </a:lnTo>
                <a:lnTo>
                  <a:pt x="149872" y="5135"/>
                </a:lnTo>
                <a:lnTo>
                  <a:pt x="194460" y="0"/>
                </a:lnTo>
                <a:lnTo>
                  <a:pt x="239048" y="5135"/>
                </a:lnTo>
                <a:lnTo>
                  <a:pt x="279979" y="19765"/>
                </a:lnTo>
                <a:lnTo>
                  <a:pt x="316086" y="42720"/>
                </a:lnTo>
                <a:lnTo>
                  <a:pt x="346201" y="72835"/>
                </a:lnTo>
                <a:lnTo>
                  <a:pt x="369156" y="108942"/>
                </a:lnTo>
                <a:lnTo>
                  <a:pt x="383786" y="149872"/>
                </a:lnTo>
                <a:lnTo>
                  <a:pt x="388921" y="194461"/>
                </a:lnTo>
                <a:lnTo>
                  <a:pt x="383786" y="239049"/>
                </a:lnTo>
                <a:lnTo>
                  <a:pt x="369156" y="279979"/>
                </a:lnTo>
                <a:lnTo>
                  <a:pt x="346201" y="316086"/>
                </a:lnTo>
                <a:lnTo>
                  <a:pt x="316086" y="346201"/>
                </a:lnTo>
                <a:lnTo>
                  <a:pt x="279979" y="369156"/>
                </a:lnTo>
                <a:lnTo>
                  <a:pt x="239048" y="383786"/>
                </a:lnTo>
                <a:lnTo>
                  <a:pt x="194461" y="38892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41232" y="4402350"/>
            <a:ext cx="17145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45" dirty="0">
                <a:solidFill>
                  <a:srgbClr val="F5E7D8"/>
                </a:solidFill>
                <a:latin typeface="Arial Black"/>
                <a:cs typeface="Arial Black"/>
              </a:rPr>
              <a:t>2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74145" y="5268950"/>
            <a:ext cx="3833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5E7D8"/>
                </a:solidFill>
                <a:latin typeface="Verdana"/>
                <a:cs typeface="Verdana"/>
              </a:rPr>
              <a:t>Requests</a:t>
            </a:r>
            <a:r>
              <a:rPr sz="1800" spc="-11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5E7D8"/>
                </a:solidFill>
                <a:latin typeface="Verdana"/>
                <a:cs typeface="Verdana"/>
              </a:rPr>
              <a:t>for</a:t>
            </a:r>
            <a:r>
              <a:rPr sz="1800" spc="-11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5E7D8"/>
                </a:solidFill>
                <a:latin typeface="Verdana"/>
                <a:cs typeface="Verdana"/>
              </a:rPr>
              <a:t>personal</a:t>
            </a:r>
            <a:r>
              <a:rPr sz="1800" spc="-11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5E7D8"/>
                </a:solidFill>
                <a:latin typeface="Verdana"/>
                <a:cs typeface="Verdana"/>
              </a:rPr>
              <a:t>information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32362" y="5234826"/>
            <a:ext cx="389255" cy="389255"/>
          </a:xfrm>
          <a:custGeom>
            <a:avLst/>
            <a:gdLst/>
            <a:ahLst/>
            <a:cxnLst/>
            <a:rect l="l" t="t" r="r" b="b"/>
            <a:pathLst>
              <a:path w="389254" h="389254">
                <a:moveTo>
                  <a:pt x="194460" y="388921"/>
                </a:moveTo>
                <a:lnTo>
                  <a:pt x="149872" y="383786"/>
                </a:lnTo>
                <a:lnTo>
                  <a:pt x="108941" y="369156"/>
                </a:lnTo>
                <a:lnTo>
                  <a:pt x="72835" y="346201"/>
                </a:lnTo>
                <a:lnTo>
                  <a:pt x="42720" y="316086"/>
                </a:lnTo>
                <a:lnTo>
                  <a:pt x="19765" y="279979"/>
                </a:lnTo>
                <a:lnTo>
                  <a:pt x="5135" y="239049"/>
                </a:lnTo>
                <a:lnTo>
                  <a:pt x="0" y="194460"/>
                </a:lnTo>
                <a:lnTo>
                  <a:pt x="5135" y="149873"/>
                </a:lnTo>
                <a:lnTo>
                  <a:pt x="19765" y="108942"/>
                </a:lnTo>
                <a:lnTo>
                  <a:pt x="42720" y="72835"/>
                </a:lnTo>
                <a:lnTo>
                  <a:pt x="72835" y="42720"/>
                </a:lnTo>
                <a:lnTo>
                  <a:pt x="108941" y="19765"/>
                </a:lnTo>
                <a:lnTo>
                  <a:pt x="149872" y="5135"/>
                </a:lnTo>
                <a:lnTo>
                  <a:pt x="194460" y="0"/>
                </a:lnTo>
                <a:lnTo>
                  <a:pt x="239048" y="5135"/>
                </a:lnTo>
                <a:lnTo>
                  <a:pt x="279979" y="19765"/>
                </a:lnTo>
                <a:lnTo>
                  <a:pt x="316086" y="42720"/>
                </a:lnTo>
                <a:lnTo>
                  <a:pt x="346201" y="72835"/>
                </a:lnTo>
                <a:lnTo>
                  <a:pt x="369156" y="108942"/>
                </a:lnTo>
                <a:lnTo>
                  <a:pt x="383786" y="149873"/>
                </a:lnTo>
                <a:lnTo>
                  <a:pt x="388921" y="194461"/>
                </a:lnTo>
                <a:lnTo>
                  <a:pt x="383786" y="239049"/>
                </a:lnTo>
                <a:lnTo>
                  <a:pt x="369156" y="279979"/>
                </a:lnTo>
                <a:lnTo>
                  <a:pt x="346201" y="316086"/>
                </a:lnTo>
                <a:lnTo>
                  <a:pt x="316086" y="346201"/>
                </a:lnTo>
                <a:lnTo>
                  <a:pt x="279979" y="369156"/>
                </a:lnTo>
                <a:lnTo>
                  <a:pt x="239048" y="383786"/>
                </a:lnTo>
                <a:lnTo>
                  <a:pt x="194460" y="38892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341232" y="5257997"/>
            <a:ext cx="17145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45" dirty="0">
                <a:solidFill>
                  <a:srgbClr val="F5E7D8"/>
                </a:solidFill>
                <a:latin typeface="Arial Black"/>
                <a:cs typeface="Arial Black"/>
              </a:rPr>
              <a:t>3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74145" y="6086497"/>
            <a:ext cx="3870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5E7D8"/>
                </a:solidFill>
                <a:latin typeface="Verdana"/>
                <a:cs typeface="Verdana"/>
              </a:rPr>
              <a:t>Misspellings</a:t>
            </a:r>
            <a:r>
              <a:rPr sz="1800" spc="-9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5E7D8"/>
                </a:solidFill>
                <a:latin typeface="Verdana"/>
                <a:cs typeface="Verdana"/>
              </a:rPr>
              <a:t>or</a:t>
            </a:r>
            <a:r>
              <a:rPr sz="1800" spc="-8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5E7D8"/>
                </a:solidFill>
                <a:latin typeface="Verdana"/>
                <a:cs typeface="Verdana"/>
              </a:rPr>
              <a:t>grammatical</a:t>
            </a:r>
            <a:r>
              <a:rPr sz="1800" spc="-8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5E7D8"/>
                </a:solidFill>
                <a:latin typeface="Verdana"/>
                <a:cs typeface="Verdana"/>
              </a:rPr>
              <a:t>errors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232362" y="6052373"/>
            <a:ext cx="389255" cy="389255"/>
          </a:xfrm>
          <a:custGeom>
            <a:avLst/>
            <a:gdLst/>
            <a:ahLst/>
            <a:cxnLst/>
            <a:rect l="l" t="t" r="r" b="b"/>
            <a:pathLst>
              <a:path w="389254" h="389254">
                <a:moveTo>
                  <a:pt x="194460" y="388921"/>
                </a:moveTo>
                <a:lnTo>
                  <a:pt x="149872" y="383786"/>
                </a:lnTo>
                <a:lnTo>
                  <a:pt x="108941" y="369156"/>
                </a:lnTo>
                <a:lnTo>
                  <a:pt x="72835" y="346201"/>
                </a:lnTo>
                <a:lnTo>
                  <a:pt x="42720" y="316086"/>
                </a:lnTo>
                <a:lnTo>
                  <a:pt x="19765" y="279980"/>
                </a:lnTo>
                <a:lnTo>
                  <a:pt x="5135" y="239049"/>
                </a:lnTo>
                <a:lnTo>
                  <a:pt x="0" y="194460"/>
                </a:lnTo>
                <a:lnTo>
                  <a:pt x="5135" y="149873"/>
                </a:lnTo>
                <a:lnTo>
                  <a:pt x="19765" y="108942"/>
                </a:lnTo>
                <a:lnTo>
                  <a:pt x="42720" y="72835"/>
                </a:lnTo>
                <a:lnTo>
                  <a:pt x="72835" y="42720"/>
                </a:lnTo>
                <a:lnTo>
                  <a:pt x="108941" y="19765"/>
                </a:lnTo>
                <a:lnTo>
                  <a:pt x="149872" y="5135"/>
                </a:lnTo>
                <a:lnTo>
                  <a:pt x="194460" y="0"/>
                </a:lnTo>
                <a:lnTo>
                  <a:pt x="239048" y="5135"/>
                </a:lnTo>
                <a:lnTo>
                  <a:pt x="279979" y="19765"/>
                </a:lnTo>
                <a:lnTo>
                  <a:pt x="316086" y="42720"/>
                </a:lnTo>
                <a:lnTo>
                  <a:pt x="346201" y="72835"/>
                </a:lnTo>
                <a:lnTo>
                  <a:pt x="369156" y="108942"/>
                </a:lnTo>
                <a:lnTo>
                  <a:pt x="383786" y="149873"/>
                </a:lnTo>
                <a:lnTo>
                  <a:pt x="388921" y="194461"/>
                </a:lnTo>
                <a:lnTo>
                  <a:pt x="383786" y="239049"/>
                </a:lnTo>
                <a:lnTo>
                  <a:pt x="369156" y="279980"/>
                </a:lnTo>
                <a:lnTo>
                  <a:pt x="346201" y="316086"/>
                </a:lnTo>
                <a:lnTo>
                  <a:pt x="316086" y="346201"/>
                </a:lnTo>
                <a:lnTo>
                  <a:pt x="279979" y="369156"/>
                </a:lnTo>
                <a:lnTo>
                  <a:pt x="239048" y="383786"/>
                </a:lnTo>
                <a:lnTo>
                  <a:pt x="194460" y="38892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341232" y="6075545"/>
            <a:ext cx="17145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45" dirty="0">
                <a:solidFill>
                  <a:srgbClr val="F5E7D8"/>
                </a:solidFill>
                <a:latin typeface="Arial Black"/>
                <a:cs typeface="Arial Black"/>
              </a:rPr>
              <a:t>4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74145" y="6904044"/>
            <a:ext cx="35198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5E7D8"/>
                </a:solidFill>
                <a:latin typeface="Verdana"/>
                <a:cs typeface="Verdana"/>
              </a:rPr>
              <a:t>Suspicious</a:t>
            </a:r>
            <a:r>
              <a:rPr sz="1800" spc="-10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5E7D8"/>
                </a:solidFill>
                <a:latin typeface="Verdana"/>
                <a:cs typeface="Verdana"/>
              </a:rPr>
              <a:t>links</a:t>
            </a:r>
            <a:r>
              <a:rPr sz="1800" spc="-9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5E7D8"/>
                </a:solidFill>
                <a:latin typeface="Verdana"/>
                <a:cs typeface="Verdana"/>
              </a:rPr>
              <a:t>or</a:t>
            </a:r>
            <a:r>
              <a:rPr sz="1800" spc="-9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5E7D8"/>
                </a:solidFill>
                <a:latin typeface="Verdana"/>
                <a:cs typeface="Verdana"/>
              </a:rPr>
              <a:t>attachments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232362" y="6869920"/>
            <a:ext cx="389255" cy="389255"/>
          </a:xfrm>
          <a:custGeom>
            <a:avLst/>
            <a:gdLst/>
            <a:ahLst/>
            <a:cxnLst/>
            <a:rect l="l" t="t" r="r" b="b"/>
            <a:pathLst>
              <a:path w="389254" h="389254">
                <a:moveTo>
                  <a:pt x="194463" y="388921"/>
                </a:moveTo>
                <a:lnTo>
                  <a:pt x="149872" y="383786"/>
                </a:lnTo>
                <a:lnTo>
                  <a:pt x="108941" y="369157"/>
                </a:lnTo>
                <a:lnTo>
                  <a:pt x="72835" y="346201"/>
                </a:lnTo>
                <a:lnTo>
                  <a:pt x="42720" y="316086"/>
                </a:lnTo>
                <a:lnTo>
                  <a:pt x="19765" y="279980"/>
                </a:lnTo>
                <a:lnTo>
                  <a:pt x="5135" y="239049"/>
                </a:lnTo>
                <a:lnTo>
                  <a:pt x="0" y="194460"/>
                </a:lnTo>
                <a:lnTo>
                  <a:pt x="5135" y="149872"/>
                </a:lnTo>
                <a:lnTo>
                  <a:pt x="19765" y="108941"/>
                </a:lnTo>
                <a:lnTo>
                  <a:pt x="42720" y="72835"/>
                </a:lnTo>
                <a:lnTo>
                  <a:pt x="72835" y="42720"/>
                </a:lnTo>
                <a:lnTo>
                  <a:pt x="108941" y="19765"/>
                </a:lnTo>
                <a:lnTo>
                  <a:pt x="149872" y="5135"/>
                </a:lnTo>
                <a:lnTo>
                  <a:pt x="194460" y="0"/>
                </a:lnTo>
                <a:lnTo>
                  <a:pt x="239048" y="5135"/>
                </a:lnTo>
                <a:lnTo>
                  <a:pt x="279979" y="19765"/>
                </a:lnTo>
                <a:lnTo>
                  <a:pt x="316086" y="42720"/>
                </a:lnTo>
                <a:lnTo>
                  <a:pt x="346201" y="72835"/>
                </a:lnTo>
                <a:lnTo>
                  <a:pt x="369156" y="108941"/>
                </a:lnTo>
                <a:lnTo>
                  <a:pt x="383786" y="149872"/>
                </a:lnTo>
                <a:lnTo>
                  <a:pt x="388921" y="194461"/>
                </a:lnTo>
                <a:lnTo>
                  <a:pt x="383786" y="239049"/>
                </a:lnTo>
                <a:lnTo>
                  <a:pt x="369156" y="279980"/>
                </a:lnTo>
                <a:lnTo>
                  <a:pt x="346201" y="316086"/>
                </a:lnTo>
                <a:lnTo>
                  <a:pt x="316086" y="346201"/>
                </a:lnTo>
                <a:lnTo>
                  <a:pt x="279979" y="369157"/>
                </a:lnTo>
                <a:lnTo>
                  <a:pt x="239048" y="383786"/>
                </a:lnTo>
                <a:lnTo>
                  <a:pt x="194463" y="38892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341232" y="6893092"/>
            <a:ext cx="17145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45" dirty="0">
                <a:solidFill>
                  <a:srgbClr val="F5E7D8"/>
                </a:solidFill>
                <a:latin typeface="Arial Black"/>
                <a:cs typeface="Arial Black"/>
              </a:rPr>
              <a:t>5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74145" y="7716683"/>
            <a:ext cx="1969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5E7D8"/>
                </a:solidFill>
                <a:latin typeface="Verdana"/>
                <a:cs typeface="Verdana"/>
              </a:rPr>
              <a:t>Generic</a:t>
            </a:r>
            <a:r>
              <a:rPr sz="1800" spc="-12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5E7D8"/>
                </a:solidFill>
                <a:latin typeface="Verdana"/>
                <a:cs typeface="Verdana"/>
              </a:rPr>
              <a:t>greetings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232362" y="7682559"/>
            <a:ext cx="389255" cy="389255"/>
          </a:xfrm>
          <a:custGeom>
            <a:avLst/>
            <a:gdLst/>
            <a:ahLst/>
            <a:cxnLst/>
            <a:rect l="l" t="t" r="r" b="b"/>
            <a:pathLst>
              <a:path w="389254" h="389254">
                <a:moveTo>
                  <a:pt x="194461" y="388921"/>
                </a:moveTo>
                <a:lnTo>
                  <a:pt x="149872" y="383786"/>
                </a:lnTo>
                <a:lnTo>
                  <a:pt x="108941" y="369156"/>
                </a:lnTo>
                <a:lnTo>
                  <a:pt x="72835" y="346201"/>
                </a:lnTo>
                <a:lnTo>
                  <a:pt x="42720" y="316086"/>
                </a:lnTo>
                <a:lnTo>
                  <a:pt x="19765" y="279980"/>
                </a:lnTo>
                <a:lnTo>
                  <a:pt x="5135" y="239049"/>
                </a:lnTo>
                <a:lnTo>
                  <a:pt x="0" y="194460"/>
                </a:lnTo>
                <a:lnTo>
                  <a:pt x="5135" y="149872"/>
                </a:lnTo>
                <a:lnTo>
                  <a:pt x="19765" y="108941"/>
                </a:lnTo>
                <a:lnTo>
                  <a:pt x="42720" y="72835"/>
                </a:lnTo>
                <a:lnTo>
                  <a:pt x="72835" y="42720"/>
                </a:lnTo>
                <a:lnTo>
                  <a:pt x="108941" y="19765"/>
                </a:lnTo>
                <a:lnTo>
                  <a:pt x="149872" y="5135"/>
                </a:lnTo>
                <a:lnTo>
                  <a:pt x="194460" y="0"/>
                </a:lnTo>
                <a:lnTo>
                  <a:pt x="239048" y="5135"/>
                </a:lnTo>
                <a:lnTo>
                  <a:pt x="279979" y="19765"/>
                </a:lnTo>
                <a:lnTo>
                  <a:pt x="316086" y="42720"/>
                </a:lnTo>
                <a:lnTo>
                  <a:pt x="346201" y="72835"/>
                </a:lnTo>
                <a:lnTo>
                  <a:pt x="369156" y="108941"/>
                </a:lnTo>
                <a:lnTo>
                  <a:pt x="383786" y="149872"/>
                </a:lnTo>
                <a:lnTo>
                  <a:pt x="388921" y="194461"/>
                </a:lnTo>
                <a:lnTo>
                  <a:pt x="383786" y="239049"/>
                </a:lnTo>
                <a:lnTo>
                  <a:pt x="369156" y="279980"/>
                </a:lnTo>
                <a:lnTo>
                  <a:pt x="346201" y="316086"/>
                </a:lnTo>
                <a:lnTo>
                  <a:pt x="316086" y="346201"/>
                </a:lnTo>
                <a:lnTo>
                  <a:pt x="279979" y="369156"/>
                </a:lnTo>
                <a:lnTo>
                  <a:pt x="239048" y="383786"/>
                </a:lnTo>
                <a:lnTo>
                  <a:pt x="194461" y="38892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341232" y="7705731"/>
            <a:ext cx="17145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45" dirty="0">
                <a:solidFill>
                  <a:srgbClr val="F5E7D8"/>
                </a:solidFill>
                <a:latin typeface="Arial Black"/>
                <a:cs typeface="Arial Black"/>
              </a:rPr>
              <a:t>6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74145" y="8534230"/>
            <a:ext cx="2219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5E7D8"/>
                </a:solidFill>
                <a:latin typeface="Verdana"/>
                <a:cs typeface="Verdana"/>
              </a:rPr>
              <a:t>Too</a:t>
            </a:r>
            <a:r>
              <a:rPr sz="1800" spc="-15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5E7D8"/>
                </a:solidFill>
                <a:latin typeface="Verdana"/>
                <a:cs typeface="Verdana"/>
              </a:rPr>
              <a:t>good</a:t>
            </a:r>
            <a:r>
              <a:rPr sz="1800" spc="-14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5E7D8"/>
                </a:solidFill>
                <a:latin typeface="Verdana"/>
                <a:cs typeface="Verdana"/>
              </a:rPr>
              <a:t>to</a:t>
            </a:r>
            <a:r>
              <a:rPr sz="1800" spc="-145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5E7D8"/>
                </a:solidFill>
                <a:latin typeface="Verdana"/>
                <a:cs typeface="Verdana"/>
              </a:rPr>
              <a:t>be</a:t>
            </a:r>
            <a:r>
              <a:rPr sz="1800" spc="-150" dirty="0">
                <a:solidFill>
                  <a:srgbClr val="F5E7D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5E7D8"/>
                </a:solidFill>
                <a:latin typeface="Verdana"/>
                <a:cs typeface="Verdana"/>
              </a:rPr>
              <a:t>true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232362" y="8500106"/>
            <a:ext cx="389255" cy="389255"/>
          </a:xfrm>
          <a:custGeom>
            <a:avLst/>
            <a:gdLst/>
            <a:ahLst/>
            <a:cxnLst/>
            <a:rect l="l" t="t" r="r" b="b"/>
            <a:pathLst>
              <a:path w="389254" h="389254">
                <a:moveTo>
                  <a:pt x="194461" y="388921"/>
                </a:moveTo>
                <a:lnTo>
                  <a:pt x="149872" y="383786"/>
                </a:lnTo>
                <a:lnTo>
                  <a:pt x="108941" y="369156"/>
                </a:lnTo>
                <a:lnTo>
                  <a:pt x="72835" y="346201"/>
                </a:lnTo>
                <a:lnTo>
                  <a:pt x="42720" y="316086"/>
                </a:lnTo>
                <a:lnTo>
                  <a:pt x="19765" y="279980"/>
                </a:lnTo>
                <a:lnTo>
                  <a:pt x="5135" y="239049"/>
                </a:lnTo>
                <a:lnTo>
                  <a:pt x="0" y="194460"/>
                </a:lnTo>
                <a:lnTo>
                  <a:pt x="5135" y="149872"/>
                </a:lnTo>
                <a:lnTo>
                  <a:pt x="19765" y="108941"/>
                </a:lnTo>
                <a:lnTo>
                  <a:pt x="42720" y="72835"/>
                </a:lnTo>
                <a:lnTo>
                  <a:pt x="72835" y="42720"/>
                </a:lnTo>
                <a:lnTo>
                  <a:pt x="108941" y="19765"/>
                </a:lnTo>
                <a:lnTo>
                  <a:pt x="149872" y="5135"/>
                </a:lnTo>
                <a:lnTo>
                  <a:pt x="194460" y="0"/>
                </a:lnTo>
                <a:lnTo>
                  <a:pt x="239048" y="5135"/>
                </a:lnTo>
                <a:lnTo>
                  <a:pt x="279979" y="19765"/>
                </a:lnTo>
                <a:lnTo>
                  <a:pt x="316086" y="42720"/>
                </a:lnTo>
                <a:lnTo>
                  <a:pt x="346201" y="72835"/>
                </a:lnTo>
                <a:lnTo>
                  <a:pt x="369156" y="108941"/>
                </a:lnTo>
                <a:lnTo>
                  <a:pt x="383786" y="149872"/>
                </a:lnTo>
                <a:lnTo>
                  <a:pt x="388921" y="194461"/>
                </a:lnTo>
                <a:lnTo>
                  <a:pt x="383786" y="239049"/>
                </a:lnTo>
                <a:lnTo>
                  <a:pt x="369156" y="279980"/>
                </a:lnTo>
                <a:lnTo>
                  <a:pt x="346201" y="316086"/>
                </a:lnTo>
                <a:lnTo>
                  <a:pt x="316086" y="346201"/>
                </a:lnTo>
                <a:lnTo>
                  <a:pt x="279979" y="369156"/>
                </a:lnTo>
                <a:lnTo>
                  <a:pt x="239048" y="383786"/>
                </a:lnTo>
                <a:lnTo>
                  <a:pt x="194461" y="38892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341232" y="8523278"/>
            <a:ext cx="17145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45" dirty="0">
                <a:solidFill>
                  <a:srgbClr val="F5E7D8"/>
                </a:solidFill>
                <a:latin typeface="Arial Black"/>
                <a:cs typeface="Arial Black"/>
              </a:rPr>
              <a:t>7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93528" y="1422500"/>
            <a:ext cx="409575" cy="581025"/>
          </a:xfrm>
          <a:custGeom>
            <a:avLst/>
            <a:gdLst/>
            <a:ahLst/>
            <a:cxnLst/>
            <a:rect l="l" t="t" r="r" b="b"/>
            <a:pathLst>
              <a:path w="409575" h="581025">
                <a:moveTo>
                  <a:pt x="62064" y="5854"/>
                </a:moveTo>
                <a:lnTo>
                  <a:pt x="56210" y="0"/>
                </a:lnTo>
                <a:lnTo>
                  <a:pt x="48983" y="0"/>
                </a:lnTo>
                <a:lnTo>
                  <a:pt x="5854" y="0"/>
                </a:lnTo>
                <a:lnTo>
                  <a:pt x="0" y="5854"/>
                </a:lnTo>
                <a:lnTo>
                  <a:pt x="0" y="20320"/>
                </a:lnTo>
                <a:lnTo>
                  <a:pt x="5854" y="26187"/>
                </a:lnTo>
                <a:lnTo>
                  <a:pt x="21793" y="26187"/>
                </a:lnTo>
                <a:lnTo>
                  <a:pt x="21793" y="581025"/>
                </a:lnTo>
                <a:lnTo>
                  <a:pt x="40271" y="581025"/>
                </a:lnTo>
                <a:lnTo>
                  <a:pt x="40271" y="26187"/>
                </a:lnTo>
                <a:lnTo>
                  <a:pt x="56210" y="26187"/>
                </a:lnTo>
                <a:lnTo>
                  <a:pt x="62064" y="20332"/>
                </a:lnTo>
                <a:lnTo>
                  <a:pt x="62064" y="5854"/>
                </a:lnTo>
                <a:close/>
              </a:path>
              <a:path w="409575" h="581025">
                <a:moveTo>
                  <a:pt x="409054" y="36957"/>
                </a:moveTo>
                <a:lnTo>
                  <a:pt x="373938" y="18529"/>
                </a:lnTo>
                <a:lnTo>
                  <a:pt x="338810" y="12382"/>
                </a:lnTo>
                <a:lnTo>
                  <a:pt x="303695" y="15455"/>
                </a:lnTo>
                <a:lnTo>
                  <a:pt x="268579" y="24663"/>
                </a:lnTo>
                <a:lnTo>
                  <a:pt x="198335" y="49250"/>
                </a:lnTo>
                <a:lnTo>
                  <a:pt x="163220" y="58470"/>
                </a:lnTo>
                <a:lnTo>
                  <a:pt x="128092" y="61544"/>
                </a:lnTo>
                <a:lnTo>
                  <a:pt x="92976" y="55397"/>
                </a:lnTo>
                <a:lnTo>
                  <a:pt x="57861" y="36957"/>
                </a:lnTo>
                <a:lnTo>
                  <a:pt x="57861" y="250355"/>
                </a:lnTo>
                <a:lnTo>
                  <a:pt x="92976" y="268795"/>
                </a:lnTo>
                <a:lnTo>
                  <a:pt x="128092" y="274942"/>
                </a:lnTo>
                <a:lnTo>
                  <a:pt x="163220" y="271868"/>
                </a:lnTo>
                <a:lnTo>
                  <a:pt x="198335" y="262648"/>
                </a:lnTo>
                <a:lnTo>
                  <a:pt x="268579" y="238074"/>
                </a:lnTo>
                <a:lnTo>
                  <a:pt x="303695" y="228854"/>
                </a:lnTo>
                <a:lnTo>
                  <a:pt x="338810" y="225780"/>
                </a:lnTo>
                <a:lnTo>
                  <a:pt x="373938" y="231927"/>
                </a:lnTo>
                <a:lnTo>
                  <a:pt x="409054" y="250355"/>
                </a:lnTo>
                <a:lnTo>
                  <a:pt x="409054" y="36957"/>
                </a:lnTo>
                <a:close/>
              </a:path>
            </a:pathLst>
          </a:custGeom>
          <a:solidFill>
            <a:srgbClr val="DF5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08673" y="1619594"/>
            <a:ext cx="14014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894" dirty="0">
                <a:solidFill>
                  <a:srgbClr val="F5E7D8"/>
                </a:solidFill>
                <a:latin typeface="Arial MT"/>
                <a:cs typeface="Arial MT"/>
              </a:rPr>
              <a:t>03</a:t>
            </a:r>
            <a:endParaRPr sz="8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5706" y="1837011"/>
            <a:ext cx="421576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300" dirty="0">
                <a:solidFill>
                  <a:srgbClr val="F5E7D8"/>
                </a:solidFill>
                <a:latin typeface="Arial Black"/>
                <a:cs typeface="Arial Black"/>
              </a:rPr>
              <a:t>REQUESTS</a:t>
            </a:r>
            <a:r>
              <a:rPr sz="2500" spc="-60" dirty="0">
                <a:solidFill>
                  <a:srgbClr val="F5E7D8"/>
                </a:solidFill>
                <a:latin typeface="Arial Black"/>
                <a:cs typeface="Arial Black"/>
              </a:rPr>
              <a:t> </a:t>
            </a:r>
            <a:r>
              <a:rPr sz="2500" spc="-215" dirty="0">
                <a:solidFill>
                  <a:srgbClr val="F5E7D8"/>
                </a:solidFill>
                <a:latin typeface="Arial Black"/>
                <a:cs typeface="Arial Black"/>
              </a:rPr>
              <a:t>FOR</a:t>
            </a:r>
            <a:r>
              <a:rPr sz="2500" spc="-55" dirty="0">
                <a:solidFill>
                  <a:srgbClr val="F5E7D8"/>
                </a:solidFill>
                <a:latin typeface="Arial Black"/>
                <a:cs typeface="Arial Black"/>
              </a:rPr>
              <a:t> </a:t>
            </a:r>
            <a:r>
              <a:rPr sz="2500" spc="-200" dirty="0">
                <a:solidFill>
                  <a:srgbClr val="F5E7D8"/>
                </a:solidFill>
                <a:latin typeface="Arial Black"/>
                <a:cs typeface="Arial Black"/>
              </a:rPr>
              <a:t>PERSONAL </a:t>
            </a:r>
            <a:r>
              <a:rPr sz="2500" spc="-40" dirty="0">
                <a:solidFill>
                  <a:srgbClr val="F5E7D8"/>
                </a:solidFill>
                <a:latin typeface="Arial Black"/>
                <a:cs typeface="Arial Black"/>
              </a:rPr>
              <a:t>INFORMATION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08673" y="3050547"/>
            <a:ext cx="5844540" cy="18846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380"/>
              </a:spcBef>
            </a:pP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Legitimate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organizations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45" dirty="0">
                <a:solidFill>
                  <a:srgbClr val="F5E7D8"/>
                </a:solidFill>
                <a:latin typeface="Tahoma"/>
                <a:cs typeface="Tahoma"/>
              </a:rPr>
              <a:t>do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F5E7D8"/>
                </a:solidFill>
                <a:latin typeface="Tahoma"/>
                <a:cs typeface="Tahoma"/>
              </a:rPr>
              <a:t>not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request </a:t>
            </a:r>
            <a:r>
              <a:rPr sz="2200" spc="125" dirty="0">
                <a:solidFill>
                  <a:srgbClr val="F5E7D8"/>
                </a:solidFill>
                <a:latin typeface="Tahoma"/>
                <a:cs typeface="Tahoma"/>
              </a:rPr>
              <a:t>personal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information,</a:t>
            </a:r>
            <a:r>
              <a:rPr sz="2200" spc="-1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such</a:t>
            </a:r>
            <a:r>
              <a:rPr sz="2200" spc="-1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80" dirty="0">
                <a:solidFill>
                  <a:srgbClr val="F5E7D8"/>
                </a:solidFill>
                <a:latin typeface="Tahoma"/>
                <a:cs typeface="Tahoma"/>
              </a:rPr>
              <a:t>as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F5E7D8"/>
                </a:solidFill>
                <a:latin typeface="Tahoma"/>
                <a:cs typeface="Tahoma"/>
              </a:rPr>
              <a:t>usernames, passwords,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35" dirty="0">
                <a:solidFill>
                  <a:srgbClr val="F5E7D8"/>
                </a:solidFill>
                <a:latin typeface="Tahoma"/>
                <a:cs typeface="Tahoma"/>
              </a:rPr>
              <a:t>or</a:t>
            </a:r>
            <a:r>
              <a:rPr sz="2200" spc="-1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5" dirty="0">
                <a:solidFill>
                  <a:srgbClr val="F5E7D8"/>
                </a:solidFill>
                <a:latin typeface="Tahoma"/>
                <a:cs typeface="Tahoma"/>
              </a:rPr>
              <a:t>credit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F5E7D8"/>
                </a:solidFill>
                <a:latin typeface="Tahoma"/>
                <a:cs typeface="Tahoma"/>
              </a:rPr>
              <a:t>card</a:t>
            </a:r>
            <a:r>
              <a:rPr sz="2200" spc="-1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F5E7D8"/>
                </a:solidFill>
                <a:latin typeface="Tahoma"/>
                <a:cs typeface="Tahoma"/>
              </a:rPr>
              <a:t>numbers,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40" dirty="0">
                <a:solidFill>
                  <a:srgbClr val="F5E7D8"/>
                </a:solidFill>
                <a:latin typeface="Tahoma"/>
                <a:cs typeface="Tahoma"/>
              </a:rPr>
              <a:t>via </a:t>
            </a:r>
            <a:r>
              <a:rPr sz="2200" spc="80" dirty="0">
                <a:solidFill>
                  <a:srgbClr val="F5E7D8"/>
                </a:solidFill>
                <a:latin typeface="Tahoma"/>
                <a:cs typeface="Tahoma"/>
              </a:rPr>
              <a:t>email,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social</a:t>
            </a:r>
            <a:r>
              <a:rPr sz="2200" spc="-1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media,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35" dirty="0">
                <a:solidFill>
                  <a:srgbClr val="F5E7D8"/>
                </a:solidFill>
                <a:latin typeface="Tahoma"/>
                <a:cs typeface="Tahoma"/>
              </a:rPr>
              <a:t>or</a:t>
            </a:r>
            <a:r>
              <a:rPr sz="2200" spc="-1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20" dirty="0">
                <a:solidFill>
                  <a:srgbClr val="F5E7D8"/>
                </a:solidFill>
                <a:latin typeface="Tahoma"/>
                <a:cs typeface="Tahoma"/>
              </a:rPr>
              <a:t>other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20" dirty="0">
                <a:solidFill>
                  <a:srgbClr val="F5E7D8"/>
                </a:solidFill>
                <a:latin typeface="Tahoma"/>
                <a:cs typeface="Tahoma"/>
              </a:rPr>
              <a:t>online</a:t>
            </a:r>
            <a:r>
              <a:rPr sz="2200" spc="-1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0" dirty="0">
                <a:solidFill>
                  <a:srgbClr val="F5E7D8"/>
                </a:solidFill>
                <a:latin typeface="Tahoma"/>
                <a:cs typeface="Tahoma"/>
              </a:rPr>
              <a:t>means.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Be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cautious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F5E7D8"/>
                </a:solidFill>
                <a:latin typeface="Tahoma"/>
                <a:cs typeface="Tahoma"/>
              </a:rPr>
              <a:t>of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0" dirty="0">
                <a:solidFill>
                  <a:srgbClr val="F5E7D8"/>
                </a:solidFill>
                <a:latin typeface="Tahoma"/>
                <a:cs typeface="Tahoma"/>
              </a:rPr>
              <a:t>any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20" dirty="0">
                <a:solidFill>
                  <a:srgbClr val="F5E7D8"/>
                </a:solidFill>
                <a:latin typeface="Tahoma"/>
                <a:cs typeface="Tahoma"/>
              </a:rPr>
              <a:t>request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F5E7D8"/>
                </a:solidFill>
                <a:latin typeface="Tahoma"/>
                <a:cs typeface="Tahoma"/>
              </a:rPr>
              <a:t>for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F5E7D8"/>
                </a:solidFill>
                <a:latin typeface="Tahoma"/>
                <a:cs typeface="Tahoma"/>
              </a:rPr>
              <a:t>personal </a:t>
            </a:r>
            <a:r>
              <a:rPr sz="2200" spc="105" dirty="0">
                <a:solidFill>
                  <a:srgbClr val="F5E7D8"/>
                </a:solidFill>
                <a:latin typeface="Tahoma"/>
                <a:cs typeface="Tahoma"/>
              </a:rPr>
              <a:t>information.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57574" y="5752591"/>
            <a:ext cx="409575" cy="581025"/>
          </a:xfrm>
          <a:custGeom>
            <a:avLst/>
            <a:gdLst/>
            <a:ahLst/>
            <a:cxnLst/>
            <a:rect l="l" t="t" r="r" b="b"/>
            <a:pathLst>
              <a:path w="409575" h="581025">
                <a:moveTo>
                  <a:pt x="62064" y="5854"/>
                </a:moveTo>
                <a:lnTo>
                  <a:pt x="56210" y="0"/>
                </a:lnTo>
                <a:lnTo>
                  <a:pt x="48983" y="0"/>
                </a:lnTo>
                <a:lnTo>
                  <a:pt x="5854" y="0"/>
                </a:lnTo>
                <a:lnTo>
                  <a:pt x="0" y="5854"/>
                </a:lnTo>
                <a:lnTo>
                  <a:pt x="0" y="20320"/>
                </a:lnTo>
                <a:lnTo>
                  <a:pt x="5854" y="26187"/>
                </a:lnTo>
                <a:lnTo>
                  <a:pt x="21793" y="26187"/>
                </a:lnTo>
                <a:lnTo>
                  <a:pt x="21793" y="581025"/>
                </a:lnTo>
                <a:lnTo>
                  <a:pt x="40271" y="581025"/>
                </a:lnTo>
                <a:lnTo>
                  <a:pt x="40271" y="26187"/>
                </a:lnTo>
                <a:lnTo>
                  <a:pt x="56210" y="26187"/>
                </a:lnTo>
                <a:lnTo>
                  <a:pt x="62064" y="20320"/>
                </a:lnTo>
                <a:lnTo>
                  <a:pt x="62064" y="5854"/>
                </a:lnTo>
                <a:close/>
              </a:path>
              <a:path w="409575" h="581025">
                <a:moveTo>
                  <a:pt x="409054" y="36957"/>
                </a:moveTo>
                <a:lnTo>
                  <a:pt x="373938" y="18516"/>
                </a:lnTo>
                <a:lnTo>
                  <a:pt x="338823" y="12369"/>
                </a:lnTo>
                <a:lnTo>
                  <a:pt x="303695" y="15443"/>
                </a:lnTo>
                <a:lnTo>
                  <a:pt x="268579" y="24663"/>
                </a:lnTo>
                <a:lnTo>
                  <a:pt x="198335" y="49250"/>
                </a:lnTo>
                <a:lnTo>
                  <a:pt x="163220" y="58470"/>
                </a:lnTo>
                <a:lnTo>
                  <a:pt x="128104" y="61544"/>
                </a:lnTo>
                <a:lnTo>
                  <a:pt x="92976" y="55397"/>
                </a:lnTo>
                <a:lnTo>
                  <a:pt x="57861" y="36957"/>
                </a:lnTo>
                <a:lnTo>
                  <a:pt x="57861" y="250355"/>
                </a:lnTo>
                <a:lnTo>
                  <a:pt x="92976" y="268795"/>
                </a:lnTo>
                <a:lnTo>
                  <a:pt x="128104" y="274942"/>
                </a:lnTo>
                <a:lnTo>
                  <a:pt x="163220" y="271868"/>
                </a:lnTo>
                <a:lnTo>
                  <a:pt x="198335" y="262648"/>
                </a:lnTo>
                <a:lnTo>
                  <a:pt x="268579" y="238061"/>
                </a:lnTo>
                <a:lnTo>
                  <a:pt x="303695" y="228854"/>
                </a:lnTo>
                <a:lnTo>
                  <a:pt x="338823" y="225780"/>
                </a:lnTo>
                <a:lnTo>
                  <a:pt x="373938" y="231914"/>
                </a:lnTo>
                <a:lnTo>
                  <a:pt x="409054" y="250355"/>
                </a:lnTo>
                <a:lnTo>
                  <a:pt x="409054" y="36957"/>
                </a:lnTo>
                <a:close/>
              </a:path>
            </a:pathLst>
          </a:custGeom>
          <a:solidFill>
            <a:srgbClr val="DF5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72722" y="5949683"/>
            <a:ext cx="14014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894" dirty="0">
                <a:solidFill>
                  <a:srgbClr val="F5E7D8"/>
                </a:solidFill>
                <a:latin typeface="Arial MT"/>
                <a:cs typeface="Arial MT"/>
              </a:rPr>
              <a:t>04</a:t>
            </a:r>
            <a:endParaRPr sz="8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2722" y="6167101"/>
            <a:ext cx="5991860" cy="279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9410" marR="563880">
              <a:lnSpc>
                <a:spcPct val="114999"/>
              </a:lnSpc>
              <a:spcBef>
                <a:spcPts val="100"/>
              </a:spcBef>
            </a:pPr>
            <a:r>
              <a:rPr sz="2500" spc="-229" dirty="0">
                <a:solidFill>
                  <a:srgbClr val="F5E7D8"/>
                </a:solidFill>
                <a:latin typeface="Arial Black"/>
                <a:cs typeface="Arial Black"/>
              </a:rPr>
              <a:t>MISSPELLINGS</a:t>
            </a:r>
            <a:r>
              <a:rPr sz="2500" spc="10" dirty="0">
                <a:solidFill>
                  <a:srgbClr val="F5E7D8"/>
                </a:solidFill>
                <a:latin typeface="Arial Black"/>
                <a:cs typeface="Arial Black"/>
              </a:rPr>
              <a:t> </a:t>
            </a:r>
            <a:r>
              <a:rPr sz="2500" spc="-25" dirty="0">
                <a:solidFill>
                  <a:srgbClr val="F5E7D8"/>
                </a:solidFill>
                <a:latin typeface="Arial Black"/>
                <a:cs typeface="Arial Black"/>
              </a:rPr>
              <a:t>OR </a:t>
            </a:r>
            <a:r>
              <a:rPr sz="2500" spc="-195" dirty="0">
                <a:solidFill>
                  <a:srgbClr val="F5E7D8"/>
                </a:solidFill>
                <a:latin typeface="Arial Black"/>
                <a:cs typeface="Arial Black"/>
              </a:rPr>
              <a:t>GRAMMATICAL</a:t>
            </a:r>
            <a:r>
              <a:rPr sz="2500" spc="5" dirty="0">
                <a:solidFill>
                  <a:srgbClr val="F5E7D8"/>
                </a:solidFill>
                <a:latin typeface="Arial Black"/>
                <a:cs typeface="Arial Black"/>
              </a:rPr>
              <a:t> </a:t>
            </a:r>
            <a:r>
              <a:rPr sz="2500" spc="-290" dirty="0">
                <a:solidFill>
                  <a:srgbClr val="F5E7D8"/>
                </a:solidFill>
                <a:latin typeface="Arial Black"/>
                <a:cs typeface="Arial Black"/>
              </a:rPr>
              <a:t>ERRORS</a:t>
            </a:r>
            <a:endParaRPr sz="2500">
              <a:latin typeface="Arial Black"/>
              <a:cs typeface="Arial Black"/>
            </a:endParaRPr>
          </a:p>
          <a:p>
            <a:pPr marL="12700" marR="5080">
              <a:lnSpc>
                <a:spcPts val="2400"/>
              </a:lnSpc>
              <a:spcBef>
                <a:spcPts val="2935"/>
              </a:spcBef>
            </a:pP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Phishing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F5E7D8"/>
                </a:solidFill>
                <a:latin typeface="Tahoma"/>
                <a:cs typeface="Tahoma"/>
              </a:rPr>
              <a:t>emails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35" dirty="0">
                <a:solidFill>
                  <a:srgbClr val="F5E7D8"/>
                </a:solidFill>
                <a:latin typeface="Tahoma"/>
                <a:cs typeface="Tahoma"/>
              </a:rPr>
              <a:t>or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F5E7D8"/>
                </a:solidFill>
                <a:latin typeface="Tahoma"/>
                <a:cs typeface="Tahoma"/>
              </a:rPr>
              <a:t>messages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may</a:t>
            </a:r>
            <a:r>
              <a:rPr sz="2200" spc="-1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F5E7D8"/>
                </a:solidFill>
                <a:latin typeface="Tahoma"/>
                <a:cs typeface="Tahoma"/>
              </a:rPr>
              <a:t>contain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misspellings,</a:t>
            </a:r>
            <a:r>
              <a:rPr sz="2200" spc="-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grammatical</a:t>
            </a:r>
            <a:r>
              <a:rPr sz="220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errors,</a:t>
            </a:r>
            <a:r>
              <a:rPr sz="220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or awkward</a:t>
            </a:r>
            <a:r>
              <a:rPr sz="2200" spc="-3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F5E7D8"/>
                </a:solidFill>
                <a:latin typeface="Tahoma"/>
                <a:cs typeface="Tahoma"/>
              </a:rPr>
              <a:t>phrasing.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Legitimate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F5E7D8"/>
                </a:solidFill>
                <a:latin typeface="Tahoma"/>
                <a:cs typeface="Tahoma"/>
              </a:rPr>
              <a:t>organizations usually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have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20" dirty="0">
                <a:solidFill>
                  <a:srgbClr val="F5E7D8"/>
                </a:solidFill>
                <a:latin typeface="Tahoma"/>
                <a:cs typeface="Tahoma"/>
              </a:rPr>
              <a:t>professional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20" dirty="0">
                <a:solidFill>
                  <a:srgbClr val="F5E7D8"/>
                </a:solidFill>
                <a:latin typeface="Tahoma"/>
                <a:cs typeface="Tahoma"/>
              </a:rPr>
              <a:t>communications </a:t>
            </a:r>
            <a:r>
              <a:rPr sz="2200" spc="135" dirty="0">
                <a:solidFill>
                  <a:srgbClr val="F5E7D8"/>
                </a:solidFill>
                <a:latin typeface="Tahoma"/>
                <a:cs typeface="Tahoma"/>
              </a:rPr>
              <a:t>and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45" dirty="0">
                <a:solidFill>
                  <a:srgbClr val="F5E7D8"/>
                </a:solidFill>
                <a:latin typeface="Tahoma"/>
                <a:cs typeface="Tahoma"/>
              </a:rPr>
              <a:t>do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F5E7D8"/>
                </a:solidFill>
                <a:latin typeface="Tahoma"/>
                <a:cs typeface="Tahoma"/>
              </a:rPr>
              <a:t>not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contain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20" dirty="0">
                <a:solidFill>
                  <a:srgbClr val="F5E7D8"/>
                </a:solidFill>
                <a:latin typeface="Tahoma"/>
                <a:cs typeface="Tahoma"/>
              </a:rPr>
              <a:t>obvious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errors.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0846" y="1422500"/>
            <a:ext cx="409575" cy="581025"/>
          </a:xfrm>
          <a:custGeom>
            <a:avLst/>
            <a:gdLst/>
            <a:ahLst/>
            <a:cxnLst/>
            <a:rect l="l" t="t" r="r" b="b"/>
            <a:pathLst>
              <a:path w="409575" h="581025">
                <a:moveTo>
                  <a:pt x="62077" y="5854"/>
                </a:moveTo>
                <a:lnTo>
                  <a:pt x="56210" y="0"/>
                </a:lnTo>
                <a:lnTo>
                  <a:pt x="48996" y="0"/>
                </a:lnTo>
                <a:lnTo>
                  <a:pt x="5854" y="0"/>
                </a:lnTo>
                <a:lnTo>
                  <a:pt x="0" y="5854"/>
                </a:lnTo>
                <a:lnTo>
                  <a:pt x="0" y="20320"/>
                </a:lnTo>
                <a:lnTo>
                  <a:pt x="5854" y="26187"/>
                </a:lnTo>
                <a:lnTo>
                  <a:pt x="21793" y="26187"/>
                </a:lnTo>
                <a:lnTo>
                  <a:pt x="21793" y="581025"/>
                </a:lnTo>
                <a:lnTo>
                  <a:pt x="40284" y="581025"/>
                </a:lnTo>
                <a:lnTo>
                  <a:pt x="40284" y="26187"/>
                </a:lnTo>
                <a:lnTo>
                  <a:pt x="56210" y="26187"/>
                </a:lnTo>
                <a:lnTo>
                  <a:pt x="62077" y="20332"/>
                </a:lnTo>
                <a:lnTo>
                  <a:pt x="62077" y="5854"/>
                </a:lnTo>
                <a:close/>
              </a:path>
              <a:path w="409575" h="581025">
                <a:moveTo>
                  <a:pt x="409067" y="36957"/>
                </a:moveTo>
                <a:lnTo>
                  <a:pt x="373938" y="18529"/>
                </a:lnTo>
                <a:lnTo>
                  <a:pt x="338823" y="12382"/>
                </a:lnTo>
                <a:lnTo>
                  <a:pt x="303707" y="15455"/>
                </a:lnTo>
                <a:lnTo>
                  <a:pt x="268579" y="24663"/>
                </a:lnTo>
                <a:lnTo>
                  <a:pt x="198348" y="49250"/>
                </a:lnTo>
                <a:lnTo>
                  <a:pt x="163220" y="58470"/>
                </a:lnTo>
                <a:lnTo>
                  <a:pt x="128104" y="61544"/>
                </a:lnTo>
                <a:lnTo>
                  <a:pt x="92989" y="55397"/>
                </a:lnTo>
                <a:lnTo>
                  <a:pt x="57861" y="36957"/>
                </a:lnTo>
                <a:lnTo>
                  <a:pt x="57861" y="250355"/>
                </a:lnTo>
                <a:lnTo>
                  <a:pt x="92989" y="268795"/>
                </a:lnTo>
                <a:lnTo>
                  <a:pt x="128104" y="274942"/>
                </a:lnTo>
                <a:lnTo>
                  <a:pt x="163220" y="271868"/>
                </a:lnTo>
                <a:lnTo>
                  <a:pt x="198348" y="262648"/>
                </a:lnTo>
                <a:lnTo>
                  <a:pt x="268579" y="238074"/>
                </a:lnTo>
                <a:lnTo>
                  <a:pt x="303707" y="228854"/>
                </a:lnTo>
                <a:lnTo>
                  <a:pt x="338823" y="225780"/>
                </a:lnTo>
                <a:lnTo>
                  <a:pt x="373938" y="231927"/>
                </a:lnTo>
                <a:lnTo>
                  <a:pt x="409067" y="250355"/>
                </a:lnTo>
                <a:lnTo>
                  <a:pt x="409067" y="36957"/>
                </a:lnTo>
                <a:close/>
              </a:path>
            </a:pathLst>
          </a:custGeom>
          <a:solidFill>
            <a:srgbClr val="DF5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15998" y="1619594"/>
            <a:ext cx="14014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94" dirty="0"/>
              <a:t>01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833033" y="1837011"/>
            <a:ext cx="432498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245" dirty="0">
                <a:solidFill>
                  <a:srgbClr val="F5E7D8"/>
                </a:solidFill>
                <a:latin typeface="Arial Black"/>
                <a:cs typeface="Arial Black"/>
              </a:rPr>
              <a:t>URGENT</a:t>
            </a:r>
            <a:r>
              <a:rPr sz="2500" spc="-60" dirty="0">
                <a:solidFill>
                  <a:srgbClr val="F5E7D8"/>
                </a:solidFill>
                <a:latin typeface="Arial Black"/>
                <a:cs typeface="Arial Black"/>
              </a:rPr>
              <a:t> </a:t>
            </a:r>
            <a:r>
              <a:rPr sz="2500" spc="-190" dirty="0">
                <a:solidFill>
                  <a:srgbClr val="F5E7D8"/>
                </a:solidFill>
                <a:latin typeface="Arial Black"/>
                <a:cs typeface="Arial Black"/>
              </a:rPr>
              <a:t>OR</a:t>
            </a:r>
            <a:r>
              <a:rPr sz="2500" spc="-60" dirty="0">
                <a:solidFill>
                  <a:srgbClr val="F5E7D8"/>
                </a:solidFill>
                <a:latin typeface="Arial Black"/>
                <a:cs typeface="Arial Black"/>
              </a:rPr>
              <a:t> </a:t>
            </a:r>
            <a:r>
              <a:rPr sz="2500" spc="-204" dirty="0">
                <a:solidFill>
                  <a:srgbClr val="F5E7D8"/>
                </a:solidFill>
                <a:latin typeface="Arial Black"/>
                <a:cs typeface="Arial Black"/>
              </a:rPr>
              <a:t>THREATENING </a:t>
            </a:r>
            <a:r>
              <a:rPr sz="2500" spc="-90" dirty="0">
                <a:solidFill>
                  <a:srgbClr val="F5E7D8"/>
                </a:solidFill>
                <a:latin typeface="Arial Black"/>
                <a:cs typeface="Arial Black"/>
              </a:rPr>
              <a:t>LANGUAGE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5998" y="3050547"/>
            <a:ext cx="5671185" cy="18846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380"/>
              </a:spcBef>
            </a:pP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Phishing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attempts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often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create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65" dirty="0">
                <a:solidFill>
                  <a:srgbClr val="F5E7D8"/>
                </a:solidFill>
                <a:latin typeface="Tahoma"/>
                <a:cs typeface="Tahoma"/>
              </a:rPr>
              <a:t>a</a:t>
            </a:r>
            <a:r>
              <a:rPr sz="2200" spc="-1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5" dirty="0">
                <a:solidFill>
                  <a:srgbClr val="F5E7D8"/>
                </a:solidFill>
                <a:latin typeface="Tahoma"/>
                <a:cs typeface="Tahoma"/>
              </a:rPr>
              <a:t>sense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75" dirty="0">
                <a:solidFill>
                  <a:srgbClr val="F5E7D8"/>
                </a:solidFill>
                <a:latin typeface="Tahoma"/>
                <a:cs typeface="Tahoma"/>
              </a:rPr>
              <a:t>of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urgency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35" dirty="0">
                <a:solidFill>
                  <a:srgbClr val="F5E7D8"/>
                </a:solidFill>
                <a:latin typeface="Tahoma"/>
                <a:cs typeface="Tahoma"/>
              </a:rPr>
              <a:t>or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use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5" dirty="0">
                <a:solidFill>
                  <a:srgbClr val="F5E7D8"/>
                </a:solidFill>
                <a:latin typeface="Tahoma"/>
                <a:cs typeface="Tahoma"/>
              </a:rPr>
              <a:t>threatening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language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70" dirty="0">
                <a:solidFill>
                  <a:srgbClr val="F5E7D8"/>
                </a:solidFill>
                <a:latin typeface="Tahoma"/>
                <a:cs typeface="Tahoma"/>
              </a:rPr>
              <a:t>to </a:t>
            </a:r>
            <a:r>
              <a:rPr sz="2200" spc="150" dirty="0">
                <a:solidFill>
                  <a:srgbClr val="F5E7D8"/>
                </a:solidFill>
                <a:latin typeface="Tahoma"/>
                <a:cs typeface="Tahoma"/>
              </a:rPr>
              <a:t>prompt</a:t>
            </a:r>
            <a:r>
              <a:rPr sz="2200" spc="-1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30" dirty="0">
                <a:solidFill>
                  <a:srgbClr val="F5E7D8"/>
                </a:solidFill>
                <a:latin typeface="Tahoma"/>
                <a:cs typeface="Tahoma"/>
              </a:rPr>
              <a:t>immediate</a:t>
            </a:r>
            <a:r>
              <a:rPr sz="2200" spc="-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80" dirty="0">
                <a:solidFill>
                  <a:srgbClr val="F5E7D8"/>
                </a:solidFill>
                <a:latin typeface="Tahoma"/>
                <a:cs typeface="Tahoma"/>
              </a:rPr>
              <a:t>action.</a:t>
            </a:r>
            <a:r>
              <a:rPr sz="2200" spc="-1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Phases</a:t>
            </a:r>
            <a:r>
              <a:rPr sz="2200" spc="-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65" dirty="0">
                <a:solidFill>
                  <a:srgbClr val="F5E7D8"/>
                </a:solidFill>
                <a:latin typeface="Tahoma"/>
                <a:cs typeface="Tahoma"/>
              </a:rPr>
              <a:t>like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"urgent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5" dirty="0">
                <a:solidFill>
                  <a:srgbClr val="F5E7D8"/>
                </a:solidFill>
                <a:latin typeface="Tahoma"/>
                <a:cs typeface="Tahoma"/>
              </a:rPr>
              <a:t>action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F5E7D8"/>
                </a:solidFill>
                <a:latin typeface="Tahoma"/>
                <a:cs typeface="Tahoma"/>
              </a:rPr>
              <a:t>required,"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0" dirty="0">
                <a:solidFill>
                  <a:srgbClr val="F5E7D8"/>
                </a:solidFill>
                <a:latin typeface="Tahoma"/>
                <a:cs typeface="Tahoma"/>
              </a:rPr>
              <a:t>"account </a:t>
            </a:r>
            <a:r>
              <a:rPr sz="2200" spc="105" dirty="0">
                <a:solidFill>
                  <a:srgbClr val="F5E7D8"/>
                </a:solidFill>
                <a:latin typeface="Tahoma"/>
                <a:cs typeface="Tahoma"/>
              </a:rPr>
              <a:t>suspended,"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35" dirty="0">
                <a:solidFill>
                  <a:srgbClr val="F5E7D8"/>
                </a:solidFill>
                <a:latin typeface="Tahoma"/>
                <a:cs typeface="Tahoma"/>
              </a:rPr>
              <a:t>or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F5E7D8"/>
                </a:solidFill>
                <a:latin typeface="Tahoma"/>
                <a:cs typeface="Tahoma"/>
              </a:rPr>
              <a:t>"your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account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85" dirty="0">
                <a:solidFill>
                  <a:srgbClr val="F5E7D8"/>
                </a:solidFill>
                <a:latin typeface="Tahoma"/>
                <a:cs typeface="Tahoma"/>
              </a:rPr>
              <a:t>will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be </a:t>
            </a:r>
            <a:r>
              <a:rPr sz="2200" spc="100" dirty="0">
                <a:solidFill>
                  <a:srgbClr val="F5E7D8"/>
                </a:solidFill>
                <a:latin typeface="Tahoma"/>
                <a:cs typeface="Tahoma"/>
              </a:rPr>
              <a:t>deleted"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may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5" dirty="0">
                <a:solidFill>
                  <a:srgbClr val="F5E7D8"/>
                </a:solidFill>
                <a:latin typeface="Tahoma"/>
                <a:cs typeface="Tahoma"/>
              </a:rPr>
              <a:t>indicate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65" dirty="0">
                <a:solidFill>
                  <a:srgbClr val="F5E7D8"/>
                </a:solidFill>
                <a:latin typeface="Tahoma"/>
                <a:cs typeface="Tahoma"/>
              </a:rPr>
              <a:t>a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F5E7D8"/>
                </a:solidFill>
                <a:latin typeface="Tahoma"/>
                <a:cs typeface="Tahoma"/>
              </a:rPr>
              <a:t>phishing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85" dirty="0">
                <a:solidFill>
                  <a:srgbClr val="F5E7D8"/>
                </a:solidFill>
                <a:latin typeface="Tahoma"/>
                <a:cs typeface="Tahoma"/>
              </a:rPr>
              <a:t>attempt.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64905" y="5752591"/>
            <a:ext cx="409575" cy="581025"/>
          </a:xfrm>
          <a:custGeom>
            <a:avLst/>
            <a:gdLst/>
            <a:ahLst/>
            <a:cxnLst/>
            <a:rect l="l" t="t" r="r" b="b"/>
            <a:pathLst>
              <a:path w="409575" h="581025">
                <a:moveTo>
                  <a:pt x="62064" y="5854"/>
                </a:moveTo>
                <a:lnTo>
                  <a:pt x="56210" y="0"/>
                </a:lnTo>
                <a:lnTo>
                  <a:pt x="48983" y="0"/>
                </a:lnTo>
                <a:lnTo>
                  <a:pt x="5854" y="0"/>
                </a:lnTo>
                <a:lnTo>
                  <a:pt x="0" y="5854"/>
                </a:lnTo>
                <a:lnTo>
                  <a:pt x="0" y="20320"/>
                </a:lnTo>
                <a:lnTo>
                  <a:pt x="5854" y="26187"/>
                </a:lnTo>
                <a:lnTo>
                  <a:pt x="21793" y="26187"/>
                </a:lnTo>
                <a:lnTo>
                  <a:pt x="21793" y="581025"/>
                </a:lnTo>
                <a:lnTo>
                  <a:pt x="40271" y="581025"/>
                </a:lnTo>
                <a:lnTo>
                  <a:pt x="40271" y="26187"/>
                </a:lnTo>
                <a:lnTo>
                  <a:pt x="56210" y="26187"/>
                </a:lnTo>
                <a:lnTo>
                  <a:pt x="62064" y="20320"/>
                </a:lnTo>
                <a:lnTo>
                  <a:pt x="62064" y="5854"/>
                </a:lnTo>
                <a:close/>
              </a:path>
              <a:path w="409575" h="581025">
                <a:moveTo>
                  <a:pt x="409054" y="36957"/>
                </a:moveTo>
                <a:lnTo>
                  <a:pt x="373938" y="18516"/>
                </a:lnTo>
                <a:lnTo>
                  <a:pt x="338810" y="12369"/>
                </a:lnTo>
                <a:lnTo>
                  <a:pt x="303695" y="15443"/>
                </a:lnTo>
                <a:lnTo>
                  <a:pt x="268579" y="24663"/>
                </a:lnTo>
                <a:lnTo>
                  <a:pt x="198335" y="49250"/>
                </a:lnTo>
                <a:lnTo>
                  <a:pt x="163220" y="58470"/>
                </a:lnTo>
                <a:lnTo>
                  <a:pt x="128092" y="61544"/>
                </a:lnTo>
                <a:lnTo>
                  <a:pt x="92976" y="55397"/>
                </a:lnTo>
                <a:lnTo>
                  <a:pt x="57861" y="36957"/>
                </a:lnTo>
                <a:lnTo>
                  <a:pt x="57861" y="250355"/>
                </a:lnTo>
                <a:lnTo>
                  <a:pt x="92976" y="268795"/>
                </a:lnTo>
                <a:lnTo>
                  <a:pt x="128092" y="274942"/>
                </a:lnTo>
                <a:lnTo>
                  <a:pt x="163220" y="271868"/>
                </a:lnTo>
                <a:lnTo>
                  <a:pt x="198335" y="262648"/>
                </a:lnTo>
                <a:lnTo>
                  <a:pt x="268579" y="238061"/>
                </a:lnTo>
                <a:lnTo>
                  <a:pt x="303695" y="228854"/>
                </a:lnTo>
                <a:lnTo>
                  <a:pt x="338810" y="225780"/>
                </a:lnTo>
                <a:lnTo>
                  <a:pt x="373938" y="231914"/>
                </a:lnTo>
                <a:lnTo>
                  <a:pt x="409054" y="250355"/>
                </a:lnTo>
                <a:lnTo>
                  <a:pt x="409054" y="36957"/>
                </a:lnTo>
                <a:close/>
              </a:path>
            </a:pathLst>
          </a:custGeom>
          <a:solidFill>
            <a:srgbClr val="DF5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80048" y="5949683"/>
            <a:ext cx="14014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894" dirty="0">
                <a:solidFill>
                  <a:srgbClr val="F5E7D8"/>
                </a:solidFill>
                <a:latin typeface="Arial MT"/>
                <a:cs typeface="Arial MT"/>
              </a:rPr>
              <a:t>02</a:t>
            </a:r>
            <a:endParaRPr sz="8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97083" y="6167101"/>
            <a:ext cx="331152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240" dirty="0">
                <a:solidFill>
                  <a:srgbClr val="F5E7D8"/>
                </a:solidFill>
                <a:latin typeface="Arial Black"/>
                <a:cs typeface="Arial Black"/>
              </a:rPr>
              <a:t>SUSPICIOUS</a:t>
            </a:r>
            <a:r>
              <a:rPr sz="2500" spc="-5" dirty="0">
                <a:solidFill>
                  <a:srgbClr val="F5E7D8"/>
                </a:solidFill>
                <a:latin typeface="Arial Black"/>
                <a:cs typeface="Arial Black"/>
              </a:rPr>
              <a:t> </a:t>
            </a:r>
            <a:r>
              <a:rPr sz="2500" spc="-265" dirty="0">
                <a:solidFill>
                  <a:srgbClr val="F5E7D8"/>
                </a:solidFill>
                <a:latin typeface="Arial Black"/>
                <a:cs typeface="Arial Black"/>
              </a:rPr>
              <a:t>SENDER </a:t>
            </a:r>
            <a:r>
              <a:rPr sz="2500" spc="-40" dirty="0">
                <a:solidFill>
                  <a:srgbClr val="F5E7D8"/>
                </a:solidFill>
                <a:latin typeface="Arial Black"/>
                <a:cs typeface="Arial Black"/>
              </a:rPr>
              <a:t>INFORMATION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0048" y="7380636"/>
            <a:ext cx="5873115" cy="15798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380"/>
              </a:spcBef>
            </a:pP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Check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F5E7D8"/>
                </a:solidFill>
                <a:latin typeface="Tahoma"/>
                <a:cs typeface="Tahoma"/>
              </a:rPr>
              <a:t>the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F5E7D8"/>
                </a:solidFill>
                <a:latin typeface="Tahoma"/>
                <a:cs typeface="Tahoma"/>
              </a:rPr>
              <a:t>sender's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F5E7D8"/>
                </a:solidFill>
                <a:latin typeface="Tahoma"/>
                <a:cs typeface="Tahoma"/>
              </a:rPr>
              <a:t>email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20" dirty="0">
                <a:solidFill>
                  <a:srgbClr val="F5E7D8"/>
                </a:solidFill>
                <a:latin typeface="Tahoma"/>
                <a:cs typeface="Tahoma"/>
              </a:rPr>
              <a:t>address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35" dirty="0">
                <a:solidFill>
                  <a:srgbClr val="F5E7D8"/>
                </a:solidFill>
                <a:latin typeface="Tahoma"/>
                <a:cs typeface="Tahoma"/>
              </a:rPr>
              <a:t>or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85" dirty="0">
                <a:solidFill>
                  <a:srgbClr val="F5E7D8"/>
                </a:solidFill>
                <a:latin typeface="Tahoma"/>
                <a:cs typeface="Tahoma"/>
              </a:rPr>
              <a:t>social </a:t>
            </a:r>
            <a:r>
              <a:rPr sz="2200" spc="130" dirty="0">
                <a:solidFill>
                  <a:srgbClr val="F5E7D8"/>
                </a:solidFill>
                <a:latin typeface="Tahoma"/>
                <a:cs typeface="Tahoma"/>
              </a:rPr>
              <a:t>media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profile.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Phishing</a:t>
            </a:r>
            <a:r>
              <a:rPr sz="2200" spc="-1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F5E7D8"/>
                </a:solidFill>
                <a:latin typeface="Tahoma"/>
                <a:cs typeface="Tahoma"/>
              </a:rPr>
              <a:t>emails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35" dirty="0">
                <a:solidFill>
                  <a:srgbClr val="F5E7D8"/>
                </a:solidFill>
                <a:latin typeface="Tahoma"/>
                <a:cs typeface="Tahoma"/>
              </a:rPr>
              <a:t>or</a:t>
            </a:r>
            <a:r>
              <a:rPr sz="2200" spc="-1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0" dirty="0">
                <a:solidFill>
                  <a:srgbClr val="F5E7D8"/>
                </a:solidFill>
                <a:latin typeface="Tahoma"/>
                <a:cs typeface="Tahoma"/>
              </a:rPr>
              <a:t>messages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often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use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generic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35" dirty="0">
                <a:solidFill>
                  <a:srgbClr val="F5E7D8"/>
                </a:solidFill>
                <a:latin typeface="Tahoma"/>
                <a:cs typeface="Tahoma"/>
              </a:rPr>
              <a:t>or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F5E7D8"/>
                </a:solidFill>
                <a:latin typeface="Tahoma"/>
                <a:cs typeface="Tahoma"/>
              </a:rPr>
              <a:t>suspicious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email </a:t>
            </a:r>
            <a:r>
              <a:rPr sz="2200" spc="120" dirty="0">
                <a:solidFill>
                  <a:srgbClr val="F5E7D8"/>
                </a:solidFill>
                <a:latin typeface="Tahoma"/>
                <a:cs typeface="Tahoma"/>
              </a:rPr>
              <a:t>addresses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that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45" dirty="0">
                <a:solidFill>
                  <a:srgbClr val="F5E7D8"/>
                </a:solidFill>
                <a:latin typeface="Tahoma"/>
                <a:cs typeface="Tahoma"/>
              </a:rPr>
              <a:t>do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F5E7D8"/>
                </a:solidFill>
                <a:latin typeface="Tahoma"/>
                <a:cs typeface="Tahoma"/>
              </a:rPr>
              <a:t>not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20" dirty="0">
                <a:solidFill>
                  <a:srgbClr val="F5E7D8"/>
                </a:solidFill>
                <a:latin typeface="Tahoma"/>
                <a:cs typeface="Tahoma"/>
              </a:rPr>
              <a:t>match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F5E7D8"/>
                </a:solidFill>
                <a:latin typeface="Tahoma"/>
                <a:cs typeface="Tahoma"/>
              </a:rPr>
              <a:t>the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85" dirty="0">
                <a:solidFill>
                  <a:srgbClr val="F5E7D8"/>
                </a:solidFill>
                <a:latin typeface="Tahoma"/>
                <a:cs typeface="Tahoma"/>
              </a:rPr>
              <a:t>legitimate entity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85" dirty="0">
                <a:solidFill>
                  <a:srgbClr val="F5E7D8"/>
                </a:solidFill>
                <a:latin typeface="Tahoma"/>
                <a:cs typeface="Tahoma"/>
              </a:rPr>
              <a:t>they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claim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to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represent.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93528" y="1422500"/>
            <a:ext cx="409575" cy="581025"/>
          </a:xfrm>
          <a:custGeom>
            <a:avLst/>
            <a:gdLst/>
            <a:ahLst/>
            <a:cxnLst/>
            <a:rect l="l" t="t" r="r" b="b"/>
            <a:pathLst>
              <a:path w="409575" h="581025">
                <a:moveTo>
                  <a:pt x="62064" y="5854"/>
                </a:moveTo>
                <a:lnTo>
                  <a:pt x="56210" y="0"/>
                </a:lnTo>
                <a:lnTo>
                  <a:pt x="48983" y="0"/>
                </a:lnTo>
                <a:lnTo>
                  <a:pt x="5854" y="0"/>
                </a:lnTo>
                <a:lnTo>
                  <a:pt x="0" y="5854"/>
                </a:lnTo>
                <a:lnTo>
                  <a:pt x="0" y="20320"/>
                </a:lnTo>
                <a:lnTo>
                  <a:pt x="5854" y="26187"/>
                </a:lnTo>
                <a:lnTo>
                  <a:pt x="21793" y="26187"/>
                </a:lnTo>
                <a:lnTo>
                  <a:pt x="21793" y="581025"/>
                </a:lnTo>
                <a:lnTo>
                  <a:pt x="40271" y="581025"/>
                </a:lnTo>
                <a:lnTo>
                  <a:pt x="40271" y="26187"/>
                </a:lnTo>
                <a:lnTo>
                  <a:pt x="56210" y="26187"/>
                </a:lnTo>
                <a:lnTo>
                  <a:pt x="62064" y="20332"/>
                </a:lnTo>
                <a:lnTo>
                  <a:pt x="62064" y="5854"/>
                </a:lnTo>
                <a:close/>
              </a:path>
              <a:path w="409575" h="581025">
                <a:moveTo>
                  <a:pt x="409054" y="36957"/>
                </a:moveTo>
                <a:lnTo>
                  <a:pt x="373938" y="18529"/>
                </a:lnTo>
                <a:lnTo>
                  <a:pt x="338810" y="12382"/>
                </a:lnTo>
                <a:lnTo>
                  <a:pt x="303695" y="15455"/>
                </a:lnTo>
                <a:lnTo>
                  <a:pt x="268579" y="24663"/>
                </a:lnTo>
                <a:lnTo>
                  <a:pt x="198335" y="49250"/>
                </a:lnTo>
                <a:lnTo>
                  <a:pt x="163220" y="58470"/>
                </a:lnTo>
                <a:lnTo>
                  <a:pt x="128092" y="61544"/>
                </a:lnTo>
                <a:lnTo>
                  <a:pt x="92976" y="55397"/>
                </a:lnTo>
                <a:lnTo>
                  <a:pt x="57861" y="36957"/>
                </a:lnTo>
                <a:lnTo>
                  <a:pt x="57861" y="250355"/>
                </a:lnTo>
                <a:lnTo>
                  <a:pt x="92976" y="268795"/>
                </a:lnTo>
                <a:lnTo>
                  <a:pt x="128092" y="274942"/>
                </a:lnTo>
                <a:lnTo>
                  <a:pt x="163220" y="271868"/>
                </a:lnTo>
                <a:lnTo>
                  <a:pt x="198335" y="262648"/>
                </a:lnTo>
                <a:lnTo>
                  <a:pt x="268579" y="238074"/>
                </a:lnTo>
                <a:lnTo>
                  <a:pt x="303695" y="228854"/>
                </a:lnTo>
                <a:lnTo>
                  <a:pt x="338810" y="225780"/>
                </a:lnTo>
                <a:lnTo>
                  <a:pt x="373938" y="231927"/>
                </a:lnTo>
                <a:lnTo>
                  <a:pt x="409054" y="250355"/>
                </a:lnTo>
                <a:lnTo>
                  <a:pt x="409054" y="36957"/>
                </a:lnTo>
                <a:close/>
              </a:path>
            </a:pathLst>
          </a:custGeom>
          <a:solidFill>
            <a:srgbClr val="DF5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95973" y="1414806"/>
            <a:ext cx="54102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2000" spc="1380" baseline="-11111" dirty="0"/>
              <a:t>07</a:t>
            </a:r>
            <a:r>
              <a:rPr sz="12000" spc="-472" baseline="-11111" dirty="0"/>
              <a:t> </a:t>
            </a:r>
            <a:r>
              <a:rPr sz="2500" spc="-165" dirty="0">
                <a:latin typeface="Arial Black"/>
                <a:cs typeface="Arial Black"/>
              </a:rPr>
              <a:t>TOO</a:t>
            </a:r>
            <a:r>
              <a:rPr sz="2500" spc="-75" dirty="0">
                <a:latin typeface="Arial Black"/>
                <a:cs typeface="Arial Black"/>
              </a:rPr>
              <a:t> </a:t>
            </a:r>
            <a:r>
              <a:rPr sz="2500" spc="-120" dirty="0">
                <a:latin typeface="Arial Black"/>
                <a:cs typeface="Arial Black"/>
              </a:rPr>
              <a:t>GOOD</a:t>
            </a:r>
            <a:r>
              <a:rPr sz="2500" spc="-80" dirty="0">
                <a:latin typeface="Arial Black"/>
                <a:cs typeface="Arial Black"/>
              </a:rPr>
              <a:t> </a:t>
            </a:r>
            <a:r>
              <a:rPr sz="2500" spc="-215" dirty="0">
                <a:latin typeface="Arial Black"/>
                <a:cs typeface="Arial Black"/>
              </a:rPr>
              <a:t>TO</a:t>
            </a:r>
            <a:r>
              <a:rPr sz="2500" spc="-80" dirty="0">
                <a:latin typeface="Arial Black"/>
                <a:cs typeface="Arial Black"/>
              </a:rPr>
              <a:t> </a:t>
            </a:r>
            <a:r>
              <a:rPr sz="2500" spc="-325" dirty="0">
                <a:latin typeface="Arial Black"/>
                <a:cs typeface="Arial Black"/>
              </a:rPr>
              <a:t>BE</a:t>
            </a:r>
            <a:r>
              <a:rPr sz="2500" spc="-80" dirty="0">
                <a:latin typeface="Arial Black"/>
                <a:cs typeface="Arial Black"/>
              </a:rPr>
              <a:t> </a:t>
            </a:r>
            <a:r>
              <a:rPr sz="2500" spc="-310" dirty="0">
                <a:latin typeface="Arial Black"/>
                <a:cs typeface="Arial Black"/>
              </a:rPr>
              <a:t>TRUE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8673" y="3050547"/>
            <a:ext cx="5928995" cy="15798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Phishing</a:t>
            </a:r>
            <a:r>
              <a:rPr sz="2200" spc="-6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attempts</a:t>
            </a:r>
            <a:r>
              <a:rPr sz="2200" spc="-6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may</a:t>
            </a:r>
            <a:r>
              <a:rPr sz="2200" spc="-6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lure</a:t>
            </a:r>
            <a:r>
              <a:rPr sz="2200" spc="-6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Lucida Sans Unicode"/>
                <a:cs typeface="Lucida Sans Unicode"/>
              </a:rPr>
              <a:t>individuals</a:t>
            </a:r>
            <a:r>
              <a:rPr sz="2200" spc="-6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F5E7D8"/>
                </a:solidFill>
                <a:latin typeface="Lucida Sans Unicode"/>
                <a:cs typeface="Lucida Sans Unicode"/>
              </a:rPr>
              <a:t>with enticing</a:t>
            </a:r>
            <a:r>
              <a:rPr sz="2200" spc="-10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Lucida Sans Unicode"/>
                <a:cs typeface="Lucida Sans Unicode"/>
              </a:rPr>
              <a:t>offers,</a:t>
            </a:r>
            <a:r>
              <a:rPr sz="2200" spc="-10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such</a:t>
            </a:r>
            <a:r>
              <a:rPr sz="2200" spc="-10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as</a:t>
            </a:r>
            <a:r>
              <a:rPr sz="2200" spc="-10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Lucida Sans Unicode"/>
                <a:cs typeface="Lucida Sans Unicode"/>
              </a:rPr>
              <a:t>winning</a:t>
            </a:r>
            <a:r>
              <a:rPr sz="2200" spc="-10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a</a:t>
            </a:r>
            <a:r>
              <a:rPr sz="2200" spc="-10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Lucida Sans Unicode"/>
                <a:cs typeface="Lucida Sans Unicode"/>
              </a:rPr>
              <a:t>prize</a:t>
            </a:r>
            <a:r>
              <a:rPr sz="2200" spc="-10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Lucida Sans Unicode"/>
                <a:cs typeface="Lucida Sans Unicode"/>
              </a:rPr>
              <a:t>or </a:t>
            </a:r>
            <a:r>
              <a:rPr sz="2200" spc="-35" dirty="0">
                <a:solidFill>
                  <a:srgbClr val="F5E7D8"/>
                </a:solidFill>
                <a:latin typeface="Lucida Sans Unicode"/>
                <a:cs typeface="Lucida Sans Unicode"/>
              </a:rPr>
              <a:t>getting</a:t>
            </a:r>
            <a:r>
              <a:rPr sz="2200" spc="-8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a</a:t>
            </a:r>
            <a:r>
              <a:rPr sz="2200" spc="-8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huge</a:t>
            </a:r>
            <a:r>
              <a:rPr sz="2200" spc="-8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Lucida Sans Unicode"/>
                <a:cs typeface="Lucida Sans Unicode"/>
              </a:rPr>
              <a:t>discount.</a:t>
            </a:r>
            <a:r>
              <a:rPr sz="2200" spc="-8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If</a:t>
            </a:r>
            <a:r>
              <a:rPr sz="2200" spc="-8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an</a:t>
            </a:r>
            <a:r>
              <a:rPr sz="2200" spc="-8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offer</a:t>
            </a:r>
            <a:r>
              <a:rPr sz="2200" spc="-8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Lucida Sans Unicode"/>
                <a:cs typeface="Lucida Sans Unicode"/>
              </a:rPr>
              <a:t>seems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too</a:t>
            </a:r>
            <a:r>
              <a:rPr sz="2200" spc="-8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Lucida Sans Unicode"/>
                <a:cs typeface="Lucida Sans Unicode"/>
              </a:rPr>
              <a:t>good</a:t>
            </a:r>
            <a:r>
              <a:rPr sz="2200" spc="-7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to</a:t>
            </a:r>
            <a:r>
              <a:rPr sz="2200" spc="-7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be</a:t>
            </a:r>
            <a:r>
              <a:rPr sz="2200" spc="-8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true,</a:t>
            </a:r>
            <a:r>
              <a:rPr sz="2200" spc="-7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it</a:t>
            </a:r>
            <a:r>
              <a:rPr sz="2200" spc="-7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may</a:t>
            </a:r>
            <a:r>
              <a:rPr sz="2200" spc="-8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be</a:t>
            </a:r>
            <a:r>
              <a:rPr sz="2200" spc="-7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a</a:t>
            </a:r>
            <a:r>
              <a:rPr sz="2200" spc="-7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Lucida Sans Unicode"/>
                <a:cs typeface="Lucida Sans Unicode"/>
              </a:rPr>
              <a:t>phishing attempt.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0846" y="1422500"/>
            <a:ext cx="409575" cy="581025"/>
          </a:xfrm>
          <a:custGeom>
            <a:avLst/>
            <a:gdLst/>
            <a:ahLst/>
            <a:cxnLst/>
            <a:rect l="l" t="t" r="r" b="b"/>
            <a:pathLst>
              <a:path w="409575" h="581025">
                <a:moveTo>
                  <a:pt x="62077" y="5854"/>
                </a:moveTo>
                <a:lnTo>
                  <a:pt x="56210" y="0"/>
                </a:lnTo>
                <a:lnTo>
                  <a:pt x="48996" y="0"/>
                </a:lnTo>
                <a:lnTo>
                  <a:pt x="5854" y="0"/>
                </a:lnTo>
                <a:lnTo>
                  <a:pt x="0" y="5854"/>
                </a:lnTo>
                <a:lnTo>
                  <a:pt x="0" y="20320"/>
                </a:lnTo>
                <a:lnTo>
                  <a:pt x="5854" y="26187"/>
                </a:lnTo>
                <a:lnTo>
                  <a:pt x="21793" y="26187"/>
                </a:lnTo>
                <a:lnTo>
                  <a:pt x="21793" y="581025"/>
                </a:lnTo>
                <a:lnTo>
                  <a:pt x="40284" y="581025"/>
                </a:lnTo>
                <a:lnTo>
                  <a:pt x="40284" y="26187"/>
                </a:lnTo>
                <a:lnTo>
                  <a:pt x="56210" y="26187"/>
                </a:lnTo>
                <a:lnTo>
                  <a:pt x="62077" y="20332"/>
                </a:lnTo>
                <a:lnTo>
                  <a:pt x="62077" y="5854"/>
                </a:lnTo>
                <a:close/>
              </a:path>
              <a:path w="409575" h="581025">
                <a:moveTo>
                  <a:pt x="409067" y="36957"/>
                </a:moveTo>
                <a:lnTo>
                  <a:pt x="373938" y="18529"/>
                </a:lnTo>
                <a:lnTo>
                  <a:pt x="338823" y="12382"/>
                </a:lnTo>
                <a:lnTo>
                  <a:pt x="303707" y="15455"/>
                </a:lnTo>
                <a:lnTo>
                  <a:pt x="268579" y="24663"/>
                </a:lnTo>
                <a:lnTo>
                  <a:pt x="198348" y="49250"/>
                </a:lnTo>
                <a:lnTo>
                  <a:pt x="163220" y="58470"/>
                </a:lnTo>
                <a:lnTo>
                  <a:pt x="128104" y="61544"/>
                </a:lnTo>
                <a:lnTo>
                  <a:pt x="92989" y="55397"/>
                </a:lnTo>
                <a:lnTo>
                  <a:pt x="57861" y="36957"/>
                </a:lnTo>
                <a:lnTo>
                  <a:pt x="57861" y="250355"/>
                </a:lnTo>
                <a:lnTo>
                  <a:pt x="92989" y="268795"/>
                </a:lnTo>
                <a:lnTo>
                  <a:pt x="128104" y="274942"/>
                </a:lnTo>
                <a:lnTo>
                  <a:pt x="163220" y="271868"/>
                </a:lnTo>
                <a:lnTo>
                  <a:pt x="198348" y="262648"/>
                </a:lnTo>
                <a:lnTo>
                  <a:pt x="268579" y="238074"/>
                </a:lnTo>
                <a:lnTo>
                  <a:pt x="303707" y="228854"/>
                </a:lnTo>
                <a:lnTo>
                  <a:pt x="338823" y="225780"/>
                </a:lnTo>
                <a:lnTo>
                  <a:pt x="373938" y="231927"/>
                </a:lnTo>
                <a:lnTo>
                  <a:pt x="409067" y="250355"/>
                </a:lnTo>
                <a:lnTo>
                  <a:pt x="409067" y="36957"/>
                </a:lnTo>
                <a:close/>
              </a:path>
            </a:pathLst>
          </a:custGeom>
          <a:solidFill>
            <a:srgbClr val="DF5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5998" y="1619594"/>
            <a:ext cx="14014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894" dirty="0">
                <a:solidFill>
                  <a:srgbClr val="F5E7D8"/>
                </a:solidFill>
                <a:latin typeface="Arial MT"/>
                <a:cs typeface="Arial MT"/>
              </a:rPr>
              <a:t>05</a:t>
            </a:r>
            <a:endParaRPr sz="8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3033" y="1837011"/>
            <a:ext cx="3564254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240" dirty="0">
                <a:solidFill>
                  <a:srgbClr val="F5E7D8"/>
                </a:solidFill>
                <a:latin typeface="Arial Black"/>
                <a:cs typeface="Arial Black"/>
              </a:rPr>
              <a:t>SUSPICIOUS</a:t>
            </a:r>
            <a:r>
              <a:rPr sz="2500" spc="-30" dirty="0">
                <a:solidFill>
                  <a:srgbClr val="F5E7D8"/>
                </a:solidFill>
                <a:latin typeface="Arial Black"/>
                <a:cs typeface="Arial Black"/>
              </a:rPr>
              <a:t> </a:t>
            </a:r>
            <a:r>
              <a:rPr sz="2500" spc="-240" dirty="0">
                <a:solidFill>
                  <a:srgbClr val="F5E7D8"/>
                </a:solidFill>
                <a:latin typeface="Arial Black"/>
                <a:cs typeface="Arial Black"/>
              </a:rPr>
              <a:t>LINKS</a:t>
            </a:r>
            <a:r>
              <a:rPr sz="2500" spc="-30" dirty="0">
                <a:solidFill>
                  <a:srgbClr val="F5E7D8"/>
                </a:solidFill>
                <a:latin typeface="Arial Black"/>
                <a:cs typeface="Arial Black"/>
              </a:rPr>
              <a:t> </a:t>
            </a:r>
            <a:r>
              <a:rPr sz="2500" spc="-110" dirty="0">
                <a:solidFill>
                  <a:srgbClr val="F5E7D8"/>
                </a:solidFill>
                <a:latin typeface="Arial Black"/>
                <a:cs typeface="Arial Black"/>
              </a:rPr>
              <a:t>OR </a:t>
            </a:r>
            <a:r>
              <a:rPr sz="2500" spc="-145" dirty="0">
                <a:solidFill>
                  <a:srgbClr val="F5E7D8"/>
                </a:solidFill>
                <a:latin typeface="Arial Black"/>
                <a:cs typeface="Arial Black"/>
              </a:rPr>
              <a:t>ATTACHMENTS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64905" y="5752591"/>
            <a:ext cx="409575" cy="581025"/>
          </a:xfrm>
          <a:custGeom>
            <a:avLst/>
            <a:gdLst/>
            <a:ahLst/>
            <a:cxnLst/>
            <a:rect l="l" t="t" r="r" b="b"/>
            <a:pathLst>
              <a:path w="409575" h="581025">
                <a:moveTo>
                  <a:pt x="62064" y="5854"/>
                </a:moveTo>
                <a:lnTo>
                  <a:pt x="56210" y="0"/>
                </a:lnTo>
                <a:lnTo>
                  <a:pt x="48983" y="0"/>
                </a:lnTo>
                <a:lnTo>
                  <a:pt x="5854" y="0"/>
                </a:lnTo>
                <a:lnTo>
                  <a:pt x="0" y="5854"/>
                </a:lnTo>
                <a:lnTo>
                  <a:pt x="0" y="20320"/>
                </a:lnTo>
                <a:lnTo>
                  <a:pt x="5854" y="26187"/>
                </a:lnTo>
                <a:lnTo>
                  <a:pt x="21793" y="26187"/>
                </a:lnTo>
                <a:lnTo>
                  <a:pt x="21793" y="581025"/>
                </a:lnTo>
                <a:lnTo>
                  <a:pt x="40271" y="581025"/>
                </a:lnTo>
                <a:lnTo>
                  <a:pt x="40271" y="26187"/>
                </a:lnTo>
                <a:lnTo>
                  <a:pt x="56210" y="26187"/>
                </a:lnTo>
                <a:lnTo>
                  <a:pt x="62064" y="20320"/>
                </a:lnTo>
                <a:lnTo>
                  <a:pt x="62064" y="5854"/>
                </a:lnTo>
                <a:close/>
              </a:path>
              <a:path w="409575" h="581025">
                <a:moveTo>
                  <a:pt x="409054" y="36957"/>
                </a:moveTo>
                <a:lnTo>
                  <a:pt x="373938" y="18516"/>
                </a:lnTo>
                <a:lnTo>
                  <a:pt x="338810" y="12369"/>
                </a:lnTo>
                <a:lnTo>
                  <a:pt x="303695" y="15443"/>
                </a:lnTo>
                <a:lnTo>
                  <a:pt x="268579" y="24663"/>
                </a:lnTo>
                <a:lnTo>
                  <a:pt x="198335" y="49250"/>
                </a:lnTo>
                <a:lnTo>
                  <a:pt x="163220" y="58470"/>
                </a:lnTo>
                <a:lnTo>
                  <a:pt x="128092" y="61544"/>
                </a:lnTo>
                <a:lnTo>
                  <a:pt x="92976" y="55397"/>
                </a:lnTo>
                <a:lnTo>
                  <a:pt x="57861" y="36957"/>
                </a:lnTo>
                <a:lnTo>
                  <a:pt x="57861" y="250355"/>
                </a:lnTo>
                <a:lnTo>
                  <a:pt x="92976" y="268795"/>
                </a:lnTo>
                <a:lnTo>
                  <a:pt x="128092" y="274942"/>
                </a:lnTo>
                <a:lnTo>
                  <a:pt x="163220" y="271868"/>
                </a:lnTo>
                <a:lnTo>
                  <a:pt x="198335" y="262648"/>
                </a:lnTo>
                <a:lnTo>
                  <a:pt x="268579" y="238061"/>
                </a:lnTo>
                <a:lnTo>
                  <a:pt x="303695" y="228854"/>
                </a:lnTo>
                <a:lnTo>
                  <a:pt x="338810" y="225780"/>
                </a:lnTo>
                <a:lnTo>
                  <a:pt x="373938" y="231914"/>
                </a:lnTo>
                <a:lnTo>
                  <a:pt x="409054" y="250355"/>
                </a:lnTo>
                <a:lnTo>
                  <a:pt x="409054" y="36957"/>
                </a:lnTo>
                <a:close/>
              </a:path>
            </a:pathLst>
          </a:custGeom>
          <a:solidFill>
            <a:srgbClr val="DF5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5400" marR="103505">
              <a:lnSpc>
                <a:spcPts val="2400"/>
              </a:lnSpc>
              <a:spcBef>
                <a:spcPts val="380"/>
              </a:spcBef>
            </a:pPr>
            <a:r>
              <a:rPr spc="95" dirty="0"/>
              <a:t>Be</a:t>
            </a:r>
            <a:r>
              <a:rPr spc="-75" dirty="0"/>
              <a:t> </a:t>
            </a:r>
            <a:r>
              <a:rPr dirty="0"/>
              <a:t>cautious</a:t>
            </a:r>
            <a:r>
              <a:rPr spc="-7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30" dirty="0"/>
              <a:t>links</a:t>
            </a:r>
            <a:r>
              <a:rPr spc="-70" dirty="0"/>
              <a:t> </a:t>
            </a:r>
            <a:r>
              <a:rPr dirty="0"/>
              <a:t>or</a:t>
            </a:r>
            <a:r>
              <a:rPr spc="-75" dirty="0"/>
              <a:t> </a:t>
            </a:r>
            <a:r>
              <a:rPr dirty="0"/>
              <a:t>attachments</a:t>
            </a:r>
            <a:r>
              <a:rPr spc="-70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spc="-10" dirty="0"/>
              <a:t>emails </a:t>
            </a:r>
            <a:r>
              <a:rPr dirty="0"/>
              <a:t>or</a:t>
            </a:r>
            <a:r>
              <a:rPr spc="-55" dirty="0"/>
              <a:t> </a:t>
            </a:r>
            <a:r>
              <a:rPr spc="-10" dirty="0"/>
              <a:t>messages</a:t>
            </a:r>
            <a:r>
              <a:rPr spc="-50" dirty="0"/>
              <a:t> </a:t>
            </a:r>
            <a:r>
              <a:rPr dirty="0"/>
              <a:t>from</a:t>
            </a:r>
            <a:r>
              <a:rPr spc="-55" dirty="0"/>
              <a:t> </a:t>
            </a:r>
            <a:r>
              <a:rPr dirty="0"/>
              <a:t>unknown</a:t>
            </a:r>
            <a:r>
              <a:rPr spc="-50" dirty="0"/>
              <a:t> </a:t>
            </a:r>
            <a:r>
              <a:rPr dirty="0"/>
              <a:t>or</a:t>
            </a:r>
            <a:r>
              <a:rPr spc="-55" dirty="0"/>
              <a:t> </a:t>
            </a:r>
            <a:r>
              <a:rPr spc="-10" dirty="0"/>
              <a:t>untrusted </a:t>
            </a:r>
            <a:r>
              <a:rPr dirty="0"/>
              <a:t>sources.</a:t>
            </a:r>
            <a:r>
              <a:rPr spc="-80" dirty="0"/>
              <a:t> </a:t>
            </a:r>
            <a:r>
              <a:rPr dirty="0"/>
              <a:t>Hover</a:t>
            </a:r>
            <a:r>
              <a:rPr spc="-80" dirty="0"/>
              <a:t> </a:t>
            </a:r>
            <a:r>
              <a:rPr dirty="0"/>
              <a:t>over</a:t>
            </a:r>
            <a:r>
              <a:rPr spc="-80" dirty="0"/>
              <a:t> </a:t>
            </a:r>
            <a:r>
              <a:rPr spc="-30" dirty="0"/>
              <a:t>links</a:t>
            </a:r>
            <a:r>
              <a:rPr spc="-80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spc="-10" dirty="0"/>
              <a:t>check</a:t>
            </a:r>
            <a:r>
              <a:rPr spc="-80" dirty="0"/>
              <a:t> </a:t>
            </a:r>
            <a:r>
              <a:rPr spc="-10" dirty="0"/>
              <a:t>their </a:t>
            </a:r>
            <a:r>
              <a:rPr dirty="0"/>
              <a:t>actual</a:t>
            </a:r>
            <a:r>
              <a:rPr spc="-70" dirty="0"/>
              <a:t> </a:t>
            </a:r>
            <a:r>
              <a:rPr spc="-10" dirty="0"/>
              <a:t>destinations,</a:t>
            </a:r>
            <a:r>
              <a:rPr spc="-65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do</a:t>
            </a:r>
            <a:r>
              <a:rPr spc="-65" dirty="0"/>
              <a:t> </a:t>
            </a:r>
            <a:r>
              <a:rPr dirty="0"/>
              <a:t>not</a:t>
            </a:r>
            <a:r>
              <a:rPr spc="-70" dirty="0"/>
              <a:t> </a:t>
            </a:r>
            <a:r>
              <a:rPr spc="-50" dirty="0"/>
              <a:t>click</a:t>
            </a:r>
            <a:r>
              <a:rPr spc="-65" dirty="0"/>
              <a:t> </a:t>
            </a:r>
            <a:r>
              <a:rPr spc="-25" dirty="0"/>
              <a:t>on </a:t>
            </a:r>
            <a:r>
              <a:rPr spc="-10" dirty="0"/>
              <a:t>suspicious</a:t>
            </a:r>
            <a:r>
              <a:rPr spc="-80" dirty="0"/>
              <a:t> </a:t>
            </a:r>
            <a:r>
              <a:rPr spc="-30" dirty="0"/>
              <a:t>links</a:t>
            </a:r>
            <a:r>
              <a:rPr spc="-80" dirty="0"/>
              <a:t> </a:t>
            </a:r>
            <a:r>
              <a:rPr dirty="0"/>
              <a:t>or</a:t>
            </a:r>
            <a:r>
              <a:rPr spc="-80" dirty="0"/>
              <a:t> </a:t>
            </a:r>
            <a:r>
              <a:rPr dirty="0"/>
              <a:t>download</a:t>
            </a:r>
            <a:r>
              <a:rPr spc="-80" dirty="0"/>
              <a:t> </a:t>
            </a:r>
            <a:r>
              <a:rPr spc="-10" dirty="0"/>
              <a:t>attachments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you</a:t>
            </a:r>
            <a:r>
              <a:rPr spc="-15" dirty="0"/>
              <a:t> </a:t>
            </a:r>
            <a:r>
              <a:rPr dirty="0"/>
              <a:t>were</a:t>
            </a:r>
            <a:r>
              <a:rPr spc="-15" dirty="0"/>
              <a:t> </a:t>
            </a:r>
            <a:r>
              <a:rPr dirty="0"/>
              <a:t>not</a:t>
            </a:r>
            <a:r>
              <a:rPr spc="-15" dirty="0"/>
              <a:t> </a:t>
            </a:r>
            <a:r>
              <a:rPr spc="-10" dirty="0"/>
              <a:t>expecting.</a:t>
            </a:r>
          </a:p>
          <a:p>
            <a:pPr>
              <a:lnSpc>
                <a:spcPct val="100000"/>
              </a:lnSpc>
              <a:spcBef>
                <a:spcPts val="3150"/>
              </a:spcBef>
            </a:pPr>
            <a:endParaRPr spc="-10" dirty="0"/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2000" spc="1380" baseline="-11111" dirty="0">
                <a:latin typeface="Arial MT"/>
                <a:cs typeface="Arial MT"/>
              </a:rPr>
              <a:t>06</a:t>
            </a:r>
            <a:r>
              <a:rPr sz="12000" spc="-442" baseline="-11111" dirty="0">
                <a:latin typeface="Arial MT"/>
                <a:cs typeface="Arial MT"/>
              </a:rPr>
              <a:t> </a:t>
            </a:r>
            <a:r>
              <a:rPr sz="2500" spc="-254" dirty="0">
                <a:latin typeface="Arial Black"/>
                <a:cs typeface="Arial Black"/>
              </a:rPr>
              <a:t>GENERIC</a:t>
            </a:r>
            <a:r>
              <a:rPr sz="2500" spc="-75" dirty="0">
                <a:latin typeface="Arial Black"/>
                <a:cs typeface="Arial Black"/>
              </a:rPr>
              <a:t> </a:t>
            </a:r>
            <a:r>
              <a:rPr sz="2500" spc="-275" dirty="0">
                <a:latin typeface="Arial Black"/>
                <a:cs typeface="Arial Black"/>
              </a:rPr>
              <a:t>GREETINGS</a:t>
            </a:r>
            <a:endParaRPr sz="2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Arial Black"/>
              <a:cs typeface="Arial Black"/>
            </a:endParaRPr>
          </a:p>
          <a:p>
            <a:pPr marL="88900" marR="43180">
              <a:lnSpc>
                <a:spcPts val="2400"/>
              </a:lnSpc>
            </a:pPr>
            <a:r>
              <a:rPr dirty="0"/>
              <a:t>Phishing</a:t>
            </a:r>
            <a:r>
              <a:rPr spc="-95" dirty="0"/>
              <a:t> </a:t>
            </a:r>
            <a:r>
              <a:rPr dirty="0"/>
              <a:t>emails</a:t>
            </a:r>
            <a:r>
              <a:rPr spc="-90" dirty="0"/>
              <a:t> </a:t>
            </a:r>
            <a:r>
              <a:rPr dirty="0"/>
              <a:t>may</a:t>
            </a:r>
            <a:r>
              <a:rPr spc="-95" dirty="0"/>
              <a:t> </a:t>
            </a:r>
            <a:r>
              <a:rPr dirty="0"/>
              <a:t>use</a:t>
            </a:r>
            <a:r>
              <a:rPr spc="-90" dirty="0"/>
              <a:t> </a:t>
            </a:r>
            <a:r>
              <a:rPr dirty="0"/>
              <a:t>generic</a:t>
            </a:r>
            <a:r>
              <a:rPr spc="-95" dirty="0"/>
              <a:t> </a:t>
            </a:r>
            <a:r>
              <a:rPr spc="-10" dirty="0"/>
              <a:t>greetings </a:t>
            </a:r>
            <a:r>
              <a:rPr spc="-20" dirty="0"/>
              <a:t>like</a:t>
            </a:r>
            <a:r>
              <a:rPr spc="-45" dirty="0"/>
              <a:t> </a:t>
            </a:r>
            <a:r>
              <a:rPr dirty="0"/>
              <a:t>"Dear</a:t>
            </a:r>
            <a:r>
              <a:rPr spc="-40" dirty="0"/>
              <a:t> </a:t>
            </a:r>
            <a:r>
              <a:rPr dirty="0"/>
              <a:t>Customer"</a:t>
            </a:r>
            <a:r>
              <a:rPr spc="-45" dirty="0"/>
              <a:t> </a:t>
            </a:r>
            <a:r>
              <a:rPr dirty="0"/>
              <a:t>instead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addressing </a:t>
            </a:r>
            <a:r>
              <a:rPr dirty="0"/>
              <a:t>you</a:t>
            </a:r>
            <a:r>
              <a:rPr spc="-55" dirty="0"/>
              <a:t> </a:t>
            </a:r>
            <a:r>
              <a:rPr dirty="0"/>
              <a:t>by</a:t>
            </a:r>
            <a:r>
              <a:rPr spc="-50" dirty="0"/>
              <a:t> </a:t>
            </a:r>
            <a:r>
              <a:rPr dirty="0"/>
              <a:t>your</a:t>
            </a:r>
            <a:r>
              <a:rPr spc="-55" dirty="0"/>
              <a:t> </a:t>
            </a:r>
            <a:r>
              <a:rPr dirty="0"/>
              <a:t>name.</a:t>
            </a:r>
            <a:r>
              <a:rPr spc="-50" dirty="0"/>
              <a:t> </a:t>
            </a:r>
            <a:r>
              <a:rPr spc="-10" dirty="0"/>
              <a:t>Legitimate</a:t>
            </a:r>
            <a:r>
              <a:rPr spc="-55" dirty="0"/>
              <a:t> </a:t>
            </a:r>
            <a:r>
              <a:rPr spc="-10" dirty="0"/>
              <a:t>organizations </a:t>
            </a:r>
            <a:r>
              <a:rPr dirty="0"/>
              <a:t>often</a:t>
            </a:r>
            <a:r>
              <a:rPr spc="-75" dirty="0"/>
              <a:t> </a:t>
            </a:r>
            <a:r>
              <a:rPr spc="-10" dirty="0"/>
              <a:t>personalize</a:t>
            </a:r>
            <a:r>
              <a:rPr spc="-75" dirty="0"/>
              <a:t> </a:t>
            </a:r>
            <a:r>
              <a:rPr dirty="0"/>
              <a:t>their</a:t>
            </a:r>
            <a:r>
              <a:rPr spc="-70" dirty="0"/>
              <a:t> </a:t>
            </a:r>
            <a:r>
              <a:rPr dirty="0"/>
              <a:t>communications</a:t>
            </a:r>
            <a:r>
              <a:rPr spc="-75" dirty="0"/>
              <a:t> </a:t>
            </a:r>
            <a:r>
              <a:rPr spc="-20" dirty="0"/>
              <a:t>with </a:t>
            </a:r>
            <a:r>
              <a:rPr dirty="0"/>
              <a:t>your</a:t>
            </a:r>
            <a:r>
              <a:rPr spc="10" dirty="0"/>
              <a:t> </a:t>
            </a:r>
            <a:r>
              <a:rPr dirty="0"/>
              <a:t>name</a:t>
            </a:r>
            <a:r>
              <a:rPr spc="10" dirty="0"/>
              <a:t> </a:t>
            </a:r>
            <a:r>
              <a:rPr dirty="0"/>
              <a:t>or</a:t>
            </a:r>
            <a:r>
              <a:rPr spc="10" dirty="0"/>
              <a:t> </a:t>
            </a:r>
            <a:r>
              <a:rPr dirty="0"/>
              <a:t>other</a:t>
            </a:r>
            <a:r>
              <a:rPr spc="10" dirty="0"/>
              <a:t> </a:t>
            </a:r>
            <a:r>
              <a:rPr dirty="0"/>
              <a:t>relevant</a:t>
            </a:r>
            <a:r>
              <a:rPr spc="10" dirty="0"/>
              <a:t> </a:t>
            </a:r>
            <a:r>
              <a:rPr spc="-10" dirty="0"/>
              <a:t>information.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3273" y="6649707"/>
            <a:ext cx="733424" cy="8000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189958" y="6728846"/>
            <a:ext cx="435483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800" i="1" dirty="0">
                <a:solidFill>
                  <a:srgbClr val="DAF2F6"/>
                </a:solidFill>
                <a:latin typeface="Trebuchet MS"/>
                <a:cs typeface="Trebuchet MS"/>
              </a:rPr>
              <a:t>Which</a:t>
            </a:r>
            <a:r>
              <a:rPr sz="1800" i="1" spc="-95" dirty="0">
                <a:solidFill>
                  <a:srgbClr val="DAF2F6"/>
                </a:solidFill>
                <a:latin typeface="Trebuchet MS"/>
                <a:cs typeface="Trebuchet MS"/>
              </a:rPr>
              <a:t> </a:t>
            </a:r>
            <a:r>
              <a:rPr sz="1800" i="1" spc="-60" dirty="0">
                <a:solidFill>
                  <a:srgbClr val="DAF2F6"/>
                </a:solidFill>
                <a:latin typeface="Trebuchet MS"/>
                <a:cs typeface="Trebuchet MS"/>
              </a:rPr>
              <a:t>of</a:t>
            </a:r>
            <a:r>
              <a:rPr sz="1800" i="1" spc="-70" dirty="0">
                <a:solidFill>
                  <a:srgbClr val="DAF2F6"/>
                </a:solidFill>
                <a:latin typeface="Trebuchet MS"/>
                <a:cs typeface="Trebuchet MS"/>
              </a:rPr>
              <a:t> </a:t>
            </a:r>
            <a:r>
              <a:rPr sz="1800" i="1" spc="-85" dirty="0">
                <a:solidFill>
                  <a:srgbClr val="DAF2F6"/>
                </a:solidFill>
                <a:latin typeface="Trebuchet MS"/>
                <a:cs typeface="Trebuchet MS"/>
              </a:rPr>
              <a:t>the</a:t>
            </a:r>
            <a:r>
              <a:rPr sz="1800" i="1" spc="-50" dirty="0">
                <a:solidFill>
                  <a:srgbClr val="DAF2F6"/>
                </a:solidFill>
                <a:latin typeface="Trebuchet MS"/>
                <a:cs typeface="Trebuchet MS"/>
              </a:rPr>
              <a:t> </a:t>
            </a:r>
            <a:r>
              <a:rPr sz="1800" i="1" spc="-25" dirty="0">
                <a:solidFill>
                  <a:srgbClr val="DAF2F6"/>
                </a:solidFill>
                <a:latin typeface="Trebuchet MS"/>
                <a:cs typeface="Trebuchet MS"/>
              </a:rPr>
              <a:t>seven</a:t>
            </a:r>
            <a:r>
              <a:rPr sz="1800" i="1" spc="-70" dirty="0">
                <a:solidFill>
                  <a:srgbClr val="DAF2F6"/>
                </a:solidFill>
                <a:latin typeface="Trebuchet MS"/>
                <a:cs typeface="Trebuchet MS"/>
              </a:rPr>
              <a:t> </a:t>
            </a:r>
            <a:r>
              <a:rPr sz="1800" i="1" spc="-20" dirty="0">
                <a:solidFill>
                  <a:srgbClr val="DAF2F6"/>
                </a:solidFill>
                <a:latin typeface="Trebuchet MS"/>
                <a:cs typeface="Trebuchet MS"/>
              </a:rPr>
              <a:t>red</a:t>
            </a:r>
            <a:r>
              <a:rPr sz="1800" i="1" spc="-70" dirty="0">
                <a:solidFill>
                  <a:srgbClr val="DAF2F6"/>
                </a:solidFill>
                <a:latin typeface="Trebuchet MS"/>
                <a:cs typeface="Trebuchet MS"/>
              </a:rPr>
              <a:t> </a:t>
            </a:r>
            <a:r>
              <a:rPr sz="1800" i="1" spc="-35" dirty="0">
                <a:solidFill>
                  <a:srgbClr val="DAF2F6"/>
                </a:solidFill>
                <a:latin typeface="Trebuchet MS"/>
                <a:cs typeface="Trebuchet MS"/>
              </a:rPr>
              <a:t>flags</a:t>
            </a:r>
            <a:r>
              <a:rPr sz="1800" i="1" spc="-75" dirty="0">
                <a:solidFill>
                  <a:srgbClr val="DAF2F6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DAF2F6"/>
                </a:solidFill>
                <a:latin typeface="Trebuchet MS"/>
                <a:cs typeface="Trebuchet MS"/>
              </a:rPr>
              <a:t>do</a:t>
            </a:r>
            <a:r>
              <a:rPr sz="1800" i="1" spc="-70" dirty="0">
                <a:solidFill>
                  <a:srgbClr val="DAF2F6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DAF2F6"/>
                </a:solidFill>
                <a:latin typeface="Trebuchet MS"/>
                <a:cs typeface="Trebuchet MS"/>
              </a:rPr>
              <a:t>you</a:t>
            </a:r>
            <a:r>
              <a:rPr sz="1800" i="1" spc="-70" dirty="0">
                <a:solidFill>
                  <a:srgbClr val="DAF2F6"/>
                </a:solidFill>
                <a:latin typeface="Trebuchet MS"/>
                <a:cs typeface="Trebuchet MS"/>
              </a:rPr>
              <a:t> </a:t>
            </a:r>
            <a:r>
              <a:rPr sz="1800" i="1" spc="-40" dirty="0">
                <a:solidFill>
                  <a:srgbClr val="DAF2F6"/>
                </a:solidFill>
                <a:latin typeface="Trebuchet MS"/>
                <a:cs typeface="Trebuchet MS"/>
              </a:rPr>
              <a:t>think</a:t>
            </a:r>
            <a:r>
              <a:rPr sz="1800" i="1" spc="-70" dirty="0">
                <a:solidFill>
                  <a:srgbClr val="DAF2F6"/>
                </a:solidFill>
                <a:latin typeface="Trebuchet MS"/>
                <a:cs typeface="Trebuchet MS"/>
              </a:rPr>
              <a:t> </a:t>
            </a:r>
            <a:r>
              <a:rPr sz="1800" i="1" spc="-25" dirty="0">
                <a:solidFill>
                  <a:srgbClr val="DAF2F6"/>
                </a:solidFill>
                <a:latin typeface="Trebuchet MS"/>
                <a:cs typeface="Trebuchet MS"/>
              </a:rPr>
              <a:t>is </a:t>
            </a:r>
            <a:r>
              <a:rPr sz="1800" i="1" spc="-85" dirty="0">
                <a:solidFill>
                  <a:srgbClr val="DAF2F6"/>
                </a:solidFill>
                <a:latin typeface="Trebuchet MS"/>
                <a:cs typeface="Trebuchet MS"/>
              </a:rPr>
              <a:t>the</a:t>
            </a:r>
            <a:r>
              <a:rPr sz="1800" i="1" spc="-50" dirty="0">
                <a:solidFill>
                  <a:srgbClr val="DAF2F6"/>
                </a:solidFill>
                <a:latin typeface="Trebuchet MS"/>
                <a:cs typeface="Trebuchet MS"/>
              </a:rPr>
              <a:t> </a:t>
            </a:r>
            <a:r>
              <a:rPr sz="1800" i="1" spc="-20" dirty="0">
                <a:solidFill>
                  <a:srgbClr val="DAF2F6"/>
                </a:solidFill>
                <a:latin typeface="Trebuchet MS"/>
                <a:cs typeface="Trebuchet MS"/>
              </a:rPr>
              <a:t>hardest</a:t>
            </a:r>
            <a:r>
              <a:rPr sz="1800" i="1" spc="-75" dirty="0">
                <a:solidFill>
                  <a:srgbClr val="DAF2F6"/>
                </a:solidFill>
                <a:latin typeface="Trebuchet MS"/>
                <a:cs typeface="Trebuchet MS"/>
              </a:rPr>
              <a:t> </a:t>
            </a:r>
            <a:r>
              <a:rPr sz="1800" i="1" spc="-65" dirty="0">
                <a:solidFill>
                  <a:srgbClr val="DAF2F6"/>
                </a:solidFill>
                <a:latin typeface="Trebuchet MS"/>
                <a:cs typeface="Trebuchet MS"/>
              </a:rPr>
              <a:t>to</a:t>
            </a:r>
            <a:r>
              <a:rPr sz="1800" i="1" spc="-60" dirty="0">
                <a:solidFill>
                  <a:srgbClr val="DAF2F6"/>
                </a:solidFill>
                <a:latin typeface="Trebuchet MS"/>
                <a:cs typeface="Trebuchet MS"/>
              </a:rPr>
              <a:t> </a:t>
            </a:r>
            <a:r>
              <a:rPr sz="1800" i="1" spc="-50" dirty="0">
                <a:solidFill>
                  <a:srgbClr val="DAF2F6"/>
                </a:solidFill>
                <a:latin typeface="Trebuchet MS"/>
                <a:cs typeface="Trebuchet MS"/>
              </a:rPr>
              <a:t>detect?</a:t>
            </a:r>
            <a:r>
              <a:rPr sz="1800" i="1" spc="-65" dirty="0">
                <a:solidFill>
                  <a:srgbClr val="DAF2F6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DAF2F6"/>
                </a:solidFill>
                <a:latin typeface="Trebuchet MS"/>
                <a:cs typeface="Trebuchet MS"/>
              </a:rPr>
              <a:t>What</a:t>
            </a:r>
            <a:r>
              <a:rPr sz="1800" i="1" spc="-60" dirty="0">
                <a:solidFill>
                  <a:srgbClr val="DAF2F6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DAF2F6"/>
                </a:solidFill>
                <a:latin typeface="Trebuchet MS"/>
                <a:cs typeface="Trebuchet MS"/>
              </a:rPr>
              <a:t>makes</a:t>
            </a:r>
            <a:r>
              <a:rPr sz="1800" i="1" spc="-60" dirty="0">
                <a:solidFill>
                  <a:srgbClr val="DAF2F6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DAF2F6"/>
                </a:solidFill>
                <a:latin typeface="Trebuchet MS"/>
                <a:cs typeface="Trebuchet MS"/>
              </a:rPr>
              <a:t>you</a:t>
            </a:r>
            <a:r>
              <a:rPr sz="1800" i="1" spc="-65" dirty="0">
                <a:solidFill>
                  <a:srgbClr val="DAF2F6"/>
                </a:solidFill>
                <a:latin typeface="Trebuchet MS"/>
                <a:cs typeface="Trebuchet MS"/>
              </a:rPr>
              <a:t> </a:t>
            </a:r>
            <a:r>
              <a:rPr sz="1800" i="1" spc="-25" dirty="0">
                <a:solidFill>
                  <a:srgbClr val="DAF2F6"/>
                </a:solidFill>
                <a:latin typeface="Trebuchet MS"/>
                <a:cs typeface="Trebuchet MS"/>
              </a:rPr>
              <a:t>say </a:t>
            </a:r>
            <a:r>
              <a:rPr sz="1800" i="1" spc="-10" dirty="0">
                <a:solidFill>
                  <a:srgbClr val="DAF2F6"/>
                </a:solidFill>
                <a:latin typeface="Trebuchet MS"/>
                <a:cs typeface="Trebuchet MS"/>
              </a:rPr>
              <a:t>that?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925" y="1619594"/>
            <a:ext cx="6565900" cy="347345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 marR="5080">
              <a:lnSpc>
                <a:spcPts val="8780"/>
              </a:lnSpc>
              <a:spcBef>
                <a:spcPts val="1010"/>
              </a:spcBef>
            </a:pPr>
            <a:r>
              <a:rPr spc="655" dirty="0"/>
              <a:t>CONSIDER </a:t>
            </a:r>
            <a:r>
              <a:rPr spc="715" dirty="0"/>
              <a:t>THESE</a:t>
            </a:r>
            <a:r>
              <a:rPr spc="2000" dirty="0"/>
              <a:t> </a:t>
            </a:r>
            <a:r>
              <a:rPr spc="515" dirty="0"/>
              <a:t>RED</a:t>
            </a:r>
            <a:r>
              <a:rPr spc="760" dirty="0"/>
              <a:t> </a:t>
            </a:r>
            <a:r>
              <a:rPr spc="700" dirty="0"/>
              <a:t>FLAGS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1625" y="5879289"/>
            <a:ext cx="733424" cy="8000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08311" y="5958429"/>
            <a:ext cx="433197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i="1" spc="-85" dirty="0">
                <a:solidFill>
                  <a:srgbClr val="DAF2F6"/>
                </a:solidFill>
                <a:latin typeface="Arial"/>
                <a:cs typeface="Arial"/>
              </a:rPr>
              <a:t>Read</a:t>
            </a:r>
            <a:r>
              <a:rPr sz="1800" i="1" spc="-5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DAF2F6"/>
                </a:solidFill>
                <a:latin typeface="Arial"/>
                <a:cs typeface="Arial"/>
              </a:rPr>
              <a:t>the </a:t>
            </a:r>
            <a:r>
              <a:rPr sz="1800" i="1" spc="-25" dirty="0">
                <a:solidFill>
                  <a:srgbClr val="DAF2F6"/>
                </a:solidFill>
                <a:latin typeface="Arial"/>
                <a:cs typeface="Arial"/>
              </a:rPr>
              <a:t>examples</a:t>
            </a:r>
            <a:r>
              <a:rPr sz="1800" i="1" dirty="0">
                <a:solidFill>
                  <a:srgbClr val="DAF2F6"/>
                </a:solidFill>
                <a:latin typeface="Arial"/>
                <a:cs typeface="Arial"/>
              </a:rPr>
              <a:t> and then identify</a:t>
            </a:r>
            <a:r>
              <a:rPr sz="1800" i="1" spc="-5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DAF2F6"/>
                </a:solidFill>
                <a:latin typeface="Arial"/>
                <a:cs typeface="Arial"/>
              </a:rPr>
              <a:t>which </a:t>
            </a:r>
            <a:r>
              <a:rPr sz="1800" i="1" spc="60" dirty="0">
                <a:solidFill>
                  <a:srgbClr val="DAF2F6"/>
                </a:solidFill>
                <a:latin typeface="Arial"/>
                <a:cs typeface="Arial"/>
              </a:rPr>
              <a:t>form</a:t>
            </a:r>
            <a:r>
              <a:rPr sz="1800" i="1" spc="-10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DAF2F6"/>
                </a:solidFill>
                <a:latin typeface="Arial"/>
                <a:cs typeface="Arial"/>
              </a:rPr>
              <a:t>of</a:t>
            </a:r>
            <a:r>
              <a:rPr sz="1800" i="1" spc="-5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DAF2F6"/>
                </a:solidFill>
                <a:latin typeface="Arial"/>
                <a:cs typeface="Arial"/>
              </a:rPr>
              <a:t>phishing</a:t>
            </a:r>
            <a:r>
              <a:rPr sz="1800" i="1" spc="-5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spc="65" dirty="0">
                <a:solidFill>
                  <a:srgbClr val="DAF2F6"/>
                </a:solidFill>
                <a:latin typeface="Arial"/>
                <a:cs typeface="Arial"/>
              </a:rPr>
              <a:t>it</a:t>
            </a:r>
            <a:r>
              <a:rPr sz="1800" i="1" spc="-10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DAF2F6"/>
                </a:solidFill>
                <a:latin typeface="Arial"/>
                <a:cs typeface="Arial"/>
              </a:rPr>
              <a:t>is</a:t>
            </a:r>
            <a:r>
              <a:rPr sz="1800" i="1" spc="-5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DAF2F6"/>
                </a:solidFill>
                <a:latin typeface="Arial"/>
                <a:cs typeface="Arial"/>
              </a:rPr>
              <a:t>and</a:t>
            </a:r>
            <a:r>
              <a:rPr sz="1800" i="1" spc="-5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DAF2F6"/>
                </a:solidFill>
                <a:latin typeface="Arial"/>
                <a:cs typeface="Arial"/>
              </a:rPr>
              <a:t>what</a:t>
            </a:r>
            <a:r>
              <a:rPr sz="1800" i="1" spc="-5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DAF2F6"/>
                </a:solidFill>
                <a:latin typeface="Arial"/>
                <a:cs typeface="Arial"/>
              </a:rPr>
              <a:t>red</a:t>
            </a:r>
            <a:r>
              <a:rPr sz="1800" i="1" spc="-10" dirty="0">
                <a:solidFill>
                  <a:srgbClr val="DAF2F6"/>
                </a:solidFill>
                <a:latin typeface="Arial"/>
                <a:cs typeface="Arial"/>
              </a:rPr>
              <a:t> flags </a:t>
            </a:r>
            <a:r>
              <a:rPr sz="1800" i="1" dirty="0">
                <a:solidFill>
                  <a:srgbClr val="DAF2F6"/>
                </a:solidFill>
                <a:latin typeface="Arial"/>
                <a:cs typeface="Arial"/>
              </a:rPr>
              <a:t>make</a:t>
            </a:r>
            <a:r>
              <a:rPr sz="1800" i="1" spc="-55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spc="65" dirty="0">
                <a:solidFill>
                  <a:srgbClr val="DAF2F6"/>
                </a:solidFill>
                <a:latin typeface="Arial"/>
                <a:cs typeface="Arial"/>
              </a:rPr>
              <a:t>it</a:t>
            </a:r>
            <a:r>
              <a:rPr sz="1800" i="1" spc="-55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DAF2F6"/>
                </a:solidFill>
                <a:latin typeface="Arial"/>
                <a:cs typeface="Arial"/>
              </a:rPr>
              <a:t>a</a:t>
            </a:r>
            <a:r>
              <a:rPr sz="1800" i="1" spc="-50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DAF2F6"/>
                </a:solidFill>
                <a:latin typeface="Arial"/>
                <a:cs typeface="Arial"/>
              </a:rPr>
              <a:t>phishing</a:t>
            </a:r>
            <a:r>
              <a:rPr sz="1800" i="1" spc="-55" dirty="0">
                <a:solidFill>
                  <a:srgbClr val="DAF2F6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DAF2F6"/>
                </a:solidFill>
                <a:latin typeface="Arial"/>
                <a:cs typeface="Arial"/>
              </a:rPr>
              <a:t>attempt.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2527" y="2072256"/>
            <a:ext cx="5845175" cy="282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35" dirty="0">
                <a:solidFill>
                  <a:srgbClr val="F5E7D8"/>
                </a:solidFill>
                <a:latin typeface="Arial Black"/>
                <a:cs typeface="Arial Black"/>
              </a:rPr>
              <a:t>EXAMPLE</a:t>
            </a:r>
            <a:r>
              <a:rPr sz="2500" spc="-50" dirty="0">
                <a:solidFill>
                  <a:srgbClr val="F5E7D8"/>
                </a:solidFill>
                <a:latin typeface="Arial Black"/>
                <a:cs typeface="Arial Black"/>
              </a:rPr>
              <a:t> 1</a:t>
            </a:r>
            <a:endParaRPr sz="2500">
              <a:latin typeface="Arial Black"/>
              <a:cs typeface="Arial Black"/>
            </a:endParaRPr>
          </a:p>
          <a:p>
            <a:pPr marL="12700" marR="5080">
              <a:lnSpc>
                <a:spcPts val="2400"/>
              </a:lnSpc>
              <a:spcBef>
                <a:spcPts val="2315"/>
              </a:spcBef>
            </a:pPr>
            <a:r>
              <a:rPr sz="2200" spc="90" dirty="0">
                <a:solidFill>
                  <a:srgbClr val="F5E7D8"/>
                </a:solidFill>
                <a:latin typeface="Tahoma"/>
                <a:cs typeface="Tahoma"/>
              </a:rPr>
              <a:t>You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30" dirty="0">
                <a:solidFill>
                  <a:srgbClr val="F5E7D8"/>
                </a:solidFill>
                <a:latin typeface="Tahoma"/>
                <a:cs typeface="Tahoma"/>
              </a:rPr>
              <a:t>come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5" dirty="0">
                <a:solidFill>
                  <a:srgbClr val="F5E7D8"/>
                </a:solidFill>
                <a:latin typeface="Tahoma"/>
                <a:cs typeface="Tahoma"/>
              </a:rPr>
              <a:t>across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65" dirty="0">
                <a:solidFill>
                  <a:srgbClr val="F5E7D8"/>
                </a:solidFill>
                <a:latin typeface="Tahoma"/>
                <a:cs typeface="Tahoma"/>
              </a:rPr>
              <a:t>a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pop-</a:t>
            </a:r>
            <a:r>
              <a:rPr sz="2200" spc="145" dirty="0">
                <a:solidFill>
                  <a:srgbClr val="F5E7D8"/>
                </a:solidFill>
                <a:latin typeface="Tahoma"/>
                <a:cs typeface="Tahoma"/>
              </a:rPr>
              <a:t>up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25" dirty="0">
                <a:solidFill>
                  <a:srgbClr val="F5E7D8"/>
                </a:solidFill>
                <a:latin typeface="Tahoma"/>
                <a:cs typeface="Tahoma"/>
              </a:rPr>
              <a:t>window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while </a:t>
            </a:r>
            <a:r>
              <a:rPr sz="2200" spc="114" dirty="0">
                <a:solidFill>
                  <a:srgbClr val="F5E7D8"/>
                </a:solidFill>
                <a:latin typeface="Tahoma"/>
                <a:cs typeface="Tahoma"/>
              </a:rPr>
              <a:t>browsing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65" dirty="0">
                <a:solidFill>
                  <a:srgbClr val="F5E7D8"/>
                </a:solidFill>
                <a:latin typeface="Tahoma"/>
                <a:cs typeface="Tahoma"/>
              </a:rPr>
              <a:t>a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F5E7D8"/>
                </a:solidFill>
                <a:latin typeface="Tahoma"/>
                <a:cs typeface="Tahoma"/>
              </a:rPr>
              <a:t>website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that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85" dirty="0">
                <a:solidFill>
                  <a:srgbClr val="F5E7D8"/>
                </a:solidFill>
                <a:latin typeface="Tahoma"/>
                <a:cs typeface="Tahoma"/>
              </a:rPr>
              <a:t>asks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5" dirty="0">
                <a:solidFill>
                  <a:srgbClr val="F5E7D8"/>
                </a:solidFill>
                <a:latin typeface="Tahoma"/>
                <a:cs typeface="Tahoma"/>
              </a:rPr>
              <a:t>you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F5E7D8"/>
                </a:solidFill>
                <a:latin typeface="Tahoma"/>
                <a:cs typeface="Tahoma"/>
              </a:rPr>
              <a:t>for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your </a:t>
            </a:r>
            <a:r>
              <a:rPr sz="2200" spc="105" dirty="0">
                <a:solidFill>
                  <a:srgbClr val="F5E7D8"/>
                </a:solidFill>
                <a:latin typeface="Tahoma"/>
                <a:cs typeface="Tahoma"/>
              </a:rPr>
              <a:t>credit</a:t>
            </a:r>
            <a:r>
              <a:rPr sz="2200" spc="-3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F5E7D8"/>
                </a:solidFill>
                <a:latin typeface="Tahoma"/>
                <a:cs typeface="Tahoma"/>
              </a:rPr>
              <a:t>card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30" dirty="0">
                <a:solidFill>
                  <a:srgbClr val="F5E7D8"/>
                </a:solidFill>
                <a:latin typeface="Tahoma"/>
                <a:cs typeface="Tahoma"/>
              </a:rPr>
              <a:t>information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to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claim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65" dirty="0">
                <a:solidFill>
                  <a:srgbClr val="F5E7D8"/>
                </a:solidFill>
                <a:latin typeface="Tahoma"/>
                <a:cs typeface="Tahoma"/>
              </a:rPr>
              <a:t>a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F5E7D8"/>
                </a:solidFill>
                <a:latin typeface="Tahoma"/>
                <a:cs typeface="Tahoma"/>
              </a:rPr>
              <a:t>prize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or </a:t>
            </a:r>
            <a:r>
              <a:rPr sz="2200" spc="120" dirty="0">
                <a:solidFill>
                  <a:srgbClr val="F5E7D8"/>
                </a:solidFill>
                <a:latin typeface="Tahoma"/>
                <a:cs typeface="Tahoma"/>
              </a:rPr>
              <a:t>discount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5" dirty="0">
                <a:solidFill>
                  <a:srgbClr val="F5E7D8"/>
                </a:solidFill>
                <a:latin typeface="Tahoma"/>
                <a:cs typeface="Tahoma"/>
              </a:rPr>
              <a:t>within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F5E7D8"/>
                </a:solidFill>
                <a:latin typeface="Tahoma"/>
                <a:cs typeface="Tahoma"/>
              </a:rPr>
              <a:t>the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F5E7D8"/>
                </a:solidFill>
                <a:latin typeface="Tahoma"/>
                <a:cs typeface="Tahoma"/>
              </a:rPr>
              <a:t>next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65" dirty="0">
                <a:solidFill>
                  <a:srgbClr val="F5E7D8"/>
                </a:solidFill>
                <a:latin typeface="Tahoma"/>
                <a:cs typeface="Tahoma"/>
              </a:rPr>
              <a:t>10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5" dirty="0">
                <a:solidFill>
                  <a:srgbClr val="F5E7D8"/>
                </a:solidFill>
                <a:latin typeface="Tahoma"/>
                <a:cs typeface="Tahoma"/>
              </a:rPr>
              <a:t>minutes.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40" dirty="0">
                <a:solidFill>
                  <a:srgbClr val="F5E7D8"/>
                </a:solidFill>
                <a:latin typeface="Tahoma"/>
                <a:cs typeface="Tahoma"/>
              </a:rPr>
              <a:t>The </a:t>
            </a:r>
            <a:r>
              <a:rPr sz="2200" spc="100" dirty="0">
                <a:solidFill>
                  <a:srgbClr val="F5E7D8"/>
                </a:solidFill>
                <a:latin typeface="Tahoma"/>
                <a:cs typeface="Tahoma"/>
              </a:rPr>
              <a:t>website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looks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80" dirty="0">
                <a:solidFill>
                  <a:srgbClr val="F5E7D8"/>
                </a:solidFill>
                <a:latin typeface="Tahoma"/>
                <a:cs typeface="Tahoma"/>
              </a:rPr>
              <a:t>legitimate,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20" dirty="0">
                <a:solidFill>
                  <a:srgbClr val="F5E7D8"/>
                </a:solidFill>
                <a:latin typeface="Tahoma"/>
                <a:cs typeface="Tahoma"/>
              </a:rPr>
              <a:t>but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5" dirty="0">
                <a:solidFill>
                  <a:srgbClr val="F5E7D8"/>
                </a:solidFill>
                <a:latin typeface="Tahoma"/>
                <a:cs typeface="Tahoma"/>
              </a:rPr>
              <a:t>you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F5E7D8"/>
                </a:solidFill>
                <a:latin typeface="Tahoma"/>
                <a:cs typeface="Tahoma"/>
              </a:rPr>
              <a:t>only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75" dirty="0">
                <a:solidFill>
                  <a:srgbClr val="F5E7D8"/>
                </a:solidFill>
                <a:latin typeface="Tahoma"/>
                <a:cs typeface="Tahoma"/>
              </a:rPr>
              <a:t>have </a:t>
            </a:r>
            <a:r>
              <a:rPr sz="2200" spc="65" dirty="0">
                <a:solidFill>
                  <a:srgbClr val="F5E7D8"/>
                </a:solidFill>
                <a:latin typeface="Tahoma"/>
                <a:cs typeface="Tahoma"/>
              </a:rPr>
              <a:t>10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25" dirty="0">
                <a:solidFill>
                  <a:srgbClr val="F5E7D8"/>
                </a:solidFill>
                <a:latin typeface="Tahoma"/>
                <a:cs typeface="Tahoma"/>
              </a:rPr>
              <a:t>minutes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to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30" dirty="0">
                <a:solidFill>
                  <a:srgbClr val="F5E7D8"/>
                </a:solidFill>
                <a:latin typeface="Tahoma"/>
                <a:cs typeface="Tahoma"/>
              </a:rPr>
              <a:t>submit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F5E7D8"/>
                </a:solidFill>
                <a:latin typeface="Tahoma"/>
                <a:cs typeface="Tahoma"/>
              </a:rPr>
              <a:t>your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F5E7D8"/>
                </a:solidFill>
                <a:latin typeface="Tahoma"/>
                <a:cs typeface="Tahoma"/>
              </a:rPr>
              <a:t>personal </a:t>
            </a:r>
            <a:r>
              <a:rPr sz="2200" spc="105" dirty="0">
                <a:solidFill>
                  <a:srgbClr val="F5E7D8"/>
                </a:solidFill>
                <a:latin typeface="Tahoma"/>
                <a:cs typeface="Tahoma"/>
              </a:rPr>
              <a:t>information.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52527" y="5704232"/>
            <a:ext cx="605472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35" dirty="0">
                <a:solidFill>
                  <a:srgbClr val="F5E7D8"/>
                </a:solidFill>
                <a:latin typeface="Arial Black"/>
                <a:cs typeface="Arial Black"/>
              </a:rPr>
              <a:t>EXAMPLE</a:t>
            </a:r>
            <a:r>
              <a:rPr sz="2500" spc="-50" dirty="0">
                <a:solidFill>
                  <a:srgbClr val="F5E7D8"/>
                </a:solidFill>
                <a:latin typeface="Arial Black"/>
                <a:cs typeface="Arial Black"/>
              </a:rPr>
              <a:t> 2</a:t>
            </a:r>
            <a:endParaRPr sz="2500">
              <a:latin typeface="Arial Black"/>
              <a:cs typeface="Arial Black"/>
            </a:endParaRPr>
          </a:p>
          <a:p>
            <a:pPr marL="12700" marR="5080">
              <a:lnSpc>
                <a:spcPts val="2400"/>
              </a:lnSpc>
              <a:spcBef>
                <a:spcPts val="2315"/>
              </a:spcBef>
            </a:pPr>
            <a:r>
              <a:rPr sz="2200" spc="90" dirty="0">
                <a:solidFill>
                  <a:srgbClr val="F5E7D8"/>
                </a:solidFill>
                <a:latin typeface="Tahoma"/>
                <a:cs typeface="Tahoma"/>
              </a:rPr>
              <a:t>You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0" dirty="0">
                <a:solidFill>
                  <a:srgbClr val="F5E7D8"/>
                </a:solidFill>
                <a:latin typeface="Tahoma"/>
                <a:cs typeface="Tahoma"/>
              </a:rPr>
              <a:t>receive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65" dirty="0">
                <a:solidFill>
                  <a:srgbClr val="F5E7D8"/>
                </a:solidFill>
                <a:latin typeface="Tahoma"/>
                <a:cs typeface="Tahoma"/>
              </a:rPr>
              <a:t>a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5" dirty="0">
                <a:solidFill>
                  <a:srgbClr val="F5E7D8"/>
                </a:solidFill>
                <a:latin typeface="Tahoma"/>
                <a:cs typeface="Tahoma"/>
              </a:rPr>
              <a:t>message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40" dirty="0">
                <a:solidFill>
                  <a:srgbClr val="F5E7D8"/>
                </a:solidFill>
                <a:latin typeface="Tahoma"/>
                <a:cs typeface="Tahoma"/>
              </a:rPr>
              <a:t>on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social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30" dirty="0">
                <a:solidFill>
                  <a:srgbClr val="F5E7D8"/>
                </a:solidFill>
                <a:latin typeface="Tahoma"/>
                <a:cs typeface="Tahoma"/>
              </a:rPr>
              <a:t>media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20" dirty="0">
                <a:solidFill>
                  <a:srgbClr val="F5E7D8"/>
                </a:solidFill>
                <a:latin typeface="Tahoma"/>
                <a:cs typeface="Tahoma"/>
              </a:rPr>
              <a:t>from </a:t>
            </a:r>
            <a:r>
              <a:rPr sz="2200" spc="140" dirty="0">
                <a:solidFill>
                  <a:srgbClr val="F5E7D8"/>
                </a:solidFill>
                <a:latin typeface="Tahoma"/>
                <a:cs typeface="Tahoma"/>
              </a:rPr>
              <a:t>someone</a:t>
            </a:r>
            <a:r>
              <a:rPr sz="2200" spc="-3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5" dirty="0">
                <a:solidFill>
                  <a:srgbClr val="F5E7D8"/>
                </a:solidFill>
                <a:latin typeface="Tahoma"/>
                <a:cs typeface="Tahoma"/>
              </a:rPr>
              <a:t>claiming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to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20" dirty="0">
                <a:solidFill>
                  <a:srgbClr val="F5E7D8"/>
                </a:solidFill>
                <a:latin typeface="Tahoma"/>
                <a:cs typeface="Tahoma"/>
              </a:rPr>
              <a:t>be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65" dirty="0">
                <a:solidFill>
                  <a:srgbClr val="F5E7D8"/>
                </a:solidFill>
                <a:latin typeface="Tahoma"/>
                <a:cs typeface="Tahoma"/>
              </a:rPr>
              <a:t>a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20" dirty="0">
                <a:solidFill>
                  <a:srgbClr val="F5E7D8"/>
                </a:solidFill>
                <a:latin typeface="Tahoma"/>
                <a:cs typeface="Tahoma"/>
              </a:rPr>
              <a:t>friend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35" dirty="0">
                <a:solidFill>
                  <a:srgbClr val="F5E7D8"/>
                </a:solidFill>
                <a:latin typeface="Tahoma"/>
                <a:cs typeface="Tahoma"/>
              </a:rPr>
              <a:t>or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0" dirty="0">
                <a:solidFill>
                  <a:srgbClr val="F5E7D8"/>
                </a:solidFill>
                <a:latin typeface="Tahoma"/>
                <a:cs typeface="Tahoma"/>
              </a:rPr>
              <a:t>family </a:t>
            </a:r>
            <a:r>
              <a:rPr sz="2200" spc="120" dirty="0">
                <a:solidFill>
                  <a:srgbClr val="F5E7D8"/>
                </a:solidFill>
                <a:latin typeface="Tahoma"/>
                <a:cs typeface="Tahoma"/>
              </a:rPr>
              <a:t>member,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85" dirty="0">
                <a:solidFill>
                  <a:srgbClr val="F5E7D8"/>
                </a:solidFill>
                <a:latin typeface="Tahoma"/>
                <a:cs typeface="Tahoma"/>
              </a:rPr>
              <a:t>asking</a:t>
            </a:r>
            <a:r>
              <a:rPr sz="2200" spc="-1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F5E7D8"/>
                </a:solidFill>
                <a:latin typeface="Tahoma"/>
                <a:cs typeface="Tahoma"/>
              </a:rPr>
              <a:t>for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F5E7D8"/>
                </a:solidFill>
                <a:latin typeface="Tahoma"/>
                <a:cs typeface="Tahoma"/>
              </a:rPr>
              <a:t>your</a:t>
            </a:r>
            <a:r>
              <a:rPr sz="2200" spc="-1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20" dirty="0">
                <a:solidFill>
                  <a:srgbClr val="F5E7D8"/>
                </a:solidFill>
                <a:latin typeface="Tahoma"/>
                <a:cs typeface="Tahoma"/>
              </a:rPr>
              <a:t>address</a:t>
            </a:r>
            <a:r>
              <a:rPr sz="2200" spc="-1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35" dirty="0">
                <a:solidFill>
                  <a:srgbClr val="F5E7D8"/>
                </a:solidFill>
                <a:latin typeface="Tahoma"/>
                <a:cs typeface="Tahoma"/>
              </a:rPr>
              <a:t>and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25" dirty="0">
                <a:solidFill>
                  <a:srgbClr val="F5E7D8"/>
                </a:solidFill>
                <a:latin typeface="Tahoma"/>
                <a:cs typeface="Tahoma"/>
              </a:rPr>
              <a:t>phone number.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80" dirty="0">
                <a:solidFill>
                  <a:srgbClr val="F5E7D8"/>
                </a:solidFill>
                <a:latin typeface="Tahoma"/>
                <a:cs typeface="Tahoma"/>
              </a:rPr>
              <a:t>You've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5" dirty="0">
                <a:solidFill>
                  <a:srgbClr val="F5E7D8"/>
                </a:solidFill>
                <a:latin typeface="Tahoma"/>
                <a:cs typeface="Tahoma"/>
              </a:rPr>
              <a:t>never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20" dirty="0">
                <a:solidFill>
                  <a:srgbClr val="F5E7D8"/>
                </a:solidFill>
                <a:latin typeface="Tahoma"/>
                <a:cs typeface="Tahoma"/>
              </a:rPr>
              <a:t>met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5E7D8"/>
                </a:solidFill>
                <a:latin typeface="Tahoma"/>
                <a:cs typeface="Tahoma"/>
              </a:rPr>
              <a:t>this</a:t>
            </a:r>
            <a:r>
              <a:rPr sz="2200" spc="-1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35" dirty="0">
                <a:solidFill>
                  <a:srgbClr val="F5E7D8"/>
                </a:solidFill>
                <a:latin typeface="Tahoma"/>
                <a:cs typeface="Tahoma"/>
              </a:rPr>
              <a:t>person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and </a:t>
            </a:r>
            <a:r>
              <a:rPr sz="2200" spc="114" dirty="0">
                <a:solidFill>
                  <a:srgbClr val="F5E7D8"/>
                </a:solidFill>
                <a:latin typeface="Tahoma"/>
                <a:cs typeface="Tahoma"/>
              </a:rPr>
              <a:t>don't</a:t>
            </a:r>
            <a:r>
              <a:rPr sz="2200" spc="-25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90" dirty="0">
                <a:solidFill>
                  <a:srgbClr val="F5E7D8"/>
                </a:solidFill>
                <a:latin typeface="Tahoma"/>
                <a:cs typeface="Tahoma"/>
              </a:rPr>
              <a:t>see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30" dirty="0">
                <a:solidFill>
                  <a:srgbClr val="F5E7D8"/>
                </a:solidFill>
                <a:latin typeface="Tahoma"/>
                <a:cs typeface="Tahoma"/>
              </a:rPr>
              <a:t>photos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F5E7D8"/>
                </a:solidFill>
                <a:latin typeface="Tahoma"/>
                <a:cs typeface="Tahoma"/>
              </a:rPr>
              <a:t>of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30" dirty="0">
                <a:solidFill>
                  <a:srgbClr val="F5E7D8"/>
                </a:solidFill>
                <a:latin typeface="Tahoma"/>
                <a:cs typeface="Tahoma"/>
              </a:rPr>
              <a:t>them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F5E7D8"/>
                </a:solidFill>
                <a:latin typeface="Tahoma"/>
                <a:cs typeface="Tahoma"/>
              </a:rPr>
              <a:t>with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F5E7D8"/>
                </a:solidFill>
                <a:latin typeface="Tahoma"/>
                <a:cs typeface="Tahoma"/>
              </a:rPr>
              <a:t>your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F5E7D8"/>
                </a:solidFill>
                <a:latin typeface="Tahoma"/>
                <a:cs typeface="Tahoma"/>
              </a:rPr>
              <a:t>family</a:t>
            </a:r>
            <a:r>
              <a:rPr sz="2200" spc="-20" dirty="0">
                <a:solidFill>
                  <a:srgbClr val="F5E7D8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5E7D8"/>
                </a:solidFill>
                <a:latin typeface="Tahoma"/>
                <a:cs typeface="Tahoma"/>
              </a:rPr>
              <a:t>or </a:t>
            </a:r>
            <a:r>
              <a:rPr sz="2200" spc="85" dirty="0">
                <a:solidFill>
                  <a:srgbClr val="F5E7D8"/>
                </a:solidFill>
                <a:latin typeface="Tahoma"/>
                <a:cs typeface="Tahoma"/>
              </a:rPr>
              <a:t>friends.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0422" rIns="0" bIns="0" rtlCol="0">
            <a:spAutoFit/>
          </a:bodyPr>
          <a:lstStyle/>
          <a:p>
            <a:pPr marL="6486525" marR="5080">
              <a:lnSpc>
                <a:spcPct val="100000"/>
              </a:lnSpc>
              <a:spcBef>
                <a:spcPts val="100"/>
              </a:spcBef>
            </a:pPr>
            <a:r>
              <a:rPr spc="615" dirty="0"/>
              <a:t>REPORT </a:t>
            </a:r>
            <a:r>
              <a:rPr spc="825" dirty="0"/>
              <a:t>PHISHING </a:t>
            </a:r>
            <a:r>
              <a:rPr spc="830" dirty="0"/>
              <a:t>ATTEMPTS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72910" y="5698144"/>
            <a:ext cx="8760460" cy="3149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5"/>
              </a:spcBef>
            </a:pP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If</a:t>
            </a:r>
            <a:r>
              <a:rPr sz="2200" spc="-5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you</a:t>
            </a:r>
            <a:r>
              <a:rPr sz="2200" spc="-4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suspect</a:t>
            </a:r>
            <a:r>
              <a:rPr sz="2200" spc="-4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a</a:t>
            </a:r>
            <a:r>
              <a:rPr sz="2200" spc="-4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phishing</a:t>
            </a:r>
            <a:r>
              <a:rPr sz="2200" spc="-5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attempt,</a:t>
            </a:r>
            <a:r>
              <a:rPr sz="2200" spc="-4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report</a:t>
            </a:r>
            <a:r>
              <a:rPr sz="2200" spc="-4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it</a:t>
            </a:r>
            <a:r>
              <a:rPr sz="2200" spc="-4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to</a:t>
            </a:r>
            <a:r>
              <a:rPr sz="2200" spc="-4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a</a:t>
            </a:r>
            <a:r>
              <a:rPr sz="2200" spc="-5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trusted</a:t>
            </a:r>
            <a:r>
              <a:rPr sz="2200" spc="-4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Lucida Sans Unicode"/>
                <a:cs typeface="Lucida Sans Unicode"/>
              </a:rPr>
              <a:t>adult,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teacher,</a:t>
            </a:r>
            <a:r>
              <a:rPr sz="2200" spc="2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or</a:t>
            </a:r>
            <a:r>
              <a:rPr sz="2200" spc="2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the</a:t>
            </a:r>
            <a:r>
              <a:rPr sz="2200" spc="2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school's</a:t>
            </a:r>
            <a:r>
              <a:rPr sz="2200" spc="2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Lucida Sans Unicode"/>
                <a:cs typeface="Lucida Sans Unicode"/>
              </a:rPr>
              <a:t>IT</a:t>
            </a:r>
            <a:r>
              <a:rPr sz="2200" spc="2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department.</a:t>
            </a:r>
            <a:r>
              <a:rPr sz="2200" spc="2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Please</a:t>
            </a:r>
            <a:r>
              <a:rPr sz="2200" spc="2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don't</a:t>
            </a:r>
            <a:r>
              <a:rPr sz="2200" spc="2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forward</a:t>
            </a:r>
            <a:r>
              <a:rPr sz="2200" spc="2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F5E7D8"/>
                </a:solidFill>
                <a:latin typeface="Lucida Sans Unicode"/>
                <a:cs typeface="Lucida Sans Unicode"/>
              </a:rPr>
              <a:t>the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phishing</a:t>
            </a:r>
            <a:r>
              <a:rPr sz="2200" spc="-3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email</a:t>
            </a:r>
            <a:r>
              <a:rPr sz="2200" spc="-3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or</a:t>
            </a:r>
            <a:r>
              <a:rPr sz="2200" spc="-2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message</a:t>
            </a:r>
            <a:r>
              <a:rPr sz="2200" spc="-3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to</a:t>
            </a:r>
            <a:r>
              <a:rPr sz="2200" spc="-2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another</a:t>
            </a:r>
            <a:r>
              <a:rPr sz="2200" spc="-3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user.</a:t>
            </a:r>
            <a:r>
              <a:rPr sz="2200" spc="-3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You</a:t>
            </a:r>
            <a:r>
              <a:rPr sz="2200" spc="-2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can</a:t>
            </a:r>
            <a:r>
              <a:rPr sz="2200" spc="-3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show</a:t>
            </a:r>
            <a:r>
              <a:rPr sz="2200" spc="-2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F5E7D8"/>
                </a:solidFill>
                <a:latin typeface="Lucida Sans Unicode"/>
                <a:cs typeface="Lucida Sans Unicode"/>
              </a:rPr>
              <a:t>them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on</a:t>
            </a:r>
            <a:r>
              <a:rPr sz="2200" spc="-4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your</a:t>
            </a:r>
            <a:r>
              <a:rPr sz="2200" spc="-4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device.</a:t>
            </a:r>
            <a:r>
              <a:rPr sz="2200" spc="-4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Forwarding</a:t>
            </a:r>
            <a:r>
              <a:rPr sz="2200" spc="-4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phishing</a:t>
            </a:r>
            <a:r>
              <a:rPr sz="2200" spc="-4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emails</a:t>
            </a:r>
            <a:r>
              <a:rPr sz="2200" spc="-4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could</a:t>
            </a:r>
            <a:r>
              <a:rPr sz="2200" spc="-4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lead</a:t>
            </a:r>
            <a:r>
              <a:rPr sz="2200" spc="-4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to</a:t>
            </a:r>
            <a:r>
              <a:rPr sz="2200" spc="-4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Lucida Sans Unicode"/>
                <a:cs typeface="Lucida Sans Unicode"/>
              </a:rPr>
              <a:t>others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being</a:t>
            </a:r>
            <a:r>
              <a:rPr sz="2200" spc="-13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Lucida Sans Unicode"/>
                <a:cs typeface="Lucida Sans Unicode"/>
              </a:rPr>
              <a:t>phished.</a:t>
            </a:r>
            <a:endParaRPr sz="2200">
              <a:latin typeface="Lucida Sans Unicode"/>
              <a:cs typeface="Lucida Sans Unicode"/>
            </a:endParaRPr>
          </a:p>
          <a:p>
            <a:pPr marL="12700" marR="347345">
              <a:lnSpc>
                <a:spcPct val="116500"/>
              </a:lnSpc>
              <a:spcBef>
                <a:spcPts val="3075"/>
              </a:spcBef>
            </a:pP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Reporting</a:t>
            </a:r>
            <a:r>
              <a:rPr sz="2200" spc="-3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phishing</a:t>
            </a:r>
            <a:r>
              <a:rPr sz="2200" spc="-2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attempts</a:t>
            </a:r>
            <a:r>
              <a:rPr sz="2200" spc="-3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helps</a:t>
            </a:r>
            <a:r>
              <a:rPr sz="2200" spc="-2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protect</a:t>
            </a:r>
            <a:r>
              <a:rPr sz="2200" spc="-2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others</a:t>
            </a:r>
            <a:r>
              <a:rPr sz="2200" spc="-3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from</a:t>
            </a:r>
            <a:r>
              <a:rPr sz="2200" spc="-2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5E7D8"/>
                </a:solidFill>
                <a:latin typeface="Lucida Sans Unicode"/>
                <a:cs typeface="Lucida Sans Unicode"/>
              </a:rPr>
              <a:t>falling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victim</a:t>
            </a:r>
            <a:r>
              <a:rPr sz="2200" spc="-7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to</a:t>
            </a:r>
            <a:r>
              <a:rPr sz="2200" spc="-65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5E7D8"/>
                </a:solidFill>
                <a:latin typeface="Lucida Sans Unicode"/>
                <a:cs typeface="Lucida Sans Unicode"/>
              </a:rPr>
              <a:t>the</a:t>
            </a:r>
            <a:r>
              <a:rPr sz="2200" spc="-70" dirty="0">
                <a:solidFill>
                  <a:srgbClr val="F5E7D8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F5E7D8"/>
                </a:solidFill>
                <a:latin typeface="Lucida Sans Unicode"/>
                <a:cs typeface="Lucida Sans Unicode"/>
              </a:rPr>
              <a:t>scam.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6628" y="2621131"/>
            <a:ext cx="3819524" cy="50482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846</Words>
  <Application>Microsoft Office PowerPoint</Application>
  <PresentationFormat>Custom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Arial MT</vt:lpstr>
      <vt:lpstr>Lucida Sans Unicode</vt:lpstr>
      <vt:lpstr>Tahoma</vt:lpstr>
      <vt:lpstr>Trebuchet MS</vt:lpstr>
      <vt:lpstr>Verdana</vt:lpstr>
      <vt:lpstr>Office Theme</vt:lpstr>
      <vt:lpstr>DIGITAL CITIZENSHIP LESSON</vt:lpstr>
      <vt:lpstr>OBJECTIVES By the end of this lesson, People will be able to:</vt:lpstr>
      <vt:lpstr>WHAT IS PHISHING?</vt:lpstr>
      <vt:lpstr>TYPES OF PHISHING Phishing attacks come in different forms</vt:lpstr>
      <vt:lpstr>RED FLAGS</vt:lpstr>
      <vt:lpstr>01</vt:lpstr>
      <vt:lpstr>07 TOO GOOD TO BE TRUE</vt:lpstr>
      <vt:lpstr>CONSIDER THESE RED FLAGS</vt:lpstr>
      <vt:lpstr>REPORT PHISHING ATTEMPTS</vt:lpstr>
      <vt:lpstr>THINK CRITICALLY</vt:lpstr>
      <vt:lpstr>THINK BEFORE YOU CLICK!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dc:creator>Ali Yasser</dc:creator>
  <cp:keywords>DAGBjK9tcjo,BAF0075F9rQ</cp:keywords>
  <cp:lastModifiedBy>Aly, Yasser</cp:lastModifiedBy>
  <cp:revision>1</cp:revision>
  <dcterms:created xsi:type="dcterms:W3CDTF">2024-04-05T12:24:49Z</dcterms:created>
  <dcterms:modified xsi:type="dcterms:W3CDTF">2024-04-05T12:46:02Z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2024-04-05T00:00:00Z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2024-04-05T00:00:00Z</vt:filetime>
  </property>
  <property fmtid="{D5CDD505-2E9C-101B-9397-08002B2CF9AE}" pid="5" name="Producer">
    <vt:lpwstr>Canva</vt:lpwstr>
  </property>
</Properties>
</file>