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62" r:id="rId3"/>
    <p:sldId id="257" r:id="rId4"/>
    <p:sldId id="263" r:id="rId5"/>
    <p:sldId id="265" r:id="rId6"/>
    <p:sldId id="267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546C"/>
    <a:srgbClr val="F9E80B"/>
    <a:srgbClr val="6B5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7CC-FA3A-4E5E-B3EC-D0F85D55CF4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035815F0-FCB8-493F-82F1-AEF3D17D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7CC-FA3A-4E5E-B3EC-D0F85D55CF4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15F0-FCB8-493F-82F1-AEF3D17D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1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7CC-FA3A-4E5E-B3EC-D0F85D55CF4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15F0-FCB8-493F-82F1-AEF3D17D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5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7CC-FA3A-4E5E-B3EC-D0F85D55CF4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15F0-FCB8-493F-82F1-AEF3D17D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7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2AB77CC-FA3A-4E5E-B3EC-D0F85D55CF4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35815F0-FCB8-493F-82F1-AEF3D17D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7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7CC-FA3A-4E5E-B3EC-D0F85D55CF4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15F0-FCB8-493F-82F1-AEF3D17D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0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7CC-FA3A-4E5E-B3EC-D0F85D55CF4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15F0-FCB8-493F-82F1-AEF3D17D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6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7CC-FA3A-4E5E-B3EC-D0F85D55CF4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15F0-FCB8-493F-82F1-AEF3D17D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2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7CC-FA3A-4E5E-B3EC-D0F85D55CF4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15F0-FCB8-493F-82F1-AEF3D17D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0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7CC-FA3A-4E5E-B3EC-D0F85D55CF4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15F0-FCB8-493F-82F1-AEF3D17D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9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72AB77CC-FA3A-4E5E-B3EC-D0F85D55CF43}" type="datetimeFigureOut">
              <a:rPr lang="en-US" smtClean="0"/>
              <a:t>11/23/2017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15F0-FCB8-493F-82F1-AEF3D17D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7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2AB77CC-FA3A-4E5E-B3EC-D0F85D55CF4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35815F0-FCB8-493F-82F1-AEF3D17D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1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3026" y="2216987"/>
            <a:ext cx="10222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6C546C"/>
                </a:solidFill>
                <a:latin typeface="+mj-lt"/>
              </a:rPr>
              <a:t>Lexical Analysis Phase</a:t>
            </a:r>
          </a:p>
        </p:txBody>
      </p:sp>
    </p:spTree>
    <p:extLst>
      <p:ext uri="{BB962C8B-B14F-4D97-AF65-F5344CB8AC3E}">
        <p14:creationId xmlns:p14="http://schemas.microsoft.com/office/powerpoint/2010/main" val="180822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09417" y="2451397"/>
            <a:ext cx="30341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C546C"/>
                </a:solidFill>
                <a:latin typeface="+mj-lt"/>
              </a:rPr>
              <a:t>Team</a:t>
            </a:r>
          </a:p>
          <a:p>
            <a:pPr algn="ctr"/>
            <a:r>
              <a:rPr lang="en-US" sz="4000" b="1" dirty="0">
                <a:solidFill>
                  <a:srgbClr val="6C546C"/>
                </a:solidFill>
                <a:latin typeface="+mj-lt"/>
              </a:rPr>
              <a:t> Members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578" y="1881555"/>
            <a:ext cx="40972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Al-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Zahraa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El-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Sallakh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Rawan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El-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Shishtawy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Salma El-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Khawaga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Maha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El-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Gendy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2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323325" y="1758462"/>
            <a:ext cx="2355011" cy="1250830"/>
          </a:xfrm>
          <a:prstGeom prst="roundRect">
            <a:avLst/>
          </a:prstGeom>
          <a:solidFill>
            <a:srgbClr val="6C54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9E80B"/>
                </a:solidFill>
              </a:rPr>
              <a:t>Symbols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001440" y="1758462"/>
            <a:ext cx="2355011" cy="1250830"/>
          </a:xfrm>
          <a:prstGeom prst="roundRect">
            <a:avLst/>
          </a:prstGeom>
          <a:solidFill>
            <a:srgbClr val="6C54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9E80B"/>
                </a:solidFill>
              </a:rPr>
              <a:t>Operators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38933" y="3572608"/>
            <a:ext cx="2355011" cy="1250830"/>
          </a:xfrm>
          <a:prstGeom prst="roundRect">
            <a:avLst/>
          </a:prstGeom>
          <a:solidFill>
            <a:srgbClr val="6C54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9E80B"/>
                </a:solidFill>
              </a:rPr>
              <a:t>Keywords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408372" y="3572608"/>
            <a:ext cx="2355011" cy="1250830"/>
          </a:xfrm>
          <a:prstGeom prst="roundRect">
            <a:avLst/>
          </a:prstGeom>
          <a:solidFill>
            <a:srgbClr val="6C54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9E80B"/>
                </a:solidFill>
              </a:rPr>
              <a:t>Identifiers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768141" y="2590800"/>
            <a:ext cx="2355011" cy="1250830"/>
          </a:xfrm>
          <a:prstGeom prst="roundRect">
            <a:avLst/>
          </a:prstGeom>
          <a:solidFill>
            <a:srgbClr val="F9E80B"/>
          </a:solidFill>
          <a:ln>
            <a:solidFill>
              <a:srgbClr val="F9E8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6C546C"/>
                </a:solidFill>
              </a:rPr>
              <a:t>Invalid Character</a:t>
            </a:r>
          </a:p>
        </p:txBody>
      </p:sp>
    </p:spTree>
    <p:extLst>
      <p:ext uri="{BB962C8B-B14F-4D97-AF65-F5344CB8AC3E}">
        <p14:creationId xmlns:p14="http://schemas.microsoft.com/office/powerpoint/2010/main" val="423668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19178" y="215661"/>
            <a:ext cx="2355011" cy="1250830"/>
          </a:xfrm>
          <a:prstGeom prst="roundRect">
            <a:avLst/>
          </a:prstGeom>
          <a:solidFill>
            <a:srgbClr val="6C54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9E80B"/>
                </a:solidFill>
              </a:rPr>
              <a:t>Sequence of characters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760453" y="690114"/>
            <a:ext cx="1492370" cy="301924"/>
          </a:xfrm>
          <a:prstGeom prst="rightArrow">
            <a:avLst/>
          </a:prstGeom>
          <a:solidFill>
            <a:srgbClr val="6C54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39087" y="215661"/>
            <a:ext cx="2355011" cy="1250830"/>
          </a:xfrm>
          <a:prstGeom prst="roundRect">
            <a:avLst/>
          </a:prstGeom>
          <a:solidFill>
            <a:srgbClr val="6C54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9E80B"/>
                </a:solidFill>
              </a:rPr>
              <a:t>Token</a:t>
            </a:r>
            <a:endParaRPr lang="en-US" b="1" dirty="0">
              <a:solidFill>
                <a:srgbClr val="F9E80B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7764692">
            <a:off x="3859223" y="1765752"/>
            <a:ext cx="959725" cy="391569"/>
          </a:xfrm>
          <a:prstGeom prst="rightArrow">
            <a:avLst/>
          </a:prstGeom>
          <a:solidFill>
            <a:srgbClr val="6C54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3835308" flipH="1">
            <a:off x="6214235" y="1765752"/>
            <a:ext cx="959725" cy="391569"/>
          </a:xfrm>
          <a:prstGeom prst="rightArrow">
            <a:avLst/>
          </a:prstGeom>
          <a:solidFill>
            <a:srgbClr val="6C54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760453" y="2431676"/>
            <a:ext cx="1735189" cy="571290"/>
          </a:xfrm>
          <a:prstGeom prst="roundRect">
            <a:avLst/>
          </a:prstGeom>
          <a:solidFill>
            <a:srgbClr val="6C54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9E80B"/>
                </a:solidFill>
              </a:rPr>
              <a:t>Only digits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415177" y="2431676"/>
            <a:ext cx="1735189" cy="571290"/>
          </a:xfrm>
          <a:prstGeom prst="roundRect">
            <a:avLst/>
          </a:prstGeom>
          <a:solidFill>
            <a:srgbClr val="6C54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9E80B"/>
                </a:solidFill>
              </a:rPr>
              <a:t> Word</a:t>
            </a:r>
          </a:p>
        </p:txBody>
      </p:sp>
      <p:sp>
        <p:nvSpPr>
          <p:cNvPr id="17" name="Right Arrow 16"/>
          <p:cNvSpPr/>
          <p:nvPr/>
        </p:nvSpPr>
        <p:spPr>
          <a:xfrm rot="5400000">
            <a:off x="3192412" y="3364622"/>
            <a:ext cx="871268" cy="335791"/>
          </a:xfrm>
          <a:prstGeom prst="rightArrow">
            <a:avLst/>
          </a:prstGeom>
          <a:solidFill>
            <a:srgbClr val="6C54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6877478">
            <a:off x="6136683" y="3394960"/>
            <a:ext cx="871268" cy="335791"/>
          </a:xfrm>
          <a:prstGeom prst="rightArrow">
            <a:avLst/>
          </a:prstGeom>
          <a:solidFill>
            <a:srgbClr val="6C54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4722522" flipH="1">
            <a:off x="7688632" y="3394960"/>
            <a:ext cx="871268" cy="335791"/>
          </a:xfrm>
          <a:prstGeom prst="rightArrow">
            <a:avLst/>
          </a:prstGeom>
          <a:solidFill>
            <a:srgbClr val="6C54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760453" y="4156959"/>
            <a:ext cx="1735189" cy="571290"/>
          </a:xfrm>
          <a:prstGeom prst="roundRect">
            <a:avLst/>
          </a:prstGeom>
          <a:solidFill>
            <a:srgbClr val="6C54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9E80B"/>
                </a:solidFill>
              </a:rPr>
              <a:t>Constant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516592" y="4156959"/>
            <a:ext cx="1735189" cy="571290"/>
          </a:xfrm>
          <a:prstGeom prst="roundRect">
            <a:avLst/>
          </a:prstGeom>
          <a:solidFill>
            <a:srgbClr val="6C54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9E80B"/>
                </a:solidFill>
              </a:rPr>
              <a:t>Keyword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644441" y="4156959"/>
            <a:ext cx="1735189" cy="571290"/>
          </a:xfrm>
          <a:prstGeom prst="roundRect">
            <a:avLst/>
          </a:prstGeom>
          <a:solidFill>
            <a:srgbClr val="6C54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9E80B"/>
                </a:solidFill>
              </a:rPr>
              <a:t>Identifier</a:t>
            </a:r>
          </a:p>
        </p:txBody>
      </p:sp>
      <p:sp>
        <p:nvSpPr>
          <p:cNvPr id="23" name="Right Arrow 22"/>
          <p:cNvSpPr/>
          <p:nvPr/>
        </p:nvSpPr>
        <p:spPr>
          <a:xfrm rot="14722522" flipH="1">
            <a:off x="8996177" y="4989113"/>
            <a:ext cx="662959" cy="316925"/>
          </a:xfrm>
          <a:prstGeom prst="rightArrow">
            <a:avLst/>
          </a:prstGeom>
          <a:solidFill>
            <a:srgbClr val="6C54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6877478">
            <a:off x="7536717" y="4989111"/>
            <a:ext cx="662959" cy="316925"/>
          </a:xfrm>
          <a:prstGeom prst="rightArrow">
            <a:avLst/>
          </a:prstGeom>
          <a:solidFill>
            <a:srgbClr val="6C54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906460" y="5581934"/>
            <a:ext cx="1422353" cy="448282"/>
          </a:xfrm>
          <a:prstGeom prst="roundRect">
            <a:avLst/>
          </a:prstGeom>
          <a:solidFill>
            <a:srgbClr val="6C54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9E80B"/>
                </a:solidFill>
              </a:rPr>
              <a:t>Valid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898650" y="5581934"/>
            <a:ext cx="1422353" cy="448282"/>
          </a:xfrm>
          <a:prstGeom prst="roundRect">
            <a:avLst/>
          </a:prstGeom>
          <a:solidFill>
            <a:srgbClr val="F9E8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C546C"/>
                </a:solidFill>
              </a:rPr>
              <a:t>Invalid</a:t>
            </a:r>
          </a:p>
        </p:txBody>
      </p:sp>
    </p:spTree>
    <p:extLst>
      <p:ext uri="{BB962C8B-B14F-4D97-AF65-F5344CB8AC3E}">
        <p14:creationId xmlns:p14="http://schemas.microsoft.com/office/powerpoint/2010/main" val="75401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334" y="508958"/>
            <a:ext cx="8540297" cy="572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8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3026" y="2216987"/>
            <a:ext cx="10222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6C546C"/>
                </a:solidFill>
                <a:latin typeface="+mj-lt"/>
              </a:rPr>
              <a:t>Syntax Phase</a:t>
            </a:r>
          </a:p>
        </p:txBody>
      </p:sp>
    </p:spTree>
    <p:extLst>
      <p:ext uri="{BB962C8B-B14F-4D97-AF65-F5344CB8AC3E}">
        <p14:creationId xmlns:p14="http://schemas.microsoft.com/office/powerpoint/2010/main" val="331302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95787" y="2338754"/>
            <a:ext cx="795621" cy="457200"/>
          </a:xfrm>
          <a:prstGeom prst="roundRect">
            <a:avLst/>
          </a:prstGeom>
          <a:solidFill>
            <a:srgbClr val="6C54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9E80B"/>
                </a:solidFill>
              </a:rPr>
              <a:t>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654943" y="2278286"/>
            <a:ext cx="1211129" cy="517668"/>
          </a:xfrm>
          <a:prstGeom prst="roundRect">
            <a:avLst/>
          </a:prstGeom>
          <a:solidFill>
            <a:srgbClr val="F9E80B"/>
          </a:solidFill>
          <a:ln>
            <a:solidFill>
              <a:srgbClr val="F9E8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6C546C"/>
                </a:solidFill>
              </a:rPr>
              <a:t>int</a:t>
            </a:r>
            <a:r>
              <a:rPr lang="en-US" sz="2400" b="1" dirty="0">
                <a:solidFill>
                  <a:srgbClr val="6C546C"/>
                </a:solidFill>
              </a:rPr>
              <a:t>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41DA5B0-6D13-42BD-BB5B-0CAA728A4DAB}"/>
              </a:ext>
            </a:extLst>
          </p:cNvPr>
          <p:cNvSpPr/>
          <p:nvPr/>
        </p:nvSpPr>
        <p:spPr>
          <a:xfrm>
            <a:off x="1731752" y="2433230"/>
            <a:ext cx="782847" cy="268248"/>
          </a:xfrm>
          <a:prstGeom prst="rightArrow">
            <a:avLst/>
          </a:prstGeom>
          <a:solidFill>
            <a:srgbClr val="6C54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61AB066B-38BF-4584-8A38-D0743A5875D0}"/>
              </a:ext>
            </a:extLst>
          </p:cNvPr>
          <p:cNvSpPr/>
          <p:nvPr/>
        </p:nvSpPr>
        <p:spPr>
          <a:xfrm>
            <a:off x="3883656" y="2278286"/>
            <a:ext cx="846605" cy="517668"/>
          </a:xfrm>
          <a:prstGeom prst="roundRect">
            <a:avLst/>
          </a:prstGeom>
          <a:solidFill>
            <a:srgbClr val="6C54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9E80B"/>
                </a:solidFill>
              </a:rPr>
              <a:t>T</a:t>
            </a: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6B6B2158-2D80-4F4A-9C4C-5C0871EB6ADF}"/>
              </a:ext>
            </a:extLst>
          </p:cNvPr>
          <p:cNvSpPr/>
          <p:nvPr/>
        </p:nvSpPr>
        <p:spPr>
          <a:xfrm>
            <a:off x="744803" y="3363141"/>
            <a:ext cx="846605" cy="517668"/>
          </a:xfrm>
          <a:prstGeom prst="roundRect">
            <a:avLst/>
          </a:prstGeom>
          <a:solidFill>
            <a:srgbClr val="6C54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9E80B"/>
                </a:solidFill>
              </a:rPr>
              <a:t>T</a:t>
            </a:r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30AA9491-746A-4503-B1BE-9F4E6B376061}"/>
              </a:ext>
            </a:extLst>
          </p:cNvPr>
          <p:cNvSpPr/>
          <p:nvPr/>
        </p:nvSpPr>
        <p:spPr>
          <a:xfrm>
            <a:off x="1731751" y="3487851"/>
            <a:ext cx="782847" cy="268248"/>
          </a:xfrm>
          <a:prstGeom prst="rightArrow">
            <a:avLst/>
          </a:prstGeom>
          <a:solidFill>
            <a:srgbClr val="6C54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CEDE6727-A6FE-47C4-978A-6F8041B24BFA}"/>
              </a:ext>
            </a:extLst>
          </p:cNvPr>
          <p:cNvSpPr/>
          <p:nvPr/>
        </p:nvSpPr>
        <p:spPr>
          <a:xfrm>
            <a:off x="2798551" y="3363141"/>
            <a:ext cx="1211129" cy="517668"/>
          </a:xfrm>
          <a:prstGeom prst="roundRect">
            <a:avLst/>
          </a:prstGeom>
          <a:solidFill>
            <a:srgbClr val="F9E80B"/>
          </a:solidFill>
          <a:ln>
            <a:solidFill>
              <a:srgbClr val="F9E8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6C546C"/>
                </a:solidFill>
              </a:rPr>
              <a:t>* </a:t>
            </a:r>
            <a:r>
              <a:rPr lang="en-US" sz="2400" b="1" dirty="0" err="1">
                <a:solidFill>
                  <a:srgbClr val="6C546C"/>
                </a:solidFill>
              </a:rPr>
              <a:t>int</a:t>
            </a:r>
            <a:r>
              <a:rPr lang="en-US" sz="2400" b="1" dirty="0">
                <a:solidFill>
                  <a:srgbClr val="6C546C"/>
                </a:solidFill>
              </a:rPr>
              <a:t> </a:t>
            </a:r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F0D59F0B-48FD-4AE2-952F-739DDB9266E8}"/>
              </a:ext>
            </a:extLst>
          </p:cNvPr>
          <p:cNvSpPr/>
          <p:nvPr/>
        </p:nvSpPr>
        <p:spPr>
          <a:xfrm>
            <a:off x="4069953" y="3363141"/>
            <a:ext cx="846605" cy="517668"/>
          </a:xfrm>
          <a:prstGeom prst="roundRect">
            <a:avLst/>
          </a:prstGeom>
          <a:solidFill>
            <a:srgbClr val="6C54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9E80B"/>
                </a:solidFill>
              </a:rPr>
              <a:t>T</a:t>
            </a:r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5678E043-ED75-44A4-96B9-624A41287584}"/>
              </a:ext>
            </a:extLst>
          </p:cNvPr>
          <p:cNvSpPr/>
          <p:nvPr/>
        </p:nvSpPr>
        <p:spPr>
          <a:xfrm>
            <a:off x="5395213" y="3363141"/>
            <a:ext cx="1211129" cy="517668"/>
          </a:xfrm>
          <a:prstGeom prst="roundRect">
            <a:avLst/>
          </a:prstGeom>
          <a:solidFill>
            <a:srgbClr val="F9E80B"/>
          </a:solidFill>
          <a:ln>
            <a:solidFill>
              <a:srgbClr val="F9E8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6C546C"/>
                </a:solidFill>
              </a:rPr>
              <a:t>+ </a:t>
            </a:r>
            <a:r>
              <a:rPr lang="en-US" sz="2400" b="1" dirty="0" err="1">
                <a:solidFill>
                  <a:srgbClr val="6C546C"/>
                </a:solidFill>
              </a:rPr>
              <a:t>int</a:t>
            </a:r>
            <a:r>
              <a:rPr lang="en-US" sz="2400" b="1" dirty="0">
                <a:solidFill>
                  <a:srgbClr val="6C546C"/>
                </a:solidFill>
              </a:rPr>
              <a:t> </a:t>
            </a: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4E0FFA5D-EDDE-444D-9F76-57B88DBE17EF}"/>
              </a:ext>
            </a:extLst>
          </p:cNvPr>
          <p:cNvSpPr/>
          <p:nvPr/>
        </p:nvSpPr>
        <p:spPr>
          <a:xfrm>
            <a:off x="6666615" y="3363141"/>
            <a:ext cx="846605" cy="517668"/>
          </a:xfrm>
          <a:prstGeom prst="roundRect">
            <a:avLst/>
          </a:prstGeom>
          <a:solidFill>
            <a:srgbClr val="6C54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9E80B"/>
                </a:solidFill>
              </a:rPr>
              <a:t>T</a:t>
            </a:r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E77102E3-161A-47D8-87A6-1324726A46EF}"/>
              </a:ext>
            </a:extLst>
          </p:cNvPr>
          <p:cNvSpPr/>
          <p:nvPr/>
        </p:nvSpPr>
        <p:spPr>
          <a:xfrm>
            <a:off x="8410974" y="3363141"/>
            <a:ext cx="1211129" cy="517668"/>
          </a:xfrm>
          <a:prstGeom prst="roundRect">
            <a:avLst/>
          </a:prstGeom>
          <a:solidFill>
            <a:srgbClr val="F9E80B"/>
          </a:solidFill>
          <a:ln>
            <a:solidFill>
              <a:srgbClr val="F9E8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6C546C"/>
                </a:solidFill>
              </a:rPr>
              <a:t>€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DF9896-DDCE-4ED2-A33C-104C44135F1A}"/>
              </a:ext>
            </a:extLst>
          </p:cNvPr>
          <p:cNvCxnSpPr>
            <a:cxnSpLocks/>
          </p:cNvCxnSpPr>
          <p:nvPr/>
        </p:nvCxnSpPr>
        <p:spPr>
          <a:xfrm>
            <a:off x="5134707" y="2975512"/>
            <a:ext cx="0" cy="1292925"/>
          </a:xfrm>
          <a:prstGeom prst="line">
            <a:avLst/>
          </a:prstGeom>
          <a:ln w="76200">
            <a:solidFill>
              <a:srgbClr val="6C546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3A5CA8-732E-4B1A-B3A3-04ACBCE6DE5B}"/>
              </a:ext>
            </a:extLst>
          </p:cNvPr>
          <p:cNvCxnSpPr>
            <a:cxnSpLocks/>
          </p:cNvCxnSpPr>
          <p:nvPr/>
        </p:nvCxnSpPr>
        <p:spPr>
          <a:xfrm>
            <a:off x="8012721" y="2975511"/>
            <a:ext cx="0" cy="1292925"/>
          </a:xfrm>
          <a:prstGeom prst="line">
            <a:avLst/>
          </a:prstGeom>
          <a:ln w="76200">
            <a:solidFill>
              <a:srgbClr val="6C546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17C7D70-C8FB-4C11-AE6B-7A233C6BFC38}"/>
              </a:ext>
            </a:extLst>
          </p:cNvPr>
          <p:cNvSpPr txBox="1"/>
          <p:nvPr/>
        </p:nvSpPr>
        <p:spPr>
          <a:xfrm>
            <a:off x="2970141" y="4447996"/>
            <a:ext cx="17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C546C"/>
                </a:solidFill>
              </a:rPr>
              <a:t>Rule index=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2667D-034C-41EF-A571-C3A5A1A08179}"/>
              </a:ext>
            </a:extLst>
          </p:cNvPr>
          <p:cNvSpPr txBox="1"/>
          <p:nvPr/>
        </p:nvSpPr>
        <p:spPr>
          <a:xfrm>
            <a:off x="5593179" y="4447996"/>
            <a:ext cx="17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C546C"/>
                </a:solidFill>
              </a:rPr>
              <a:t>Rule index= 2</a:t>
            </a:r>
          </a:p>
        </p:txBody>
      </p:sp>
    </p:spTree>
    <p:extLst>
      <p:ext uri="{BB962C8B-B14F-4D97-AF65-F5344CB8AC3E}">
        <p14:creationId xmlns:p14="http://schemas.microsoft.com/office/powerpoint/2010/main" val="334931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6C546C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50493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81</TotalTime>
  <Words>57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Century Gothic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Alzahraa Elsallakh</dc:creator>
  <cp:lastModifiedBy>Alzahraa Elsallakh</cp:lastModifiedBy>
  <cp:revision>9</cp:revision>
  <dcterms:created xsi:type="dcterms:W3CDTF">2017-11-01T14:51:41Z</dcterms:created>
  <dcterms:modified xsi:type="dcterms:W3CDTF">2017-11-23T12:31:50Z</dcterms:modified>
</cp:coreProperties>
</file>