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318" r:id="rId4"/>
    <p:sldId id="313" r:id="rId5"/>
    <p:sldId id="260" r:id="rId6"/>
    <p:sldId id="316" r:id="rId7"/>
    <p:sldId id="317" r:id="rId8"/>
    <p:sldId id="320" r:id="rId9"/>
    <p:sldId id="321" r:id="rId10"/>
    <p:sldId id="312" r:id="rId11"/>
    <p:sldId id="311" r:id="rId12"/>
    <p:sldId id="300" r:id="rId13"/>
    <p:sldId id="301" r:id="rId14"/>
    <p:sldId id="302" r:id="rId15"/>
    <p:sldId id="307" r:id="rId16"/>
    <p:sldId id="303" r:id="rId17"/>
    <p:sldId id="308" r:id="rId18"/>
    <p:sldId id="304" r:id="rId19"/>
    <p:sldId id="309" r:id="rId20"/>
    <p:sldId id="305" r:id="rId21"/>
    <p:sldId id="310" r:id="rId22"/>
    <p:sldId id="306" r:id="rId23"/>
    <p:sldId id="286" r:id="rId24"/>
    <p:sldId id="31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5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34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0869-A7B5-0B41-9639-B66A8D5EF8C8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A196-C1C1-7441-82BF-43264E27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Seleção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de </a:t>
            </a:r>
            <a:r>
              <a:rPr lang="en-US" dirty="0" err="1" smtClean="0"/>
              <a:t>Classificadores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Thiago José Marques Moura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70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DSE of Classifiers Using Contextual </a:t>
            </a:r>
            <a:r>
              <a:rPr lang="en-US" sz="2800" dirty="0" smtClean="0"/>
              <a:t>Information – </a:t>
            </a:r>
            <a:r>
              <a:rPr lang="en-US" sz="2800" b="1" dirty="0" smtClean="0"/>
              <a:t>Margin</a:t>
            </a:r>
            <a:endParaRPr lang="en-US" sz="2800" b="1" dirty="0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72878" y="4061100"/>
            <a:ext cx="8229600" cy="2242225"/>
          </a:xfrm>
        </p:spPr>
        <p:txBody>
          <a:bodyPr>
            <a:normAutofit/>
          </a:bodyPr>
          <a:lstStyle/>
          <a:p>
            <a:r>
              <a:rPr lang="pt-BR" dirty="0" smtClean="0"/>
              <a:t>m</a:t>
            </a:r>
            <a:r>
              <a:rPr lang="pt-BR" baseline="-25000" dirty="0" smtClean="0"/>
              <a:t>i</a:t>
            </a:r>
            <a:r>
              <a:rPr lang="pt-BR" dirty="0" smtClean="0"/>
              <a:t> =&gt; diferença entre o número de votos da classe mais votada e da segunda mais votada</a:t>
            </a:r>
          </a:p>
          <a:p>
            <a:r>
              <a:rPr lang="pt-BR" dirty="0" smtClean="0"/>
              <a:t>SW =&gt; retorna o </a:t>
            </a:r>
            <a:r>
              <a:rPr lang="pt-BR" dirty="0" err="1" smtClean="0"/>
              <a:t>label</a:t>
            </a:r>
            <a:r>
              <a:rPr lang="pt-BR" dirty="0" smtClean="0"/>
              <a:t> do padrão mais similar do conjunto de validação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37393" y="1635009"/>
            <a:ext cx="3674771" cy="2096810"/>
            <a:chOff x="3556592" y="1875354"/>
            <a:chExt cx="3021815" cy="1746705"/>
          </a:xfrm>
        </p:grpSpPr>
        <p:grpSp>
          <p:nvGrpSpPr>
            <p:cNvPr id="4" name="Group 3"/>
            <p:cNvGrpSpPr/>
            <p:nvPr/>
          </p:nvGrpSpPr>
          <p:grpSpPr>
            <a:xfrm>
              <a:off x="3556592" y="1875354"/>
              <a:ext cx="3021815" cy="1589906"/>
              <a:chOff x="5914483" y="4037605"/>
              <a:chExt cx="3021815" cy="1589906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594824" y="4363686"/>
                <a:ext cx="34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</a:t>
                </a:r>
                <a:r>
                  <a:rPr lang="en-US" sz="1400" baseline="-25000" dirty="0" smtClean="0"/>
                  <a:t>i</a:t>
                </a:r>
                <a:endParaRPr lang="en-US" sz="1400" baseline="-25000" dirty="0"/>
              </a:p>
            </p:txBody>
          </p:sp>
          <p:cxnSp>
            <p:nvCxnSpPr>
              <p:cNvPr id="68" name="Straight Arrow Connector 67"/>
              <p:cNvCxnSpPr>
                <a:endCxn id="67" idx="1"/>
              </p:cNvCxnSpPr>
              <p:nvPr/>
            </p:nvCxnSpPr>
            <p:spPr>
              <a:xfrm flipV="1">
                <a:off x="8277801" y="4517575"/>
                <a:ext cx="317023" cy="4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5914483" y="4044166"/>
                <a:ext cx="61146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smtClean="0"/>
                  <a:t>i,1</a:t>
                </a:r>
              </a:p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smtClean="0"/>
                  <a:t>i,2</a:t>
                </a:r>
                <a:endParaRPr lang="en-US" sz="1400" baseline="-25000" dirty="0"/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err="1" smtClean="0"/>
                  <a:t>i,</a:t>
                </a:r>
                <a:r>
                  <a:rPr lang="en-US" sz="1400" baseline="-25000" dirty="0" err="1"/>
                  <a:t>U</a:t>
                </a:r>
                <a:endParaRPr lang="en-US" sz="1400" baseline="-250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702328" y="4037605"/>
                <a:ext cx="61146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</a:t>
                </a:r>
                <a:r>
                  <a:rPr lang="en-US" sz="1400" dirty="0" smtClean="0"/>
                  <a:t>’’</a:t>
                </a:r>
                <a:r>
                  <a:rPr lang="en-US" sz="1400" baseline="-25000" dirty="0" smtClean="0"/>
                  <a:t>i,1</a:t>
                </a:r>
              </a:p>
              <a:p>
                <a:pPr algn="ctr"/>
                <a:r>
                  <a:rPr lang="en-US" sz="1400" dirty="0"/>
                  <a:t>o</a:t>
                </a:r>
                <a:r>
                  <a:rPr lang="en-US" sz="1400" dirty="0" smtClean="0"/>
                  <a:t>’’</a:t>
                </a:r>
                <a:r>
                  <a:rPr lang="en-US" sz="1400" baseline="-25000" dirty="0" smtClean="0"/>
                  <a:t>i,2</a:t>
                </a:r>
                <a:endParaRPr lang="en-US" sz="1400" baseline="-25000" dirty="0"/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dirty="0"/>
                  <a:t>o</a:t>
                </a:r>
                <a:r>
                  <a:rPr lang="en-US" sz="1400" dirty="0" smtClean="0"/>
                  <a:t>’’</a:t>
                </a:r>
                <a:r>
                  <a:rPr lang="en-US" sz="1400" baseline="-25000" dirty="0" err="1" smtClean="0"/>
                  <a:t>i,</a:t>
                </a:r>
                <a:r>
                  <a:rPr lang="en-US" sz="1400" baseline="-25000" dirty="0" err="1"/>
                  <a:t>U</a:t>
                </a:r>
                <a:endParaRPr lang="en-US" sz="1400" baseline="-25000" dirty="0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584254" y="4363686"/>
                <a:ext cx="693547" cy="329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&gt;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Θ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7630824" y="5298280"/>
                <a:ext cx="611699" cy="329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3" name="Elbow Connector 132"/>
              <p:cNvCxnSpPr>
                <a:stCxn id="132" idx="3"/>
                <a:endCxn id="67" idx="2"/>
              </p:cNvCxnSpPr>
              <p:nvPr/>
            </p:nvCxnSpPr>
            <p:spPr>
              <a:xfrm flipV="1">
                <a:off x="8242523" y="4671463"/>
                <a:ext cx="523038" cy="79143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31" idx="2"/>
                <a:endCxn id="132" idx="0"/>
              </p:cNvCxnSpPr>
              <p:nvPr/>
            </p:nvCxnSpPr>
            <p:spPr>
              <a:xfrm>
                <a:off x="7931028" y="4692917"/>
                <a:ext cx="5646" cy="60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242523" y="4209797"/>
                <a:ext cx="48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596013" y="4819722"/>
                <a:ext cx="3876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7207743" y="4209797"/>
                <a:ext cx="376511" cy="192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endCxn id="131" idx="1"/>
              </p:cNvCxnSpPr>
              <p:nvPr/>
            </p:nvCxnSpPr>
            <p:spPr>
              <a:xfrm>
                <a:off x="7207743" y="4455672"/>
                <a:ext cx="376511" cy="726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7207743" y="4692917"/>
                <a:ext cx="423081" cy="385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6396380" y="4209797"/>
                <a:ext cx="423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6396380" y="4455672"/>
                <a:ext cx="423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6396380" y="5078859"/>
                <a:ext cx="423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3556592" y="1875354"/>
              <a:ext cx="3021815" cy="1746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77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KNORA [6]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 algorítmicas no KNORA (E ou </a:t>
            </a:r>
            <a:r>
              <a:rPr lang="pt-BR" dirty="0" err="1" smtClean="0"/>
              <a:t>U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Variações:</a:t>
            </a:r>
          </a:p>
          <a:p>
            <a:pPr lvl="1"/>
            <a:r>
              <a:rPr lang="pt-BR" dirty="0" smtClean="0"/>
              <a:t>KNORA CU (</a:t>
            </a:r>
            <a:r>
              <a:rPr lang="pt-BR" i="1" dirty="0" err="1" smtClean="0"/>
              <a:t>Conditional</a:t>
            </a:r>
            <a:r>
              <a:rPr lang="pt-BR" dirty="0" smtClean="0"/>
              <a:t> </a:t>
            </a:r>
            <a:r>
              <a:rPr lang="pt-BR" i="1" dirty="0" smtClean="0"/>
              <a:t>Use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KNN+KNORA CF (</a:t>
            </a:r>
            <a:r>
              <a:rPr lang="pt-BR" i="1" dirty="0" err="1" smtClean="0"/>
              <a:t>Conditional</a:t>
            </a:r>
            <a:r>
              <a:rPr lang="pt-BR" dirty="0" smtClean="0"/>
              <a:t> </a:t>
            </a:r>
            <a:r>
              <a:rPr lang="pt-BR" i="1" dirty="0" err="1" smtClean="0"/>
              <a:t>Fusion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KNN CU (</a:t>
            </a:r>
            <a:r>
              <a:rPr lang="pt-BR" i="1" dirty="0" err="1" smtClean="0"/>
              <a:t>Conditional</a:t>
            </a:r>
            <a:r>
              <a:rPr lang="pt-BR" dirty="0" smtClean="0"/>
              <a:t> </a:t>
            </a:r>
            <a:r>
              <a:rPr lang="pt-BR" i="1" dirty="0" smtClean="0"/>
              <a:t>Use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KNORA+KNN CF (</a:t>
            </a:r>
            <a:r>
              <a:rPr lang="pt-BR" i="1" dirty="0" err="1" smtClean="0"/>
              <a:t>Conditional</a:t>
            </a:r>
            <a:r>
              <a:rPr lang="pt-BR" dirty="0" smtClean="0"/>
              <a:t> </a:t>
            </a:r>
            <a:r>
              <a:rPr lang="pt-BR" i="1" dirty="0" err="1" smtClean="0"/>
              <a:t>Fusion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KNN+KNORA UF (</a:t>
            </a:r>
            <a:r>
              <a:rPr lang="pt-BR" i="1" dirty="0" err="1" smtClean="0"/>
              <a:t>Unconditional</a:t>
            </a:r>
            <a:r>
              <a:rPr lang="pt-BR" i="1" dirty="0" smtClean="0"/>
              <a:t> </a:t>
            </a:r>
            <a:r>
              <a:rPr lang="pt-BR" i="1" dirty="0" err="1" smtClean="0"/>
              <a:t>Fusion</a:t>
            </a:r>
            <a:r>
              <a:rPr lang="pt-BR" dirty="0" smtClean="0"/>
              <a:t>)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Revisando</a:t>
            </a:r>
            <a:r>
              <a:rPr lang="en-US" dirty="0" smtClean="0"/>
              <a:t> KNORA-E [5]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5835197" y="1641076"/>
            <a:ext cx="2338866" cy="2433083"/>
            <a:chOff x="5835197" y="1641076"/>
            <a:chExt cx="2338866" cy="2433083"/>
          </a:xfrm>
        </p:grpSpPr>
        <p:sp>
          <p:nvSpPr>
            <p:cNvPr id="38" name="Oval 37"/>
            <p:cNvSpPr/>
            <p:nvPr/>
          </p:nvSpPr>
          <p:spPr>
            <a:xfrm>
              <a:off x="6829378" y="23519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H="1">
              <a:off x="6739378" y="297972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41778" y="2840764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C2, C4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67185" y="2090395"/>
              <a:ext cx="594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C4</a:t>
              </a:r>
              <a:endParaRPr lang="en-US" sz="1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61778" y="2979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160710" y="350892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29378" y="344769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21814" y="3381470"/>
              <a:ext cx="846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C3, C4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35197" y="3723381"/>
              <a:ext cx="5964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C3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2429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4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8708" y="2000499"/>
              <a:ext cx="2266868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4607" y="1641076"/>
            <a:ext cx="2775140" cy="2439303"/>
            <a:chOff x="406599" y="1684512"/>
            <a:chExt cx="2775140" cy="2439303"/>
          </a:xfrm>
        </p:grpSpPr>
        <p:sp>
          <p:nvSpPr>
            <p:cNvPr id="5" name="Oval 4"/>
            <p:cNvSpPr/>
            <p:nvPr/>
          </p:nvSpPr>
          <p:spPr>
            <a:xfrm>
              <a:off x="1819776" y="24564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1729776" y="308428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2176" y="2945321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C2, C4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7583" y="2194952"/>
              <a:ext cx="594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C4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599" y="2519100"/>
              <a:ext cx="6406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C3, C4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52176" y="308428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51108" y="36134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19776" y="355224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71108" y="276532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2212" y="3486027"/>
              <a:ext cx="846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C3, C4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595" y="3827938"/>
              <a:ext cx="5964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C3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8492" y="1684512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6599" y="2050155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12805" y="4409512"/>
            <a:ext cx="1954163" cy="2094123"/>
            <a:chOff x="3512805" y="4409512"/>
            <a:chExt cx="1954163" cy="2094123"/>
          </a:xfrm>
        </p:grpSpPr>
        <p:sp>
          <p:nvSpPr>
            <p:cNvPr id="50" name="TextBox 49"/>
            <p:cNvSpPr txBox="1"/>
            <p:nvPr/>
          </p:nvSpPr>
          <p:spPr>
            <a:xfrm>
              <a:off x="3994863" y="4409512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3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922290" y="50403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flipH="1">
              <a:off x="3832290" y="566817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34690" y="5529213"/>
              <a:ext cx="1032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</a:t>
              </a:r>
              <a:r>
                <a:rPr lang="en-US" sz="1000" b="1" dirty="0" smtClean="0"/>
                <a:t>C2, C4</a:t>
              </a:r>
              <a:endParaRPr lang="en-US" sz="1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0097" y="4778844"/>
              <a:ext cx="594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C2</a:t>
              </a:r>
              <a:r>
                <a:rPr lang="en-US" sz="1000" dirty="0" smtClean="0"/>
                <a:t>, </a:t>
              </a:r>
              <a:r>
                <a:rPr lang="en-US" sz="1000" b="1" dirty="0" smtClean="0"/>
                <a:t>C4</a:t>
              </a:r>
              <a:endParaRPr lang="en-US" sz="1000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254690" y="566817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22290" y="613614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14726" y="6069919"/>
              <a:ext cx="846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C2</a:t>
              </a:r>
              <a:r>
                <a:rPr lang="en-US" sz="1000" dirty="0" smtClean="0"/>
                <a:t>, C3, </a:t>
              </a:r>
              <a:r>
                <a:rPr lang="en-US" sz="1000" b="1" dirty="0" smtClean="0"/>
                <a:t>C4</a:t>
              </a:r>
              <a:endParaRPr lang="en-US" sz="10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12805" y="4778844"/>
              <a:ext cx="1798477" cy="1724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431674" y="5146589"/>
            <a:ext cx="166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C’ = {C2, C4}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812916" y="2364887"/>
            <a:ext cx="1798477" cy="39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8703610">
            <a:off x="4601528" y="3740164"/>
            <a:ext cx="1084256" cy="39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Revisando</a:t>
            </a:r>
            <a:r>
              <a:rPr lang="en-US" dirty="0"/>
              <a:t> KNORA</a:t>
            </a:r>
            <a:r>
              <a:rPr lang="en-US" dirty="0" smtClean="0"/>
              <a:t>-U [5]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984056" y="1682233"/>
            <a:ext cx="2775140" cy="2439303"/>
            <a:chOff x="406599" y="1684512"/>
            <a:chExt cx="2775140" cy="2439303"/>
          </a:xfrm>
        </p:grpSpPr>
        <p:sp>
          <p:nvSpPr>
            <p:cNvPr id="5" name="Oval 4"/>
            <p:cNvSpPr/>
            <p:nvPr/>
          </p:nvSpPr>
          <p:spPr>
            <a:xfrm>
              <a:off x="1819776" y="24564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1729776" y="308428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2176" y="2945321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C2, C4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7583" y="2194952"/>
              <a:ext cx="594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C4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599" y="2519100"/>
              <a:ext cx="6406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C3, C4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52176" y="308428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51108" y="36134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19776" y="355224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71108" y="276532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2212" y="3486027"/>
              <a:ext cx="846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C2, C3, C4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595" y="3827938"/>
              <a:ext cx="5964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C1, C3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8492" y="1684512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6599" y="2050155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395897" y="4530992"/>
            <a:ext cx="618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C’ = {C1(peso 2), C2(peso 3), C3(peso 3), C4(peso 4)}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9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KNORA CU (</a:t>
            </a:r>
            <a:r>
              <a:rPr lang="en-US" i="1" dirty="0" smtClean="0"/>
              <a:t>Conditional 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x-none" dirty="0" smtClean="0"/>
              <a:t>1) Execute o KNN para o padrão de teste</a:t>
            </a:r>
          </a:p>
          <a:p>
            <a:pPr lvl="1"/>
            <a:r>
              <a:rPr lang="x-none" dirty="0" smtClean="0"/>
              <a:t>1.1) Se menos de X% de todos os vizinhos pertencem a mesma classe, execute o KNORA e use sua saída</a:t>
            </a:r>
          </a:p>
          <a:p>
            <a:pPr lvl="1"/>
            <a:r>
              <a:rPr lang="x-none" dirty="0" smtClean="0"/>
              <a:t>1.2) Caso contrário, use a saída do KNN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KNORA CU (</a:t>
            </a:r>
            <a:r>
              <a:rPr lang="en-US" i="1" dirty="0" smtClean="0"/>
              <a:t>Conditional Use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764607" y="1641077"/>
            <a:ext cx="2478186" cy="2108968"/>
            <a:chOff x="764607" y="1641076"/>
            <a:chExt cx="2775140" cy="2439303"/>
          </a:xfrm>
        </p:grpSpPr>
        <p:sp>
          <p:nvSpPr>
            <p:cNvPr id="5" name="Oval 4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199" y="2151516"/>
              <a:ext cx="352193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4980" y="2516194"/>
              <a:ext cx="302812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9259" y="3716952"/>
              <a:ext cx="254188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77909" y="1478050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50%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77909" y="4322971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20%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4607" y="4382917"/>
            <a:ext cx="2478186" cy="2108968"/>
            <a:chOff x="764607" y="1641076"/>
            <a:chExt cx="2775140" cy="2439303"/>
          </a:xfrm>
        </p:grpSpPr>
        <p:sp>
          <p:nvSpPr>
            <p:cNvPr id="63" name="Oval 62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37199" y="2151516"/>
              <a:ext cx="352193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980" y="2516194"/>
              <a:ext cx="302812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59259" y="3716952"/>
              <a:ext cx="254188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607469" y="1356016"/>
            <a:ext cx="4590579" cy="3275793"/>
            <a:chOff x="4553421" y="1761316"/>
            <a:chExt cx="4590579" cy="3275793"/>
          </a:xfrm>
        </p:grpSpPr>
        <p:grpSp>
          <p:nvGrpSpPr>
            <p:cNvPr id="116" name="Group 115"/>
            <p:cNvGrpSpPr/>
            <p:nvPr/>
          </p:nvGrpSpPr>
          <p:grpSpPr>
            <a:xfrm>
              <a:off x="4729890" y="1761316"/>
              <a:ext cx="4414110" cy="3095009"/>
              <a:chOff x="764605" y="1641076"/>
              <a:chExt cx="7851331" cy="486255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820640" y="1641076"/>
                <a:ext cx="2795296" cy="2447450"/>
                <a:chOff x="5820640" y="1641076"/>
                <a:chExt cx="2795296" cy="244745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29378" y="235193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 flipH="1">
                  <a:off x="6739378" y="2979729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7341779" y="2840764"/>
                  <a:ext cx="12741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567185" y="2076268"/>
                  <a:ext cx="123553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161778" y="2979729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160710" y="35089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829378" y="344769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021814" y="3353533"/>
                  <a:ext cx="133576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835195" y="3750043"/>
                  <a:ext cx="13265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592429" y="1641076"/>
                  <a:ext cx="121028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4</a:t>
                  </a:r>
                  <a:endParaRPr lang="en-US" sz="1200" dirty="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5820640" y="2000499"/>
                  <a:ext cx="2488874" cy="20736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764605" y="1641076"/>
                <a:ext cx="3230259" cy="2483581"/>
                <a:chOff x="406597" y="1684512"/>
                <a:chExt cx="3230259" cy="2483581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19776" y="245649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flipH="1">
                  <a:off x="1729776" y="308428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332176" y="3018760"/>
                  <a:ext cx="13046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557584" y="2194952"/>
                  <a:ext cx="1034564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06599" y="2544218"/>
                  <a:ext cx="1150985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C3, C4</a:t>
                  </a:r>
                  <a:endParaRPr lang="en-US" sz="8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152176" y="3084286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151108" y="361348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819776" y="355224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971108" y="276532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012212" y="3491126"/>
                  <a:ext cx="128987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825592" y="3829610"/>
                  <a:ext cx="99418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378493" y="1684512"/>
                  <a:ext cx="1213655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5</a:t>
                  </a:r>
                  <a:endParaRPr lang="en-US" sz="1200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06597" y="2050155"/>
                  <a:ext cx="2895492" cy="20736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3512805" y="4409512"/>
                <a:ext cx="2355903" cy="2094123"/>
                <a:chOff x="3512805" y="4409512"/>
                <a:chExt cx="2355903" cy="2094123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3994864" y="4409512"/>
                  <a:ext cx="131641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3</a:t>
                  </a:r>
                  <a:endParaRPr lang="en-US" sz="1200" dirty="0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922290" y="504038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flipH="1">
                  <a:off x="3832290" y="5668178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34689" y="5529212"/>
                  <a:ext cx="143401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</a:t>
                  </a:r>
                  <a:r>
                    <a:rPr lang="en-US" sz="800" b="1" dirty="0" smtClean="0"/>
                    <a:t>C2, C4</a:t>
                  </a:r>
                  <a:endParaRPr lang="en-US" sz="800" b="1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660098" y="4778844"/>
                  <a:ext cx="13013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254690" y="566817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922290" y="613614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114726" y="6069920"/>
                  <a:ext cx="1496668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C3,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512805" y="4778844"/>
                  <a:ext cx="2098589" cy="17247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431674" y="5146589"/>
                <a:ext cx="1662024" cy="67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Resultado</a:t>
                </a:r>
                <a:r>
                  <a:rPr lang="en-US" sz="1200" dirty="0" smtClean="0"/>
                  <a:t>: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C’ = {C2, C4}</a:t>
                </a:r>
                <a:endParaRPr lang="en-US" sz="1200" dirty="0"/>
              </a:p>
            </p:txBody>
          </p:sp>
          <p:sp>
            <p:nvSpPr>
              <p:cNvPr id="114" name="Right Arrow 113"/>
              <p:cNvSpPr/>
              <p:nvPr/>
            </p:nvSpPr>
            <p:spPr>
              <a:xfrm>
                <a:off x="3812916" y="2364887"/>
                <a:ext cx="1798477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ight Arrow 114"/>
              <p:cNvSpPr/>
              <p:nvPr/>
            </p:nvSpPr>
            <p:spPr>
              <a:xfrm rot="8703610">
                <a:off x="4505394" y="3825066"/>
                <a:ext cx="1084255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553421" y="1825742"/>
              <a:ext cx="4445329" cy="3211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ight Arrow 118"/>
          <p:cNvSpPr/>
          <p:nvPr/>
        </p:nvSpPr>
        <p:spPr>
          <a:xfrm>
            <a:off x="3377909" y="2586983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3377909" y="5533311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8819" y="5540535"/>
            <a:ext cx="2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 {1}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700" y="1527458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61694" y="4319894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9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KNN+KNORA CF (</a:t>
            </a:r>
            <a:r>
              <a:rPr lang="en-US" i="1" dirty="0" smtClean="0"/>
              <a:t>Conditional Fusion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x-none" dirty="0"/>
              <a:t>1) Execute o KNN para o padrão de teste</a:t>
            </a:r>
          </a:p>
          <a:p>
            <a:pPr lvl="1"/>
            <a:r>
              <a:rPr lang="x-none" dirty="0"/>
              <a:t>1.1) Se menos de X% de todos os vizinhos pertencem a mesma classe, </a:t>
            </a:r>
            <a:r>
              <a:rPr lang="x-none" dirty="0" smtClean="0"/>
              <a:t>combine as saídas do KNN com as saídas do KNORA</a:t>
            </a:r>
            <a:endParaRPr lang="x-none" dirty="0"/>
          </a:p>
          <a:p>
            <a:pPr lvl="1"/>
            <a:r>
              <a:rPr lang="x-none" dirty="0"/>
              <a:t>1.2) Caso contrário, use a saída do </a:t>
            </a:r>
            <a:r>
              <a:rPr lang="x-none" dirty="0" smtClean="0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KNN+KNORA CF (</a:t>
            </a:r>
            <a:r>
              <a:rPr lang="en-US" i="1" dirty="0" smtClean="0"/>
              <a:t>Conditional Fusion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4607" y="1641077"/>
            <a:ext cx="2478186" cy="2108968"/>
            <a:chOff x="764607" y="1641076"/>
            <a:chExt cx="2775140" cy="2439303"/>
          </a:xfrm>
        </p:grpSpPr>
        <p:sp>
          <p:nvSpPr>
            <p:cNvPr id="5" name="Oval 4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199" y="2151516"/>
              <a:ext cx="352193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4980" y="2516194"/>
              <a:ext cx="302812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9259" y="3716952"/>
              <a:ext cx="254188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77909" y="1478050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50%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77909" y="4322971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20%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64607" y="4382917"/>
            <a:ext cx="2478186" cy="2108968"/>
            <a:chOff x="764607" y="1641076"/>
            <a:chExt cx="2775140" cy="2439303"/>
          </a:xfrm>
        </p:grpSpPr>
        <p:sp>
          <p:nvSpPr>
            <p:cNvPr id="22" name="Oval 21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7199" y="2151516"/>
              <a:ext cx="352193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4980" y="2516194"/>
              <a:ext cx="302812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9259" y="3716952"/>
              <a:ext cx="254188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607469" y="1420442"/>
            <a:ext cx="4445329" cy="3211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626500" y="1356016"/>
            <a:ext cx="1571548" cy="1557797"/>
            <a:chOff x="5820640" y="1641076"/>
            <a:chExt cx="2795296" cy="2447450"/>
          </a:xfrm>
        </p:grpSpPr>
        <p:sp>
          <p:nvSpPr>
            <p:cNvPr id="66" name="Oval 65"/>
            <p:cNvSpPr/>
            <p:nvPr/>
          </p:nvSpPr>
          <p:spPr>
            <a:xfrm>
              <a:off x="6829378" y="23519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>
              <a:off x="6739378" y="297972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41779" y="2840764"/>
              <a:ext cx="1274157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C1, C2, C4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67185" y="2076268"/>
              <a:ext cx="1235533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C2, C4</a:t>
              </a:r>
              <a:endParaRPr lang="en-US" sz="8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7161778" y="2979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60710" y="350892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829378" y="344769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21814" y="3353533"/>
              <a:ext cx="1335767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C2, C3, C4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5195" y="3750043"/>
              <a:ext cx="1326580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C1, C3</a:t>
              </a:r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92429" y="1641076"/>
              <a:ext cx="1210289" cy="43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 = 4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20640" y="2000499"/>
              <a:ext cx="2488874" cy="20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83938" y="1356016"/>
            <a:ext cx="1816089" cy="1580794"/>
            <a:chOff x="406597" y="1684512"/>
            <a:chExt cx="3230259" cy="2483581"/>
          </a:xfrm>
        </p:grpSpPr>
        <p:sp>
          <p:nvSpPr>
            <p:cNvPr id="53" name="Oval 52"/>
            <p:cNvSpPr/>
            <p:nvPr/>
          </p:nvSpPr>
          <p:spPr>
            <a:xfrm>
              <a:off x="1819776" y="24564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1729776" y="308428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32176" y="3018760"/>
              <a:ext cx="1304680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C1, C2, C4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57584" y="2194952"/>
              <a:ext cx="1034564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C2, C4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6599" y="2544218"/>
              <a:ext cx="1150985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C3, C4</a:t>
              </a:r>
              <a:endParaRPr lang="en-US" sz="8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52176" y="308428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51108" y="36134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819776" y="355224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971108" y="276532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12212" y="3491126"/>
              <a:ext cx="1289879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C2, C3, C4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5592" y="3829610"/>
              <a:ext cx="994183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C1, C3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78493" y="1684512"/>
              <a:ext cx="1213655" cy="43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 = 5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6597" y="2050155"/>
              <a:ext cx="2895492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16186" y="3118120"/>
            <a:ext cx="1324516" cy="1332905"/>
            <a:chOff x="3512805" y="4409512"/>
            <a:chExt cx="2355903" cy="2094123"/>
          </a:xfrm>
        </p:grpSpPr>
        <p:sp>
          <p:nvSpPr>
            <p:cNvPr id="44" name="TextBox 43"/>
            <p:cNvSpPr txBox="1"/>
            <p:nvPr/>
          </p:nvSpPr>
          <p:spPr>
            <a:xfrm>
              <a:off x="3994864" y="4409512"/>
              <a:ext cx="1316419" cy="43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 = 3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922290" y="50403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flipH="1">
              <a:off x="3832290" y="566817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4689" y="5529212"/>
              <a:ext cx="1434019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C1, </a:t>
              </a:r>
              <a:r>
                <a:rPr lang="en-US" sz="800" b="1" dirty="0" smtClean="0"/>
                <a:t>C2, C4</a:t>
              </a:r>
              <a:endParaRPr lang="en-US" sz="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0098" y="4778844"/>
              <a:ext cx="1301357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C2</a:t>
              </a:r>
              <a:r>
                <a:rPr lang="en-US" sz="800" dirty="0" smtClean="0"/>
                <a:t>, </a:t>
              </a:r>
              <a:r>
                <a:rPr lang="en-US" sz="800" b="1" dirty="0" smtClean="0"/>
                <a:t>C4</a:t>
              </a:r>
              <a:endParaRPr lang="en-US" sz="8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54690" y="566817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22290" y="613614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4726" y="6069920"/>
              <a:ext cx="1496668" cy="33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C2</a:t>
              </a:r>
              <a:r>
                <a:rPr lang="en-US" sz="800" dirty="0" smtClean="0"/>
                <a:t>, C3, </a:t>
              </a:r>
              <a:r>
                <a:rPr lang="en-US" sz="800" b="1" dirty="0" smtClean="0"/>
                <a:t>C4</a:t>
              </a:r>
              <a:endParaRPr lang="en-US" sz="8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12805" y="4778844"/>
              <a:ext cx="2098589" cy="1724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246876" y="3394517"/>
            <a:ext cx="156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Resultado</a:t>
            </a:r>
            <a:r>
              <a:rPr lang="en-US" sz="1200" dirty="0" smtClean="0"/>
              <a:t> KNORA:</a:t>
            </a:r>
          </a:p>
          <a:p>
            <a:endParaRPr lang="en-US" sz="1200" dirty="0" smtClean="0"/>
          </a:p>
          <a:p>
            <a:r>
              <a:rPr lang="en-US" sz="1200" dirty="0" smtClean="0"/>
              <a:t>C’ = {C2, C4} = {2,1}</a:t>
            </a:r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6497734" y="1816720"/>
            <a:ext cx="1011125" cy="251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8703610" flipV="1">
            <a:off x="6166017" y="2844130"/>
            <a:ext cx="1423143" cy="1870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377909" y="2586983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377909" y="5533311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648819" y="5540535"/>
            <a:ext cx="2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 {1}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52775" y="4040848"/>
            <a:ext cx="1435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Resultado</a:t>
            </a:r>
            <a:r>
              <a:rPr lang="en-US" sz="1200" dirty="0" smtClean="0"/>
              <a:t> KNN:</a:t>
            </a:r>
            <a:r>
              <a:rPr lang="en-US" sz="1200" dirty="0"/>
              <a:t> </a:t>
            </a:r>
            <a:r>
              <a:rPr lang="en-US" sz="1200" dirty="0" smtClean="0"/>
              <a:t>{1}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7579876" y="3362861"/>
            <a:ext cx="0" cy="1027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52231" y="3379985"/>
            <a:ext cx="1435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Resultado</a:t>
            </a:r>
            <a:r>
              <a:rPr lang="en-US" sz="1200" b="1" dirty="0" smtClean="0"/>
              <a:t> Final: {1}</a:t>
            </a:r>
          </a:p>
        </p:txBody>
      </p:sp>
      <p:sp>
        <p:nvSpPr>
          <p:cNvPr id="81" name="Oval 80"/>
          <p:cNvSpPr/>
          <p:nvPr/>
        </p:nvSpPr>
        <p:spPr>
          <a:xfrm>
            <a:off x="291700" y="1527458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61694" y="4319894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KNN CU (</a:t>
            </a:r>
            <a:r>
              <a:rPr lang="en-US" i="1" dirty="0" smtClean="0"/>
              <a:t>Conditional 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x-none" dirty="0"/>
              <a:t>1) Execute o </a:t>
            </a:r>
            <a:r>
              <a:rPr lang="x-none" dirty="0" smtClean="0"/>
              <a:t>KNORA </a:t>
            </a:r>
            <a:r>
              <a:rPr lang="x-none" dirty="0"/>
              <a:t>para o padrão de teste</a:t>
            </a:r>
          </a:p>
          <a:p>
            <a:pPr lvl="1"/>
            <a:r>
              <a:rPr lang="x-none" dirty="0"/>
              <a:t>1.1) Se menos de X% </a:t>
            </a:r>
            <a:r>
              <a:rPr lang="x-none" dirty="0" smtClean="0"/>
              <a:t>dos classificadores no </a:t>
            </a:r>
            <a:r>
              <a:rPr lang="x-none" i="1" dirty="0" smtClean="0"/>
              <a:t>ensemble</a:t>
            </a:r>
            <a:r>
              <a:rPr lang="x-none" dirty="0" smtClean="0"/>
              <a:t> tem o mesmo voto, então use somente as saídas do KNN</a:t>
            </a:r>
            <a:endParaRPr lang="x-none" dirty="0"/>
          </a:p>
          <a:p>
            <a:pPr lvl="1"/>
            <a:r>
              <a:rPr lang="x-none" dirty="0"/>
              <a:t>1.2) Caso contrário, use a saída do </a:t>
            </a:r>
            <a:r>
              <a:rPr lang="x-none" dirty="0" smtClean="0"/>
              <a:t>KNORA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KNN CU (</a:t>
            </a:r>
            <a:r>
              <a:rPr lang="en-US" i="1" dirty="0" smtClean="0"/>
              <a:t>Conditional 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1901" y="1855907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/>
              <a:t>3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347" y="5251497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60%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42506" y="4418543"/>
            <a:ext cx="2478186" cy="2108968"/>
            <a:chOff x="764607" y="1641076"/>
            <a:chExt cx="2775140" cy="2439303"/>
          </a:xfrm>
        </p:grpSpPr>
        <p:sp>
          <p:nvSpPr>
            <p:cNvPr id="22" name="Oval 21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7199" y="2151516"/>
              <a:ext cx="352193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4980" y="2516194"/>
              <a:ext cx="302812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9259" y="3716952"/>
              <a:ext cx="254188" cy="28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5101901" y="2367447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256704" y="2400792"/>
            <a:ext cx="2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 {1 </a:t>
            </a:r>
            <a:r>
              <a:rPr lang="en-US" dirty="0" err="1" smtClean="0"/>
              <a:t>ou</a:t>
            </a:r>
            <a:r>
              <a:rPr lang="en-US" dirty="0" smtClean="0"/>
              <a:t> 2}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41531" y="1292108"/>
            <a:ext cx="4931716" cy="3375156"/>
            <a:chOff x="4553421" y="1761316"/>
            <a:chExt cx="4590579" cy="3275793"/>
          </a:xfrm>
        </p:grpSpPr>
        <p:grpSp>
          <p:nvGrpSpPr>
            <p:cNvPr id="207" name="Group 206"/>
            <p:cNvGrpSpPr/>
            <p:nvPr/>
          </p:nvGrpSpPr>
          <p:grpSpPr>
            <a:xfrm>
              <a:off x="4729890" y="1761316"/>
              <a:ext cx="4414110" cy="3095009"/>
              <a:chOff x="764605" y="1641076"/>
              <a:chExt cx="7851331" cy="4862559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5820640" y="1641076"/>
                <a:ext cx="2795296" cy="2447450"/>
                <a:chOff x="5820640" y="1641076"/>
                <a:chExt cx="2795296" cy="2447450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6829378" y="235193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 flipH="1">
                  <a:off x="6739378" y="2979729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7341779" y="2840764"/>
                  <a:ext cx="12741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6567185" y="2076268"/>
                  <a:ext cx="123553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7161778" y="2979729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6160710" y="35089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829378" y="344769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7021814" y="3353533"/>
                  <a:ext cx="133576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5835195" y="3750043"/>
                  <a:ext cx="13265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6592429" y="1641076"/>
                  <a:ext cx="121028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4</a:t>
                  </a:r>
                  <a:endParaRPr lang="en-US" sz="1200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5820640" y="2000499"/>
                  <a:ext cx="2488874" cy="20736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764605" y="1641076"/>
                <a:ext cx="3230259" cy="2483581"/>
                <a:chOff x="406597" y="1684512"/>
                <a:chExt cx="3230259" cy="2483581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1819776" y="245649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 flipH="1">
                  <a:off x="1729776" y="308428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2332176" y="3018760"/>
                  <a:ext cx="13046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1557584" y="2194952"/>
                  <a:ext cx="1034564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406599" y="2544218"/>
                  <a:ext cx="1150985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C3, C4</a:t>
                  </a:r>
                  <a:endParaRPr lang="en-US" sz="800" dirty="0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2152176" y="3084286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1151108" y="361348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1819776" y="355224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971108" y="276532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2012212" y="3491126"/>
                  <a:ext cx="128987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825592" y="3829610"/>
                  <a:ext cx="99418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1378493" y="1684512"/>
                  <a:ext cx="1213655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5</a:t>
                  </a:r>
                  <a:endParaRPr lang="en-US" sz="1200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406597" y="2050155"/>
                  <a:ext cx="2895492" cy="20736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3512805" y="4409512"/>
                <a:ext cx="2355903" cy="2094123"/>
                <a:chOff x="3512805" y="4409512"/>
                <a:chExt cx="2355903" cy="2094123"/>
              </a:xfrm>
            </p:grpSpPr>
            <p:sp>
              <p:nvSpPr>
                <p:cNvPr id="215" name="TextBox 214"/>
                <p:cNvSpPr txBox="1"/>
                <p:nvPr/>
              </p:nvSpPr>
              <p:spPr>
                <a:xfrm>
                  <a:off x="3994864" y="4409512"/>
                  <a:ext cx="131641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3</a:t>
                  </a:r>
                  <a:endParaRPr lang="en-US" sz="1200" dirty="0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3922290" y="504038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 flipH="1">
                  <a:off x="3832290" y="5668178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4434689" y="5529212"/>
                  <a:ext cx="143401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</a:t>
                  </a:r>
                  <a:r>
                    <a:rPr lang="en-US" sz="800" b="1" dirty="0" smtClean="0"/>
                    <a:t>C2, C4</a:t>
                  </a:r>
                  <a:endParaRPr lang="en-US" sz="800" b="1" dirty="0"/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3660098" y="4778844"/>
                  <a:ext cx="13013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4254690" y="566817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3922290" y="613614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4114726" y="6069920"/>
                  <a:ext cx="1496668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C3,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512805" y="4778844"/>
                  <a:ext cx="2098589" cy="17247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5882490" y="4844704"/>
                <a:ext cx="2427024" cy="119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Resultado</a:t>
                </a:r>
                <a:r>
                  <a:rPr lang="en-US" sz="1200" dirty="0" smtClean="0"/>
                  <a:t>: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C’ = {C2, C4} = {2,1}</a:t>
                </a:r>
                <a:endParaRPr lang="en-US" sz="1200" dirty="0"/>
              </a:p>
            </p:txBody>
          </p:sp>
          <p:sp>
            <p:nvSpPr>
              <p:cNvPr id="213" name="Right Arrow 212"/>
              <p:cNvSpPr/>
              <p:nvPr/>
            </p:nvSpPr>
            <p:spPr>
              <a:xfrm>
                <a:off x="3812916" y="2364887"/>
                <a:ext cx="1798477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ight Arrow 213"/>
              <p:cNvSpPr/>
              <p:nvPr/>
            </p:nvSpPr>
            <p:spPr>
              <a:xfrm rot="8703610">
                <a:off x="4505394" y="3825066"/>
                <a:ext cx="1084255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4553421" y="1825742"/>
              <a:ext cx="4445329" cy="3211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Bent-Up Arrow 2"/>
          <p:cNvSpPr/>
          <p:nvPr/>
        </p:nvSpPr>
        <p:spPr>
          <a:xfrm rot="5400000">
            <a:off x="2605008" y="4121269"/>
            <a:ext cx="1143462" cy="256619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7260337" y="5323945"/>
            <a:ext cx="1738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 {1}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761593" y="5967617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146610" y="2844393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DS-Cluster[2</a:t>
            </a:r>
            <a:r>
              <a:rPr lang="en-US" dirty="0" smtClean="0"/>
              <a:t>]</a:t>
            </a:r>
            <a:endParaRPr lang="en-US" i="1" dirty="0" smtClean="0"/>
          </a:p>
          <a:p>
            <a:r>
              <a:rPr lang="en-US" i="1" dirty="0" smtClean="0"/>
              <a:t>DSE of </a:t>
            </a:r>
            <a:r>
              <a:rPr lang="en-US" i="1" dirty="0"/>
              <a:t>Classifiers Using Contextual </a:t>
            </a:r>
            <a:r>
              <a:rPr lang="en-US" i="1" dirty="0" smtClean="0"/>
              <a:t>Information</a:t>
            </a:r>
            <a:r>
              <a:rPr lang="en-US" dirty="0" smtClean="0"/>
              <a:t>[4]</a:t>
            </a:r>
          </a:p>
          <a:p>
            <a:r>
              <a:rPr lang="en-US" i="1" dirty="0" smtClean="0"/>
              <a:t>Improving</a:t>
            </a:r>
            <a:r>
              <a:rPr lang="en-US" dirty="0" smtClean="0"/>
              <a:t> the KNORA[6]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KNORA+KNN CF (</a:t>
            </a:r>
            <a:r>
              <a:rPr lang="en-US" i="1" dirty="0" smtClean="0"/>
              <a:t>Conditional Fusion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x-none" dirty="0"/>
              <a:t>1) Execute o KNORA para o padrão de teste</a:t>
            </a:r>
          </a:p>
          <a:p>
            <a:pPr lvl="1"/>
            <a:r>
              <a:rPr lang="x-none" dirty="0"/>
              <a:t>1.1) Se menos de X% dos </a:t>
            </a:r>
            <a:r>
              <a:rPr lang="x-none" dirty="0" smtClean="0"/>
              <a:t>classificadores no </a:t>
            </a:r>
            <a:r>
              <a:rPr lang="x-none" i="1" dirty="0"/>
              <a:t>ensemble</a:t>
            </a:r>
            <a:r>
              <a:rPr lang="x-none" dirty="0"/>
              <a:t> tem o mesmo voto, então </a:t>
            </a:r>
            <a:r>
              <a:rPr lang="x-none" dirty="0" smtClean="0"/>
              <a:t>combine as saídas do KNORA com as saídas do KNN</a:t>
            </a:r>
            <a:endParaRPr lang="x-none" dirty="0"/>
          </a:p>
          <a:p>
            <a:pPr lvl="1"/>
            <a:r>
              <a:rPr lang="x-none" dirty="0"/>
              <a:t>1.2) Caso contrário, use a saída do KNORA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KNORA+KNN CF (</a:t>
            </a:r>
            <a:r>
              <a:rPr lang="en-US" i="1" dirty="0" smtClean="0"/>
              <a:t>Conditional Fusion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1901" y="1855907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30%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347" y="5251497"/>
            <a:ext cx="918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60%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42506" y="4418543"/>
            <a:ext cx="2478186" cy="2108968"/>
            <a:chOff x="764607" y="1641076"/>
            <a:chExt cx="2775140" cy="2439303"/>
          </a:xfrm>
        </p:grpSpPr>
        <p:sp>
          <p:nvSpPr>
            <p:cNvPr id="7" name="Oval 6"/>
            <p:cNvSpPr/>
            <p:nvPr/>
          </p:nvSpPr>
          <p:spPr>
            <a:xfrm>
              <a:off x="2177784" y="24130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2087784" y="304085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0184" y="2901885"/>
              <a:ext cx="83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7199" y="2151516"/>
              <a:ext cx="352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4980" y="2516194"/>
              <a:ext cx="3028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10184" y="30408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09116" y="357004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77784" y="35088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29116" y="27218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3197" y="3442591"/>
              <a:ext cx="31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9259" y="3716952"/>
              <a:ext cx="2541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36500" y="1641076"/>
              <a:ext cx="83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 = 5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4607" y="2006719"/>
              <a:ext cx="2775140" cy="2073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5101901" y="2367447"/>
            <a:ext cx="918791" cy="430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56704" y="2400792"/>
            <a:ext cx="2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: {1 </a:t>
            </a:r>
            <a:r>
              <a:rPr lang="en-US" dirty="0" err="1" smtClean="0"/>
              <a:t>ou</a:t>
            </a:r>
            <a:r>
              <a:rPr lang="en-US" dirty="0" smtClean="0"/>
              <a:t> 2}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531" y="1292108"/>
            <a:ext cx="4931716" cy="3375156"/>
            <a:chOff x="4553421" y="1761316"/>
            <a:chExt cx="4590579" cy="3275793"/>
          </a:xfrm>
        </p:grpSpPr>
        <p:grpSp>
          <p:nvGrpSpPr>
            <p:cNvPr id="24" name="Group 23"/>
            <p:cNvGrpSpPr/>
            <p:nvPr/>
          </p:nvGrpSpPr>
          <p:grpSpPr>
            <a:xfrm>
              <a:off x="4729890" y="1761316"/>
              <a:ext cx="4414110" cy="3095009"/>
              <a:chOff x="764605" y="1641076"/>
              <a:chExt cx="7851331" cy="486255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820640" y="1641076"/>
                <a:ext cx="2795296" cy="2447450"/>
                <a:chOff x="5820640" y="1641076"/>
                <a:chExt cx="2795296" cy="244745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29378" y="235193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flipH="1">
                  <a:off x="6739378" y="2979729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341779" y="2840764"/>
                  <a:ext cx="12741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567185" y="2076268"/>
                  <a:ext cx="123553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161778" y="2979729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6160710" y="35089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829378" y="344769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021814" y="3353533"/>
                  <a:ext cx="133576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35195" y="3750043"/>
                  <a:ext cx="13265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592429" y="1641076"/>
                  <a:ext cx="121028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4</a:t>
                  </a:r>
                  <a:endParaRPr lang="en-US" sz="1200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820640" y="2000499"/>
                  <a:ext cx="2488874" cy="20736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64605" y="1641076"/>
                <a:ext cx="3230259" cy="2483581"/>
                <a:chOff x="406597" y="1684512"/>
                <a:chExt cx="3230259" cy="248358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819776" y="245649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 flipH="1">
                  <a:off x="1729776" y="308428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332176" y="3018760"/>
                  <a:ext cx="1304680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C2, C4</a:t>
                  </a:r>
                  <a:endParaRPr lang="en-US" sz="8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557584" y="2194952"/>
                  <a:ext cx="1034564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C4</a:t>
                  </a:r>
                  <a:endParaRPr lang="en-US" sz="8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06599" y="2544218"/>
                  <a:ext cx="1150985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C3, C4</a:t>
                  </a:r>
                  <a:endParaRPr lang="en-US" sz="800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152176" y="3084286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151108" y="361348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819776" y="355224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71108" y="2765321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12212" y="3491126"/>
                  <a:ext cx="128987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C2, C3, C4</a:t>
                  </a:r>
                  <a:endParaRPr lang="en-US" sz="8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25592" y="3829610"/>
                  <a:ext cx="994183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C3</a:t>
                  </a:r>
                  <a:endParaRPr lang="en-US" sz="8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378493" y="1684512"/>
                  <a:ext cx="1213655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5</a:t>
                  </a:r>
                  <a:endParaRPr lang="en-US" sz="1200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597" y="2050155"/>
                  <a:ext cx="2895492" cy="20736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3512805" y="4409512"/>
                <a:ext cx="2355903" cy="2094123"/>
                <a:chOff x="3512805" y="4409512"/>
                <a:chExt cx="2355903" cy="2094123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3994864" y="4409512"/>
                  <a:ext cx="1316419" cy="43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K = 3</a:t>
                  </a:r>
                  <a:endParaRPr lang="en-US" sz="12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922290" y="504038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H="1">
                  <a:off x="3832290" y="5668178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434689" y="5529212"/>
                  <a:ext cx="1434019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C1, </a:t>
                  </a:r>
                  <a:r>
                    <a:rPr lang="en-US" sz="800" b="1" dirty="0" smtClean="0"/>
                    <a:t>C2, C4</a:t>
                  </a:r>
                  <a:endParaRPr lang="en-US" sz="800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660098" y="4778844"/>
                  <a:ext cx="1301357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254690" y="566817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922290" y="613614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114726" y="6069920"/>
                  <a:ext cx="1496668" cy="33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/>
                    <a:t>C2</a:t>
                  </a:r>
                  <a:r>
                    <a:rPr lang="en-US" sz="800" dirty="0" smtClean="0"/>
                    <a:t>, C3, </a:t>
                  </a:r>
                  <a:r>
                    <a:rPr lang="en-US" sz="800" b="1" dirty="0" smtClean="0"/>
                    <a:t>C4</a:t>
                  </a:r>
                  <a:endParaRPr lang="en-US" sz="800" b="1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512805" y="4778844"/>
                  <a:ext cx="2098589" cy="17247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5882490" y="4844704"/>
                <a:ext cx="2427024" cy="119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Resultado</a:t>
                </a:r>
                <a:r>
                  <a:rPr lang="en-US" sz="1200" dirty="0" smtClean="0"/>
                  <a:t>:</a:t>
                </a: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C’ = {C2, C4} = {2,1}</a:t>
                </a:r>
                <a:endParaRPr lang="en-US" sz="12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812916" y="2364887"/>
                <a:ext cx="1798477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8703610">
                <a:off x="4505394" y="3825066"/>
                <a:ext cx="1084255" cy="3944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553421" y="1825742"/>
              <a:ext cx="4445329" cy="3211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Bent-Up Arrow 64"/>
          <p:cNvSpPr/>
          <p:nvPr/>
        </p:nvSpPr>
        <p:spPr>
          <a:xfrm rot="5400000">
            <a:off x="2605008" y="4121269"/>
            <a:ext cx="1143462" cy="256619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03188" y="4725365"/>
            <a:ext cx="18867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Resultado</a:t>
            </a:r>
            <a:r>
              <a:rPr lang="en-US" sz="1400" dirty="0" smtClean="0"/>
              <a:t> KNN: {1}</a:t>
            </a:r>
          </a:p>
          <a:p>
            <a:r>
              <a:rPr lang="en-US" sz="1400" dirty="0" err="1"/>
              <a:t>Resultado</a:t>
            </a:r>
            <a:r>
              <a:rPr lang="en-US" sz="1400" dirty="0"/>
              <a:t> KNORA: {2,1}</a:t>
            </a:r>
          </a:p>
          <a:p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203189" y="5538494"/>
            <a:ext cx="18867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Resultado</a:t>
            </a:r>
            <a:r>
              <a:rPr lang="en-US" sz="1400" b="1" dirty="0" smtClean="0"/>
              <a:t> FINAL: {1}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>
          <a:xfrm>
            <a:off x="1761593" y="5967617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46610" y="2844393"/>
            <a:ext cx="472907" cy="491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KNN+KNORA </a:t>
            </a:r>
            <a:r>
              <a:rPr lang="en-US" dirty="0"/>
              <a:t>U</a:t>
            </a:r>
            <a:r>
              <a:rPr lang="en-US" dirty="0" smtClean="0"/>
              <a:t>F (</a:t>
            </a:r>
            <a:r>
              <a:rPr lang="en-US" i="1" dirty="0" smtClean="0"/>
              <a:t>Unconditional Fusion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x-none" dirty="0"/>
              <a:t>1) </a:t>
            </a:r>
            <a:r>
              <a:rPr lang="x-none" dirty="0" smtClean="0"/>
              <a:t>Combinar as saídas do KNORA com as saídas do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/>
              <a:t>Kuncheva</a:t>
            </a:r>
            <a:r>
              <a:rPr lang="en-US" dirty="0"/>
              <a:t>, L. Switching Between Selection and Fusion </a:t>
            </a:r>
            <a:r>
              <a:rPr lang="en-US" dirty="0" smtClean="0"/>
              <a:t>in Combining </a:t>
            </a:r>
            <a:r>
              <a:rPr lang="en-US" dirty="0"/>
              <a:t>Classifiers: An Experiment. IEEE Trans on Systems</a:t>
            </a:r>
            <a:r>
              <a:rPr lang="en-US" dirty="0" smtClean="0"/>
              <a:t>, Man </a:t>
            </a:r>
            <a:r>
              <a:rPr lang="en-US" dirty="0"/>
              <a:t>and Cybernetics – B 32(2), 146-155, 2002.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 </a:t>
            </a:r>
            <a:r>
              <a:rPr lang="en-US" dirty="0"/>
              <a:t>A. Santana, R.G.F. </a:t>
            </a:r>
            <a:r>
              <a:rPr lang="en-US" dirty="0" err="1"/>
              <a:t>Soares</a:t>
            </a:r>
            <a:r>
              <a:rPr lang="en-US" dirty="0"/>
              <a:t>, A. M P </a:t>
            </a:r>
            <a:r>
              <a:rPr lang="en-US" dirty="0" err="1"/>
              <a:t>Canuto</a:t>
            </a:r>
            <a:r>
              <a:rPr lang="en-US" dirty="0"/>
              <a:t>, and M.C P de </a:t>
            </a:r>
            <a:r>
              <a:rPr lang="en-US" dirty="0" err="1"/>
              <a:t>Souto</a:t>
            </a:r>
            <a:r>
              <a:rPr lang="en-US" dirty="0"/>
              <a:t>, </a:t>
            </a:r>
            <a:r>
              <a:rPr lang="en-US" dirty="0" smtClean="0"/>
              <a:t>“A </a:t>
            </a:r>
            <a:r>
              <a:rPr lang="en-US" dirty="0"/>
              <a:t>dynamic </a:t>
            </a:r>
            <a:r>
              <a:rPr lang="en-US" dirty="0" smtClean="0"/>
              <a:t>classifier selection </a:t>
            </a:r>
            <a:r>
              <a:rPr lang="en-US" dirty="0"/>
              <a:t>method to build ensembles using accuracy and </a:t>
            </a:r>
            <a:r>
              <a:rPr lang="en-US" dirty="0" smtClean="0"/>
              <a:t>diversity”, </a:t>
            </a:r>
            <a:r>
              <a:rPr lang="en-US" dirty="0"/>
              <a:t>in </a:t>
            </a:r>
            <a:r>
              <a:rPr lang="en-US" i="1" dirty="0"/>
              <a:t>Neural Networks, 2006</a:t>
            </a:r>
            <a:r>
              <a:rPr lang="en-US" i="1" dirty="0" smtClean="0"/>
              <a:t>. SBRN </a:t>
            </a:r>
            <a:r>
              <a:rPr lang="en-US" i="1" dirty="0"/>
              <a:t>'06. Ninth Brazilian Symposium </a:t>
            </a:r>
            <a:r>
              <a:rPr lang="en-US" i="1" dirty="0" smtClean="0"/>
              <a:t>on</a:t>
            </a:r>
            <a:r>
              <a:rPr lang="en-US" dirty="0" smtClean="0"/>
              <a:t>, </a:t>
            </a:r>
            <a:r>
              <a:rPr lang="en-US" dirty="0"/>
              <a:t>2006, pp. </a:t>
            </a:r>
            <a:r>
              <a:rPr lang="en-US" dirty="0" smtClean="0"/>
              <a:t>36-41.</a:t>
            </a:r>
          </a:p>
          <a:p>
            <a:r>
              <a:rPr lang="en-US" dirty="0" smtClean="0"/>
              <a:t>[3] </a:t>
            </a:r>
            <a:r>
              <a:rPr lang="en-US" dirty="0"/>
              <a:t>E. M. dos Santos, R. </a:t>
            </a:r>
            <a:r>
              <a:rPr lang="en-US" dirty="0" err="1"/>
              <a:t>Sabourin</a:t>
            </a:r>
            <a:r>
              <a:rPr lang="en-US" dirty="0"/>
              <a:t>, and P. Maupin, “A dynamic overproduce-and-choose strategy for the selection of classier ensembles”, </a:t>
            </a:r>
            <a:r>
              <a:rPr lang="en-US" i="1" dirty="0"/>
              <a:t>Pattern Recognition</a:t>
            </a:r>
            <a:r>
              <a:rPr lang="en-US" dirty="0"/>
              <a:t>, vol. 41, no. 10, pp. 2993-3009, Oct. 2008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74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[4] P. R. </a:t>
            </a:r>
            <a:r>
              <a:rPr lang="en-US" sz="3600" dirty="0" err="1" smtClean="0"/>
              <a:t>Cavalin</a:t>
            </a:r>
            <a:r>
              <a:rPr lang="en-US" sz="3600" dirty="0" smtClean="0"/>
              <a:t>, R. </a:t>
            </a:r>
            <a:r>
              <a:rPr lang="en-US" sz="3600" dirty="0" err="1" smtClean="0"/>
              <a:t>Sabourin</a:t>
            </a:r>
            <a:r>
              <a:rPr lang="en-US" sz="3600" dirty="0" smtClean="0"/>
              <a:t>, and C. Y. </a:t>
            </a:r>
            <a:r>
              <a:rPr lang="en-US" sz="3600" dirty="0" err="1" smtClean="0"/>
              <a:t>Suen</a:t>
            </a:r>
            <a:r>
              <a:rPr lang="en-US" sz="3600" dirty="0" smtClean="0"/>
              <a:t>, “Dynamic Selection of Ensembles of Classifiers Using Contextual Information”, </a:t>
            </a:r>
            <a:r>
              <a:rPr lang="en-US" sz="3600" i="1" dirty="0" smtClean="0"/>
              <a:t>MCS’10 Proceedings of the 9</a:t>
            </a:r>
            <a:r>
              <a:rPr lang="en-US" sz="3600" i="1" baseline="30000" dirty="0" smtClean="0"/>
              <a:t>th</a:t>
            </a:r>
            <a:r>
              <a:rPr lang="en-US" sz="3600" i="1" dirty="0" smtClean="0"/>
              <a:t> International Conference on Multiple Classifier Systems</a:t>
            </a:r>
            <a:r>
              <a:rPr lang="en-US" sz="3600" dirty="0" smtClean="0"/>
              <a:t>, pp. 145-154, 2010.</a:t>
            </a:r>
          </a:p>
          <a:p>
            <a:r>
              <a:rPr lang="en-US" sz="3600" dirty="0" smtClean="0"/>
              <a:t>[5] A.H.R. </a:t>
            </a:r>
            <a:r>
              <a:rPr lang="en-US" sz="3600" dirty="0" err="1" smtClean="0"/>
              <a:t>Ko</a:t>
            </a:r>
            <a:r>
              <a:rPr lang="en-US" sz="3600" dirty="0" smtClean="0"/>
              <a:t>, R. </a:t>
            </a:r>
            <a:r>
              <a:rPr lang="en-US" sz="3600" dirty="0" err="1" smtClean="0"/>
              <a:t>Sabourin</a:t>
            </a:r>
            <a:r>
              <a:rPr lang="en-US" sz="3600" dirty="0" smtClean="0"/>
              <a:t>, and A.S. </a:t>
            </a:r>
            <a:r>
              <a:rPr lang="en-US" sz="3600" dirty="0" err="1" smtClean="0"/>
              <a:t>Britto</a:t>
            </a:r>
            <a:r>
              <a:rPr lang="en-US" sz="3600" dirty="0" smtClean="0"/>
              <a:t> Jr., “From dynamic classifier selection to dynamic ensemble selection”, </a:t>
            </a:r>
            <a:r>
              <a:rPr lang="en-US" sz="3600" i="1" dirty="0" smtClean="0"/>
              <a:t>Pattern Recognition</a:t>
            </a:r>
            <a:r>
              <a:rPr lang="en-US" sz="3600" dirty="0" smtClean="0"/>
              <a:t>, vol. 41, no. 5, pp. 1718-1731, 2008.</a:t>
            </a:r>
          </a:p>
          <a:p>
            <a:r>
              <a:rPr lang="en-US" sz="3600" dirty="0" smtClean="0"/>
              <a:t>[6] L. M. </a:t>
            </a:r>
            <a:r>
              <a:rPr lang="en-US" sz="3600" dirty="0" err="1" smtClean="0"/>
              <a:t>Vriesmann</a:t>
            </a:r>
            <a:r>
              <a:rPr lang="en-US" sz="3600" dirty="0" smtClean="0"/>
              <a:t>, L. E. S. Oliveira, A. S. B. Junior, R. </a:t>
            </a:r>
            <a:r>
              <a:rPr lang="en-US" sz="3600" dirty="0" err="1" smtClean="0"/>
              <a:t>Sabourin</a:t>
            </a:r>
            <a:r>
              <a:rPr lang="en-US" sz="3600" dirty="0" smtClean="0"/>
              <a:t>, and A. H. </a:t>
            </a:r>
            <a:r>
              <a:rPr lang="en-US" sz="3600" dirty="0" err="1" smtClean="0"/>
              <a:t>Ko</a:t>
            </a:r>
            <a:r>
              <a:rPr lang="en-US" sz="3600" dirty="0" smtClean="0"/>
              <a:t>, “Using Additional Neighborhood Information in a Dynamic Ensemble Selection Method: Improving the KNORA Approach”, </a:t>
            </a:r>
            <a:r>
              <a:rPr lang="en-US" sz="3600" i="1" dirty="0" smtClean="0"/>
              <a:t>IWSSIP 2010 - 17th International Conference on Systems, Signals and Image Processing</a:t>
            </a:r>
            <a:r>
              <a:rPr lang="en-US" sz="3600" dirty="0" smtClean="0"/>
              <a:t>, 2010.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86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Static Selection </a:t>
            </a:r>
            <a:r>
              <a:rPr lang="en-US" dirty="0" smtClean="0"/>
              <a:t>CLUSTER [1]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478556" y="1542741"/>
            <a:ext cx="3383103" cy="2889662"/>
            <a:chOff x="478556" y="1542741"/>
            <a:chExt cx="3383103" cy="2889662"/>
          </a:xfrm>
        </p:grpSpPr>
        <p:cxnSp>
          <p:nvCxnSpPr>
            <p:cNvPr id="69" name="Straight Arrow Connector 68"/>
            <p:cNvCxnSpPr>
              <a:cxnSpLocks noChangeAspect="1"/>
            </p:cNvCxnSpPr>
            <p:nvPr/>
          </p:nvCxnSpPr>
          <p:spPr>
            <a:xfrm flipH="1" flipV="1">
              <a:off x="877008" y="1542741"/>
              <a:ext cx="11068" cy="2889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 noChangeAspect="1"/>
            </p:cNvCxnSpPr>
            <p:nvPr/>
          </p:nvCxnSpPr>
          <p:spPr>
            <a:xfrm>
              <a:off x="478556" y="4106652"/>
              <a:ext cx="3383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>
              <a:off x="1283588" y="2118830"/>
              <a:ext cx="998635" cy="1067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 flipH="1">
              <a:off x="1283588" y="3135285"/>
              <a:ext cx="967989" cy="783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2277375" y="3181551"/>
              <a:ext cx="686197" cy="70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 noChangeAspect="1"/>
            </p:cNvCxnSpPr>
            <p:nvPr/>
          </p:nvCxnSpPr>
          <p:spPr>
            <a:xfrm flipV="1">
              <a:off x="2221856" y="2801623"/>
              <a:ext cx="1404626" cy="339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 noChangeAspect="1"/>
            </p:cNvCxnSpPr>
            <p:nvPr/>
          </p:nvCxnSpPr>
          <p:spPr>
            <a:xfrm flipV="1">
              <a:off x="2247471" y="1835662"/>
              <a:ext cx="328345" cy="1288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>
              <a:spLocks noChangeAspect="1"/>
            </p:cNvSpPr>
            <p:nvPr/>
          </p:nvSpPr>
          <p:spPr>
            <a:xfrm flipH="1" flipV="1">
              <a:off x="2865588" y="2517239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 flipH="1" flipV="1">
              <a:off x="3088542" y="3310018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 flipH="1" flipV="1">
              <a:off x="2197795" y="3558185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 flipH="1" flipV="1">
              <a:off x="1297379" y="2899333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 flipH="1" flipV="1">
              <a:off x="2051331" y="2480052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549171" y="26550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819868" y="273026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572030" y="287728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2678711" y="237309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3130196" y="273026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408202" y="286722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2524475" y="319760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2791174" y="313060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701571" y="28074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2956275" y="3151890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2885721" y="218195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130196" y="2327376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3045105" y="254009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3359500" y="307156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405219" y="333287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3223609" y="321413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182971" y="350240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890422" y="339829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2745455" y="335892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2174934" y="332643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2502861" y="357788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848789" y="358104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193350" y="380392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375839" y="343054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042464" y="347626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1981029" y="309968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454579" y="380392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1680514" y="372481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2019604" y="372481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1613609" y="289045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1766646" y="295267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422474" y="316826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324496" y="258468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521534" y="2723116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08784" y="310541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053886" y="275994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210438" y="330225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128557" y="284135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2192691" y="268896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1932589" y="2614970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2187163" y="233716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802411" y="23581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996086" y="216382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229707" y="207744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666534" y="2718051"/>
              <a:ext cx="73150" cy="73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702050" y="1690605"/>
            <a:ext cx="420211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-Encontre o classificador </a:t>
            </a:r>
            <a:r>
              <a:rPr lang="pt-BR" sz="2800" dirty="0" err="1" smtClean="0"/>
              <a:t>C</a:t>
            </a:r>
            <a:r>
              <a:rPr lang="pt-BR" sz="2800" baseline="-25000" dirty="0" err="1" smtClean="0"/>
              <a:t>j</a:t>
            </a:r>
            <a:r>
              <a:rPr lang="pt-BR" sz="2800" dirty="0" smtClean="0"/>
              <a:t> mais preciso na região que encontra-se o padrão de teste</a:t>
            </a:r>
          </a:p>
          <a:p>
            <a:endParaRPr lang="pt-BR" sz="2800" dirty="0" smtClean="0"/>
          </a:p>
          <a:p>
            <a:r>
              <a:rPr lang="pt-BR" sz="2800" dirty="0" smtClean="0"/>
              <a:t>-Se </a:t>
            </a:r>
            <a:r>
              <a:rPr lang="pt-BR" sz="2800" dirty="0" err="1" smtClean="0"/>
              <a:t>C</a:t>
            </a:r>
            <a:r>
              <a:rPr lang="pt-BR" sz="2800" baseline="-25000" dirty="0" err="1" smtClean="0"/>
              <a:t>j</a:t>
            </a:r>
            <a:r>
              <a:rPr lang="pt-BR" sz="2800" dirty="0" smtClean="0"/>
              <a:t> não é estatisticamente superior aos outros, realizar a fusão entre todos os classificadores</a:t>
            </a:r>
            <a:endParaRPr lang="pt-BR" sz="2800" dirty="0"/>
          </a:p>
        </p:txBody>
      </p:sp>
      <p:sp>
        <p:nvSpPr>
          <p:cNvPr id="128" name="Right Arrow 127"/>
          <p:cNvSpPr/>
          <p:nvPr/>
        </p:nvSpPr>
        <p:spPr>
          <a:xfrm>
            <a:off x="3486291" y="2241597"/>
            <a:ext cx="1053621" cy="262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310295" y="4707504"/>
            <a:ext cx="42511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/>
              <a:t> </a:t>
            </a:r>
            <a:r>
              <a:rPr lang="en-US" dirty="0" err="1" smtClean="0"/>
              <a:t>Diversidade</a:t>
            </a:r>
            <a:r>
              <a:rPr lang="en-US" dirty="0" smtClean="0"/>
              <a:t> – </a:t>
            </a:r>
            <a:r>
              <a:rPr lang="en-US" i="1" dirty="0" smtClean="0"/>
              <a:t>Double Fault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Dynamic Selection</a:t>
            </a:r>
            <a:r>
              <a:rPr lang="en-US" dirty="0" smtClean="0"/>
              <a:t> – CLUSTER [2]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478556" y="1542741"/>
            <a:ext cx="3383103" cy="2889662"/>
            <a:chOff x="478556" y="1542741"/>
            <a:chExt cx="3383103" cy="2889662"/>
          </a:xfrm>
        </p:grpSpPr>
        <p:cxnSp>
          <p:nvCxnSpPr>
            <p:cNvPr id="69" name="Straight Arrow Connector 68"/>
            <p:cNvCxnSpPr>
              <a:cxnSpLocks noChangeAspect="1"/>
            </p:cNvCxnSpPr>
            <p:nvPr/>
          </p:nvCxnSpPr>
          <p:spPr>
            <a:xfrm flipH="1" flipV="1">
              <a:off x="877008" y="1542741"/>
              <a:ext cx="11068" cy="2889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 noChangeAspect="1"/>
            </p:cNvCxnSpPr>
            <p:nvPr/>
          </p:nvCxnSpPr>
          <p:spPr>
            <a:xfrm>
              <a:off x="478556" y="4106652"/>
              <a:ext cx="3383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>
              <a:off x="1283588" y="2118830"/>
              <a:ext cx="998635" cy="1067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 flipH="1">
              <a:off x="1283588" y="3135285"/>
              <a:ext cx="967989" cy="783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2277375" y="3181551"/>
              <a:ext cx="686197" cy="70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 noChangeAspect="1"/>
            </p:cNvCxnSpPr>
            <p:nvPr/>
          </p:nvCxnSpPr>
          <p:spPr>
            <a:xfrm flipV="1">
              <a:off x="2221856" y="2801623"/>
              <a:ext cx="1404626" cy="339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 noChangeAspect="1"/>
            </p:cNvCxnSpPr>
            <p:nvPr/>
          </p:nvCxnSpPr>
          <p:spPr>
            <a:xfrm flipV="1">
              <a:off x="2247471" y="1835662"/>
              <a:ext cx="328345" cy="1288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>
              <a:spLocks noChangeAspect="1"/>
            </p:cNvSpPr>
            <p:nvPr/>
          </p:nvSpPr>
          <p:spPr>
            <a:xfrm flipH="1" flipV="1">
              <a:off x="2865588" y="2517239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 flipH="1" flipV="1">
              <a:off x="3088542" y="3310018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 flipH="1" flipV="1">
              <a:off x="2197795" y="3558185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 flipH="1" flipV="1">
              <a:off x="1297379" y="2899333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 flipH="1" flipV="1">
              <a:off x="2051331" y="2480052"/>
              <a:ext cx="79965" cy="73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549171" y="26550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819868" y="273026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572030" y="287728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2678711" y="237309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3130196" y="273026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408202" y="286722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2524475" y="319760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2791174" y="313060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701571" y="28074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2956275" y="3151890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2885721" y="218195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130196" y="2327376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3045105" y="254009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3359500" y="307156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405219" y="333287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3223609" y="321413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182971" y="350240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890422" y="339829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2745455" y="335892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2174934" y="332643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2502861" y="357788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848789" y="358104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193350" y="380392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375839" y="3430548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042464" y="347626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1981029" y="309968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454579" y="380392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1680514" y="372481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2019604" y="372481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1613609" y="289045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1766646" y="295267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422474" y="316826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324496" y="258468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521534" y="2723116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08784" y="310541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053886" y="2759947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210438" y="330225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128557" y="2841352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2192691" y="2688965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1932589" y="2614970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2187163" y="2337164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802411" y="2358133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996086" y="2163821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229707" y="2077449"/>
              <a:ext cx="73150" cy="73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666534" y="2718051"/>
              <a:ext cx="73150" cy="73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72290" y="1688934"/>
            <a:ext cx="1227712" cy="1200329"/>
            <a:chOff x="695895" y="3394638"/>
            <a:chExt cx="1227712" cy="1200329"/>
          </a:xfrm>
        </p:grpSpPr>
        <p:sp>
          <p:nvSpPr>
            <p:cNvPr id="64" name="TextBox 63"/>
            <p:cNvSpPr txBox="1"/>
            <p:nvPr/>
          </p:nvSpPr>
          <p:spPr>
            <a:xfrm>
              <a:off x="695895" y="3394638"/>
              <a:ext cx="122771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C1(    ) = 1</a:t>
              </a:r>
              <a:endParaRPr lang="en-US" dirty="0"/>
            </a:p>
            <a:p>
              <a:r>
                <a:rPr lang="en-US" dirty="0" smtClean="0"/>
                <a:t>C2(    ) = 2</a:t>
              </a:r>
              <a:endParaRPr lang="en-US" dirty="0"/>
            </a:p>
            <a:p>
              <a:r>
                <a:rPr lang="en-US" dirty="0" smtClean="0"/>
                <a:t>C3(    ) = 1</a:t>
              </a:r>
            </a:p>
            <a:p>
              <a:r>
                <a:rPr lang="en-US" dirty="0" smtClean="0"/>
                <a:t>C4(    </a:t>
              </a:r>
              <a:r>
                <a:rPr lang="en-US" dirty="0"/>
                <a:t>) = </a:t>
              </a:r>
              <a:r>
                <a:rPr lang="en-US" dirty="0" smtClean="0"/>
                <a:t>1</a:t>
              </a:r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1101537" y="35159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1099989" y="378449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>
              <a:off x="1101537" y="404766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030234" y="1693494"/>
            <a:ext cx="261559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Resultado</a:t>
            </a:r>
            <a:r>
              <a:rPr lang="en-US" dirty="0" smtClean="0"/>
              <a:t> LCA:</a:t>
            </a:r>
          </a:p>
          <a:p>
            <a:endParaRPr lang="en-US" dirty="0"/>
          </a:p>
          <a:p>
            <a:r>
              <a:rPr lang="en-US" dirty="0" smtClean="0"/>
              <a:t>C1 = 4/</a:t>
            </a:r>
            <a:r>
              <a:rPr lang="en-US" dirty="0"/>
              <a:t>9</a:t>
            </a:r>
            <a:r>
              <a:rPr lang="en-US" dirty="0" smtClean="0"/>
              <a:t> = 0,44 = </a:t>
            </a:r>
            <a:r>
              <a:rPr lang="en-US" b="1" dirty="0" smtClean="0"/>
              <a:t>3°</a:t>
            </a:r>
          </a:p>
          <a:p>
            <a:endParaRPr lang="en-US" dirty="0"/>
          </a:p>
          <a:p>
            <a:r>
              <a:rPr lang="en-US" strike="sngStrike" dirty="0" smtClean="0"/>
              <a:t>C2 = </a:t>
            </a:r>
            <a:r>
              <a:rPr lang="en-US" strike="sngStrike" dirty="0"/>
              <a:t>3</a:t>
            </a:r>
            <a:r>
              <a:rPr lang="en-US" strike="sngStrike" dirty="0" smtClean="0"/>
              <a:t>/</a:t>
            </a:r>
            <a:r>
              <a:rPr lang="en-US" strike="sngStrike" dirty="0"/>
              <a:t>7</a:t>
            </a:r>
            <a:r>
              <a:rPr lang="en-US" strike="sngStrike" dirty="0" smtClean="0"/>
              <a:t> = 0,428 = 4°</a:t>
            </a:r>
          </a:p>
          <a:p>
            <a:endParaRPr lang="en-US" dirty="0"/>
          </a:p>
          <a:p>
            <a:r>
              <a:rPr lang="en-US" dirty="0" smtClean="0"/>
              <a:t>C3 = </a:t>
            </a:r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/>
              <a:t>8</a:t>
            </a:r>
            <a:r>
              <a:rPr lang="en-US" dirty="0" smtClean="0"/>
              <a:t> = 0,625 = </a:t>
            </a:r>
            <a:r>
              <a:rPr lang="en-US" b="1" dirty="0" smtClean="0"/>
              <a:t>1°</a:t>
            </a:r>
          </a:p>
          <a:p>
            <a:endParaRPr lang="en-US" dirty="0" smtClean="0"/>
          </a:p>
          <a:p>
            <a:r>
              <a:rPr lang="en-US" dirty="0" smtClean="0"/>
              <a:t>C4 </a:t>
            </a:r>
            <a:r>
              <a:rPr lang="en-US" dirty="0"/>
              <a:t>= </a:t>
            </a:r>
            <a:r>
              <a:rPr lang="en-US" dirty="0" smtClean="0"/>
              <a:t>6/10 </a:t>
            </a:r>
            <a:r>
              <a:rPr lang="en-US" dirty="0"/>
              <a:t>= </a:t>
            </a:r>
            <a:r>
              <a:rPr lang="en-US" dirty="0" smtClean="0"/>
              <a:t>0,60 </a:t>
            </a:r>
            <a:r>
              <a:rPr lang="en-US" dirty="0"/>
              <a:t>= </a:t>
            </a:r>
            <a:r>
              <a:rPr lang="en-US" b="1" dirty="0" smtClean="0"/>
              <a:t>2°</a:t>
            </a:r>
            <a:endParaRPr lang="en-US" b="1" dirty="0"/>
          </a:p>
        </p:txBody>
      </p:sp>
      <p:sp>
        <p:nvSpPr>
          <p:cNvPr id="129" name="Oval 128"/>
          <p:cNvSpPr/>
          <p:nvPr/>
        </p:nvSpPr>
        <p:spPr>
          <a:xfrm flipH="1">
            <a:off x="5081700" y="262946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203361" y="4977704"/>
            <a:ext cx="38359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Final:</a:t>
            </a:r>
          </a:p>
          <a:p>
            <a:endParaRPr lang="en-US" dirty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ais</a:t>
            </a:r>
            <a:r>
              <a:rPr lang="en-US" dirty="0" smtClean="0"/>
              <a:t> </a:t>
            </a:r>
            <a:r>
              <a:rPr lang="en-US" dirty="0" err="1" smtClean="0"/>
              <a:t>precisos</a:t>
            </a:r>
            <a:r>
              <a:rPr lang="en-US" dirty="0" smtClean="0"/>
              <a:t>: C’={C3,C4,C1}</a:t>
            </a:r>
          </a:p>
          <a:p>
            <a:endParaRPr lang="en-US" dirty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, dado C’: </a:t>
            </a:r>
            <a:r>
              <a:rPr lang="en-US" b="1" dirty="0" smtClean="0"/>
              <a:t>C’’={C1,C4}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0831" y="5218735"/>
            <a:ext cx="1962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  <a:r>
              <a:rPr lang="en-US" baseline="-25000" dirty="0"/>
              <a:t>c1,c2</a:t>
            </a:r>
            <a:r>
              <a:rPr lang="en-US" dirty="0"/>
              <a:t> = </a:t>
            </a:r>
            <a:r>
              <a:rPr lang="en-US" dirty="0" smtClean="0"/>
              <a:t>0,1</a:t>
            </a:r>
            <a:endParaRPr lang="en-US" dirty="0"/>
          </a:p>
          <a:p>
            <a:endParaRPr lang="en-US" dirty="0"/>
          </a:p>
          <a:p>
            <a:r>
              <a:rPr lang="en-US" dirty="0"/>
              <a:t>DF</a:t>
            </a:r>
            <a:r>
              <a:rPr lang="en-US" baseline="-25000" dirty="0"/>
              <a:t>c1,c3</a:t>
            </a:r>
            <a:r>
              <a:rPr lang="en-US" dirty="0"/>
              <a:t> = 0,2 = 2°</a:t>
            </a:r>
          </a:p>
          <a:p>
            <a:endParaRPr lang="en-US" dirty="0"/>
          </a:p>
          <a:p>
            <a:r>
              <a:rPr lang="en-US" dirty="0" smtClean="0"/>
              <a:t>DF</a:t>
            </a:r>
            <a:r>
              <a:rPr lang="en-US" baseline="-25000" dirty="0" smtClean="0"/>
              <a:t>c1,c4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0,1 = 1 °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669217" y="5230008"/>
            <a:ext cx="177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</a:t>
            </a:r>
            <a:r>
              <a:rPr lang="en-US" baseline="-25000" dirty="0" smtClean="0"/>
              <a:t>c2,c3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DF</a:t>
            </a:r>
            <a:r>
              <a:rPr lang="en-US" baseline="-25000" dirty="0" smtClean="0"/>
              <a:t>c2,c4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0,3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DF</a:t>
            </a:r>
            <a:r>
              <a:rPr lang="en-US" baseline="-25000" dirty="0" smtClean="0"/>
              <a:t>c3,c4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0,3 </a:t>
            </a:r>
            <a:r>
              <a:rPr lang="en-US" dirty="0"/>
              <a:t>= </a:t>
            </a:r>
            <a:r>
              <a:rPr lang="en-US" dirty="0" smtClean="0"/>
              <a:t>3°</a:t>
            </a:r>
            <a:endParaRPr lang="en-US" dirty="0"/>
          </a:p>
        </p:txBody>
      </p:sp>
      <p:cxnSp>
        <p:nvCxnSpPr>
          <p:cNvPr id="5" name="Elbow Connector 4"/>
          <p:cNvCxnSpPr>
            <a:endCxn id="68" idx="1"/>
          </p:cNvCxnSpPr>
          <p:nvPr/>
        </p:nvCxnSpPr>
        <p:spPr>
          <a:xfrm>
            <a:off x="3359500" y="2236971"/>
            <a:ext cx="2670734" cy="749185"/>
          </a:xfrm>
          <a:prstGeom prst="bentConnector3">
            <a:avLst>
              <a:gd name="adj1" fmla="val 3178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8" idx="2"/>
            <a:endCxn id="130" idx="0"/>
          </p:cNvCxnSpPr>
          <p:nvPr/>
        </p:nvCxnSpPr>
        <p:spPr>
          <a:xfrm rot="5400000">
            <a:off x="4672598" y="2042068"/>
            <a:ext cx="428687" cy="490218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0" idx="3"/>
            <a:endCxn id="131" idx="1"/>
          </p:cNvCxnSpPr>
          <p:nvPr/>
        </p:nvCxnSpPr>
        <p:spPr>
          <a:xfrm flipV="1">
            <a:off x="4561400" y="5716368"/>
            <a:ext cx="641961" cy="6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0831" y="5431009"/>
            <a:ext cx="1262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65370" y="5444519"/>
            <a:ext cx="1262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78711" y="5988708"/>
            <a:ext cx="1262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4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DSE of Classifiers Using Contextual Information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Improving</a:t>
            </a:r>
            <a:r>
              <a:rPr lang="pt-BR" dirty="0" smtClean="0"/>
              <a:t> do artigo [3]</a:t>
            </a:r>
          </a:p>
          <a:p>
            <a:r>
              <a:rPr lang="pt-BR" dirty="0" smtClean="0"/>
              <a:t>Procura usar </a:t>
            </a:r>
            <a:r>
              <a:rPr lang="pt-BR" dirty="0"/>
              <a:t>a </a:t>
            </a:r>
            <a:r>
              <a:rPr lang="pt-BR" dirty="0" smtClean="0"/>
              <a:t>similaridade dos dados do conjunto de validação com o padrão de teste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633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Ambiguidade</a:t>
            </a:r>
            <a:r>
              <a:rPr lang="en-US" dirty="0" smtClean="0"/>
              <a:t> [3]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32695" y="2569193"/>
            <a:ext cx="1" cy="326879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2421" y="1856766"/>
            <a:ext cx="15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355" y="3368737"/>
            <a:ext cx="141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Pool of Classifiers C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3755" y="4003225"/>
            <a:ext cx="364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</a:p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N</a:t>
            </a:r>
            <a:endParaRPr lang="en-US" sz="14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2093074" y="4003225"/>
            <a:ext cx="1587449" cy="1175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5703" y="3368737"/>
            <a:ext cx="121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Pool of </a:t>
            </a:r>
            <a:r>
              <a:rPr lang="en-US" sz="1200" dirty="0" err="1" smtClean="0"/>
              <a:t>EoCs</a:t>
            </a:r>
            <a:r>
              <a:rPr lang="en-US" sz="1200" dirty="0" smtClean="0"/>
              <a:t> </a:t>
            </a:r>
            <a:r>
              <a:rPr lang="en-US" sz="1200" b="1" dirty="0" smtClean="0"/>
              <a:t>C*’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97348" y="4003225"/>
            <a:ext cx="447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C’</a:t>
            </a:r>
            <a:r>
              <a:rPr lang="en-US" sz="1400" baseline="-25000" dirty="0" smtClean="0"/>
              <a:t>1</a:t>
            </a:r>
          </a:p>
          <a:p>
            <a:pPr algn="ctr"/>
            <a:r>
              <a:rPr lang="en-US" sz="1400" dirty="0" smtClean="0"/>
              <a:t>C’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 smtClean="0"/>
              <a:t>C’</a:t>
            </a:r>
            <a:r>
              <a:rPr lang="en-US" sz="1400" baseline="-25000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046" y="1856766"/>
            <a:ext cx="20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Operational Phase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420833" y="4074240"/>
            <a:ext cx="940711" cy="1117039"/>
            <a:chOff x="6185171" y="3198238"/>
            <a:chExt cx="940711" cy="1117039"/>
          </a:xfrm>
        </p:grpSpPr>
        <p:sp>
          <p:nvSpPr>
            <p:cNvPr id="14" name="Rectangle 13"/>
            <p:cNvSpPr/>
            <p:nvPr/>
          </p:nvSpPr>
          <p:spPr>
            <a:xfrm>
              <a:off x="6185171" y="3198238"/>
              <a:ext cx="940711" cy="1117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61089" y="3656816"/>
              <a:ext cx="600169" cy="5643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rgbClr val="000000"/>
                  </a:solidFill>
                </a:rPr>
                <a:t>λ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91002" y="3198238"/>
              <a:ext cx="752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Dynamic Selection</a:t>
              </a:r>
              <a:endParaRPr lang="en-US" sz="1200" dirty="0"/>
            </a:p>
          </p:txBody>
        </p:sp>
      </p:grpSp>
      <p:sp>
        <p:nvSpPr>
          <p:cNvPr id="17" name="Can 16"/>
          <p:cNvSpPr/>
          <p:nvPr/>
        </p:nvSpPr>
        <p:spPr>
          <a:xfrm>
            <a:off x="5420834" y="2565646"/>
            <a:ext cx="917193" cy="7556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Test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3221" y="3460758"/>
            <a:ext cx="5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</a:t>
            </a:r>
            <a:r>
              <a:rPr lang="en-US" sz="1400" i="1" baseline="-25000" dirty="0" err="1" smtClean="0"/>
              <a:t>i,test</a:t>
            </a:r>
            <a:endParaRPr lang="en-US" sz="1400" i="1" baseline="-25000" dirty="0"/>
          </a:p>
        </p:txBody>
      </p:sp>
      <p:cxnSp>
        <p:nvCxnSpPr>
          <p:cNvPr id="19" name="Straight Arrow Connector 18"/>
          <p:cNvCxnSpPr>
            <a:stCxn id="17" idx="3"/>
            <a:endCxn id="14" idx="0"/>
          </p:cNvCxnSpPr>
          <p:nvPr/>
        </p:nvCxnSpPr>
        <p:spPr>
          <a:xfrm>
            <a:off x="5879431" y="3321261"/>
            <a:ext cx="11758" cy="75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7277" y="4474028"/>
            <a:ext cx="38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C’’</a:t>
            </a:r>
            <a:r>
              <a:rPr lang="en-US" sz="1400" baseline="-25000" dirty="0" err="1" smtClean="0"/>
              <a:t>i</a:t>
            </a:r>
            <a:endParaRPr lang="en-US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72343" y="4473569"/>
            <a:ext cx="34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i</a:t>
            </a:r>
            <a:endParaRPr lang="en-US" sz="1400" baseline="-25000" dirty="0"/>
          </a:p>
        </p:txBody>
      </p:sp>
      <p:cxnSp>
        <p:nvCxnSpPr>
          <p:cNvPr id="22" name="Straight Arrow Connector 21"/>
          <p:cNvCxnSpPr>
            <a:stCxn id="14" idx="3"/>
            <a:endCxn id="20" idx="1"/>
          </p:cNvCxnSpPr>
          <p:nvPr/>
        </p:nvCxnSpPr>
        <p:spPr>
          <a:xfrm flipV="1">
            <a:off x="6361544" y="4627917"/>
            <a:ext cx="305733" cy="4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7055320" y="4627458"/>
            <a:ext cx="317023" cy="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28746" y="4191831"/>
            <a:ext cx="764328" cy="7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8746" y="4473569"/>
            <a:ext cx="764328" cy="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28746" y="4781805"/>
            <a:ext cx="764328" cy="315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80523" y="4474028"/>
            <a:ext cx="505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186155" y="4191831"/>
            <a:ext cx="293972" cy="28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86155" y="4379963"/>
            <a:ext cx="293972" cy="9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86155" y="4474028"/>
            <a:ext cx="293972" cy="50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45117" y="4191831"/>
            <a:ext cx="575717" cy="7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45117" y="4379963"/>
            <a:ext cx="575716" cy="93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45117" y="4781805"/>
            <a:ext cx="575716" cy="315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9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DSE of Classifiers Using Contextual Information [4]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409122" y="2339203"/>
            <a:ext cx="1" cy="38440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8847" y="1626776"/>
            <a:ext cx="15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219" y="3138747"/>
            <a:ext cx="141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Pool of Classifiers C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0181" y="3773235"/>
            <a:ext cx="364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</a:p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 smtClean="0"/>
              <a:t>C</a:t>
            </a:r>
            <a:r>
              <a:rPr lang="en-US" sz="1400" baseline="-25000" dirty="0" smtClean="0"/>
              <a:t>N</a:t>
            </a:r>
            <a:endParaRPr lang="en-US" sz="14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1269500" y="3773235"/>
            <a:ext cx="1587449" cy="1175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2129" y="3138747"/>
            <a:ext cx="121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Pool of </a:t>
            </a:r>
            <a:r>
              <a:rPr lang="en-US" sz="1200" dirty="0" err="1" smtClean="0"/>
              <a:t>EoCs</a:t>
            </a:r>
            <a:r>
              <a:rPr lang="en-US" sz="1200" dirty="0" smtClean="0"/>
              <a:t> </a:t>
            </a:r>
            <a:r>
              <a:rPr lang="en-US" sz="1200" b="1" dirty="0" smtClean="0"/>
              <a:t>C*’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73774" y="3773235"/>
            <a:ext cx="447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C’</a:t>
            </a:r>
            <a:r>
              <a:rPr lang="en-US" sz="1400" baseline="-25000" dirty="0" smtClean="0"/>
              <a:t>1</a:t>
            </a:r>
          </a:p>
          <a:p>
            <a:pPr algn="ctr"/>
            <a:r>
              <a:rPr lang="en-US" sz="1400" dirty="0" smtClean="0"/>
              <a:t>C’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 smtClean="0"/>
              <a:t>C’</a:t>
            </a:r>
            <a:r>
              <a:rPr lang="en-US" sz="1400" baseline="-25000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0472" y="1626776"/>
            <a:ext cx="20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Operational Phase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97259" y="3844250"/>
            <a:ext cx="940711" cy="11170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73177" y="4302828"/>
            <a:ext cx="600169" cy="56439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λ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3090" y="3844250"/>
            <a:ext cx="752569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Selection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4597260" y="2335656"/>
            <a:ext cx="917193" cy="7556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Test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9647" y="3230768"/>
            <a:ext cx="5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</a:t>
            </a:r>
            <a:r>
              <a:rPr lang="en-US" sz="1400" i="1" baseline="-25000" dirty="0" err="1" smtClean="0"/>
              <a:t>i,test</a:t>
            </a:r>
            <a:endParaRPr lang="en-US" sz="1400" i="1" baseline="-25000" dirty="0"/>
          </a:p>
        </p:txBody>
      </p:sp>
      <p:cxnSp>
        <p:nvCxnSpPr>
          <p:cNvPr id="19" name="Straight Arrow Connector 18"/>
          <p:cNvCxnSpPr>
            <a:stCxn id="17" idx="3"/>
            <a:endCxn id="14" idx="0"/>
          </p:cNvCxnSpPr>
          <p:nvPr/>
        </p:nvCxnSpPr>
        <p:spPr>
          <a:xfrm>
            <a:off x="5055857" y="3091271"/>
            <a:ext cx="11758" cy="75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94824" y="4363686"/>
            <a:ext cx="34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i</a:t>
            </a:r>
            <a:endParaRPr lang="en-US" sz="1400" baseline="-250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8277801" y="4517575"/>
            <a:ext cx="317023" cy="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5172" y="3961841"/>
            <a:ext cx="764328" cy="7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172" y="4243579"/>
            <a:ext cx="764328" cy="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05172" y="4551815"/>
            <a:ext cx="764328" cy="315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56949" y="4244038"/>
            <a:ext cx="505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2581" y="3961841"/>
            <a:ext cx="293972" cy="28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62581" y="4149973"/>
            <a:ext cx="293972" cy="9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62581" y="4244038"/>
            <a:ext cx="293972" cy="50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21543" y="3961841"/>
            <a:ext cx="575717" cy="7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21543" y="4149973"/>
            <a:ext cx="575716" cy="93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21543" y="4551815"/>
            <a:ext cx="575716" cy="315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4620766" y="5427618"/>
            <a:ext cx="917193" cy="7556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</a:rPr>
              <a:t>ψ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endParaRPr lang="en-US" i="1" baseline="-250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5067615" y="4961289"/>
            <a:ext cx="11748" cy="4663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49395" y="2942238"/>
            <a:ext cx="96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Pool of Dynamically Selected </a:t>
            </a:r>
            <a:r>
              <a:rPr lang="en-US" sz="1200" dirty="0" err="1" smtClean="0"/>
              <a:t>EoCs</a:t>
            </a:r>
            <a:r>
              <a:rPr lang="en-US" sz="1200" dirty="0" smtClean="0"/>
              <a:t> C*’’</a:t>
            </a:r>
            <a:r>
              <a:rPr lang="en-US" sz="1200" baseline="-25000" dirty="0" err="1" smtClean="0"/>
              <a:t>i</a:t>
            </a:r>
            <a:endParaRPr 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14483" y="4044166"/>
            <a:ext cx="611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C’’</a:t>
            </a:r>
            <a:r>
              <a:rPr lang="en-US" sz="1400" baseline="-25000" dirty="0" smtClean="0"/>
              <a:t>i,1</a:t>
            </a:r>
          </a:p>
          <a:p>
            <a:pPr algn="ctr"/>
            <a:r>
              <a:rPr lang="en-US" sz="1400" dirty="0" smtClean="0"/>
              <a:t>C’’</a:t>
            </a:r>
            <a:r>
              <a:rPr lang="en-US" sz="1400" baseline="-25000" dirty="0" smtClean="0"/>
              <a:t>i,2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 smtClean="0"/>
              <a:t>C’’</a:t>
            </a:r>
            <a:r>
              <a:rPr lang="en-US" sz="1400" baseline="-25000" dirty="0" err="1" smtClean="0"/>
              <a:t>i,</a:t>
            </a:r>
            <a:r>
              <a:rPr lang="en-US" sz="1400" baseline="-25000" dirty="0" err="1"/>
              <a:t>U</a:t>
            </a:r>
            <a:endParaRPr lang="en-US" sz="14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37970" y="4244038"/>
            <a:ext cx="5056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37970" y="4244038"/>
            <a:ext cx="505643" cy="211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5537970" y="4402770"/>
            <a:ext cx="505643" cy="676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02328" y="4037605"/>
            <a:ext cx="611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</a:t>
            </a:r>
            <a:r>
              <a:rPr lang="en-US" sz="1400" dirty="0" smtClean="0"/>
              <a:t>’’</a:t>
            </a:r>
            <a:r>
              <a:rPr lang="en-US" sz="1400" baseline="-25000" dirty="0" smtClean="0"/>
              <a:t>i,1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’’</a:t>
            </a:r>
            <a:r>
              <a:rPr lang="en-US" sz="1400" baseline="-25000" dirty="0" smtClean="0"/>
              <a:t>i,2</a:t>
            </a:r>
            <a:endParaRPr lang="en-US" sz="1400" baseline="-25000" dirty="0"/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b="1" baseline="-25000" dirty="0" smtClean="0"/>
              <a:t>.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’’</a:t>
            </a:r>
            <a:r>
              <a:rPr lang="en-US" sz="1400" baseline="-25000" dirty="0" err="1" smtClean="0"/>
              <a:t>i,</a:t>
            </a:r>
            <a:r>
              <a:rPr lang="en-US" sz="1400" baseline="-25000" dirty="0" err="1"/>
              <a:t>U</a:t>
            </a:r>
            <a:endParaRPr lang="en-US" sz="1400" baseline="-25000" dirty="0"/>
          </a:p>
        </p:txBody>
      </p:sp>
      <p:sp>
        <p:nvSpPr>
          <p:cNvPr id="40" name="Rounded Rectangle 39"/>
          <p:cNvSpPr/>
          <p:nvPr/>
        </p:nvSpPr>
        <p:spPr>
          <a:xfrm>
            <a:off x="7584254" y="4363686"/>
            <a:ext cx="693547" cy="329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err="1" smtClean="0">
                <a:solidFill>
                  <a:srgbClr val="000000"/>
                </a:solidFill>
              </a:rPr>
              <a:t>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30824" y="5298280"/>
            <a:ext cx="611699" cy="329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20" idx="2"/>
          </p:cNvCxnSpPr>
          <p:nvPr/>
        </p:nvCxnSpPr>
        <p:spPr>
          <a:xfrm flipV="1">
            <a:off x="8242523" y="4671463"/>
            <a:ext cx="523038" cy="7914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>
            <a:off x="7931028" y="4692917"/>
            <a:ext cx="5646" cy="605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2523" y="4209797"/>
            <a:ext cx="48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596013" y="4819722"/>
            <a:ext cx="38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207743" y="4209797"/>
            <a:ext cx="376511" cy="192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1"/>
          </p:cNvCxnSpPr>
          <p:nvPr/>
        </p:nvCxnSpPr>
        <p:spPr>
          <a:xfrm>
            <a:off x="7207743" y="4455672"/>
            <a:ext cx="376511" cy="72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207743" y="4692917"/>
            <a:ext cx="423081" cy="385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96380" y="4209797"/>
            <a:ext cx="42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96380" y="4455672"/>
            <a:ext cx="42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396380" y="5078859"/>
            <a:ext cx="42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63138" y="6278201"/>
            <a:ext cx="223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Escolha</a:t>
            </a:r>
            <a:r>
              <a:rPr lang="en-US" sz="1200" dirty="0" smtClean="0"/>
              <a:t> do </a:t>
            </a:r>
            <a:r>
              <a:rPr lang="en-US" sz="1200" dirty="0" err="1" smtClean="0"/>
              <a:t>padrão</a:t>
            </a:r>
            <a:r>
              <a:rPr lang="en-US" sz="1200" dirty="0" smtClean="0"/>
              <a:t> </a:t>
            </a:r>
            <a:r>
              <a:rPr lang="en-US" sz="1200" dirty="0" err="1" smtClean="0"/>
              <a:t>mais</a:t>
            </a:r>
            <a:r>
              <a:rPr lang="en-US" sz="1200" dirty="0" smtClean="0"/>
              <a:t> similar</a:t>
            </a:r>
            <a:endParaRPr lang="en-US" sz="1200" dirty="0"/>
          </a:p>
        </p:txBody>
      </p:sp>
      <p:cxnSp>
        <p:nvCxnSpPr>
          <p:cNvPr id="53" name="Elbow Connector 52"/>
          <p:cNvCxnSpPr>
            <a:stCxn id="52" idx="3"/>
            <a:endCxn id="41" idx="2"/>
          </p:cNvCxnSpPr>
          <p:nvPr/>
        </p:nvCxnSpPr>
        <p:spPr>
          <a:xfrm flipV="1">
            <a:off x="7695684" y="5627511"/>
            <a:ext cx="240990" cy="78919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956" y="1580407"/>
            <a:ext cx="8992731" cy="5087681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597248" y="3835059"/>
            <a:ext cx="946442" cy="1119485"/>
            <a:chOff x="10525021" y="4155563"/>
            <a:chExt cx="946442" cy="1119485"/>
          </a:xfrm>
        </p:grpSpPr>
        <p:sp>
          <p:nvSpPr>
            <p:cNvPr id="89" name="Rectangle 88"/>
            <p:cNvSpPr/>
            <p:nvPr/>
          </p:nvSpPr>
          <p:spPr>
            <a:xfrm>
              <a:off x="10525021" y="4155563"/>
              <a:ext cx="940711" cy="11170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530752" y="4158009"/>
              <a:ext cx="940711" cy="111703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0694911" y="4616587"/>
              <a:ext cx="600169" cy="56439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rgbClr val="000000"/>
                  </a:solidFill>
                </a:rPr>
                <a:t>λ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624824" y="4158009"/>
              <a:ext cx="75256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Dynamic Selection</a:t>
              </a:r>
              <a:endParaRPr lang="en-US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38322" y="2385755"/>
            <a:ext cx="8651999" cy="3336963"/>
            <a:chOff x="266947" y="7500359"/>
            <a:chExt cx="8651999" cy="3336963"/>
          </a:xfrm>
        </p:grpSpPr>
        <p:grpSp>
          <p:nvGrpSpPr>
            <p:cNvPr id="96" name="Group 95"/>
            <p:cNvGrpSpPr/>
            <p:nvPr/>
          </p:nvGrpSpPr>
          <p:grpSpPr>
            <a:xfrm>
              <a:off x="266947" y="7500359"/>
              <a:ext cx="8651999" cy="3336963"/>
              <a:chOff x="174509" y="7768760"/>
              <a:chExt cx="8651999" cy="333696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14489" y="7768760"/>
                <a:ext cx="8612019" cy="3336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98609" y="8289235"/>
                <a:ext cx="1034780" cy="16343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112233</a:t>
                </a:r>
              </a:p>
              <a:p>
                <a:pPr marL="342900" indent="-342900" algn="ctr"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122311</a:t>
                </a:r>
              </a:p>
              <a:p>
                <a:pPr marL="342900" indent="-342900" algn="ctr"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221332</a:t>
                </a:r>
              </a:p>
              <a:p>
                <a:pPr marL="342900" indent="-342900" algn="ctr"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213322</a:t>
                </a:r>
              </a:p>
              <a:p>
                <a:pPr marL="342900" indent="-342900" algn="ctr"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232212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.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222324" y="10229354"/>
                <a:ext cx="1787350" cy="68197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rgbClr val="000000"/>
                    </a:solidFill>
                  </a:rPr>
                  <a:t>Encontre os </a:t>
                </a:r>
                <a:r>
                  <a:rPr lang="pt-BR" sz="1200" dirty="0" err="1" smtClean="0">
                    <a:solidFill>
                      <a:srgbClr val="000000"/>
                    </a:solidFill>
                  </a:rPr>
                  <a:t>K</a:t>
                </a:r>
                <a:r>
                  <a:rPr lang="pt-BR" sz="1200" dirty="0" smtClean="0">
                    <a:solidFill>
                      <a:srgbClr val="000000"/>
                    </a:solidFill>
                  </a:rPr>
                  <a:t> elementos mais similares utilizando alguma medida</a:t>
                </a:r>
                <a:endParaRPr lang="pt-BR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702483" y="10187021"/>
                <a:ext cx="1658469" cy="7654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rgbClr val="000000"/>
                    </a:solidFill>
                  </a:rPr>
                  <a:t>Pegue os </a:t>
                </a:r>
                <a:r>
                  <a:rPr lang="pt-BR" sz="1200" dirty="0" err="1" smtClean="0">
                    <a:solidFill>
                      <a:srgbClr val="000000"/>
                    </a:solidFill>
                  </a:rPr>
                  <a:t>EoCs</a:t>
                </a:r>
                <a:r>
                  <a:rPr lang="pt-BR" sz="1200" dirty="0" smtClean="0">
                    <a:solidFill>
                      <a:srgbClr val="000000"/>
                    </a:solidFill>
                  </a:rPr>
                  <a:t> que corretamente classificam cada elemento da validação</a:t>
                </a:r>
                <a:endParaRPr lang="pt-BR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4385935" y="10194080"/>
                <a:ext cx="917193" cy="75561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 smtClean="0">
                    <a:solidFill>
                      <a:srgbClr val="000000"/>
                    </a:solidFill>
                  </a:rPr>
                  <a:t>ψ</a:t>
                </a:r>
                <a:r>
                  <a:rPr lang="en-US" i="1" baseline="-25000" dirty="0" err="1" smtClean="0">
                    <a:solidFill>
                      <a:srgbClr val="000000"/>
                    </a:solidFill>
                  </a:rPr>
                  <a:t>i</a:t>
                </a:r>
                <a:endParaRPr lang="en-US" i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46341" y="10441002"/>
                <a:ext cx="729052" cy="2704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112233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1" name="Straight Arrow Connector 60"/>
              <p:cNvCxnSpPr>
                <a:stCxn id="57" idx="3"/>
                <a:endCxn id="59" idx="2"/>
              </p:cNvCxnSpPr>
              <p:nvPr/>
            </p:nvCxnSpPr>
            <p:spPr>
              <a:xfrm>
                <a:off x="4009674" y="10570344"/>
                <a:ext cx="376261" cy="1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9" idx="4"/>
                <a:endCxn id="58" idx="1"/>
              </p:cNvCxnSpPr>
              <p:nvPr/>
            </p:nvCxnSpPr>
            <p:spPr>
              <a:xfrm flipV="1">
                <a:off x="5303128" y="10569771"/>
                <a:ext cx="399355" cy="2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6" idx="2"/>
                <a:endCxn id="57" idx="0"/>
              </p:cNvCxnSpPr>
              <p:nvPr/>
            </p:nvCxnSpPr>
            <p:spPr>
              <a:xfrm>
                <a:off x="3115999" y="9923632"/>
                <a:ext cx="0" cy="3057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33737" y="7990452"/>
                <a:ext cx="535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/>
                  <a:t>Val’</a:t>
                </a:r>
                <a:endParaRPr lang="en-US" sz="1400" i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7022" y="8853637"/>
                <a:ext cx="14698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Pool of </a:t>
                </a:r>
                <a:r>
                  <a:rPr lang="en-US" sz="1400" dirty="0" err="1" smtClean="0"/>
                  <a:t>EoCs</a:t>
                </a:r>
                <a:r>
                  <a:rPr lang="en-US" sz="1400" dirty="0" smtClean="0"/>
                  <a:t> C*’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C’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, C’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, … </a:t>
                </a:r>
                <a:r>
                  <a:rPr lang="en-US" sz="1400" dirty="0" err="1" smtClean="0"/>
                  <a:t>C’</a:t>
                </a:r>
                <a:r>
                  <a:rPr lang="en-US" sz="1400" baseline="-25000" dirty="0" err="1" smtClean="0"/>
                  <a:t>w</a:t>
                </a:r>
                <a:endParaRPr lang="en-US" sz="1400" baseline="-25000" dirty="0"/>
              </a:p>
            </p:txBody>
          </p:sp>
          <p:cxnSp>
            <p:nvCxnSpPr>
              <p:cNvPr id="66" name="Straight Arrow Connector 65"/>
              <p:cNvCxnSpPr>
                <a:stCxn id="65" idx="2"/>
                <a:endCxn id="58" idx="0"/>
              </p:cNvCxnSpPr>
              <p:nvPr/>
            </p:nvCxnSpPr>
            <p:spPr>
              <a:xfrm flipH="1">
                <a:off x="6531718" y="9592301"/>
                <a:ext cx="234" cy="594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987642" y="7990452"/>
                <a:ext cx="6514420" cy="3061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64423" y="10399166"/>
                <a:ext cx="63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i="1" baseline="-25000" dirty="0" err="1" smtClean="0"/>
                  <a:t>i,test</a:t>
                </a:r>
                <a:endParaRPr lang="en-US" i="1" baseline="-25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74509" y="9936965"/>
                <a:ext cx="824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Entrada</a:t>
                </a:r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737018" y="8545860"/>
                <a:ext cx="764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Saída</a:t>
                </a:r>
                <a:endParaRPr lang="en-US" sz="1400" dirty="0"/>
              </a:p>
            </p:txBody>
          </p:sp>
          <p:cxnSp>
            <p:nvCxnSpPr>
              <p:cNvPr id="71" name="Straight Arrow Connector 70"/>
              <p:cNvCxnSpPr>
                <a:stCxn id="60" idx="3"/>
                <a:endCxn id="57" idx="1"/>
              </p:cNvCxnSpPr>
              <p:nvPr/>
            </p:nvCxnSpPr>
            <p:spPr>
              <a:xfrm flipV="1">
                <a:off x="1975393" y="10570344"/>
                <a:ext cx="246931" cy="5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77" idx="3"/>
              </p:cNvCxnSpPr>
              <p:nvPr/>
            </p:nvCxnSpPr>
            <p:spPr>
              <a:xfrm flipV="1">
                <a:off x="999402" y="10576222"/>
                <a:ext cx="246939" cy="7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796259" y="9716858"/>
                <a:ext cx="61146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smtClean="0"/>
                  <a:t>i,1</a:t>
                </a:r>
              </a:p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smtClean="0"/>
                  <a:t>i,2</a:t>
                </a:r>
                <a:endParaRPr lang="en-US" sz="1400" baseline="-25000" dirty="0"/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b="1" baseline="-25000" dirty="0" smtClean="0"/>
                  <a:t>.</a:t>
                </a:r>
              </a:p>
              <a:p>
                <a:pPr algn="ctr"/>
                <a:r>
                  <a:rPr lang="en-US" sz="1400" dirty="0" smtClean="0"/>
                  <a:t>C’’</a:t>
                </a:r>
                <a:r>
                  <a:rPr lang="en-US" sz="1400" baseline="-25000" dirty="0" err="1" smtClean="0"/>
                  <a:t>i,</a:t>
                </a:r>
                <a:r>
                  <a:rPr lang="en-US" sz="1400" baseline="-25000" dirty="0" err="1"/>
                  <a:t>U</a:t>
                </a:r>
                <a:endParaRPr lang="en-US" sz="1400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525580" y="8848994"/>
                <a:ext cx="11648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EoCs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selecionados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dinamicamente</a:t>
                </a:r>
                <a:r>
                  <a:rPr lang="en-US" sz="1200" dirty="0" smtClean="0"/>
                  <a:t> </a:t>
                </a:r>
                <a:r>
                  <a:rPr lang="en-US" sz="1200" b="1" dirty="0" smtClean="0"/>
                  <a:t>C*’’</a:t>
                </a:r>
                <a:r>
                  <a:rPr lang="en-US" sz="1200" b="1" baseline="-25000" dirty="0" err="1" smtClean="0"/>
                  <a:t>i</a:t>
                </a:r>
                <a:endParaRPr lang="en-US" sz="1200" b="1" baseline="-25000" dirty="0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7360952" y="10570344"/>
                <a:ext cx="3760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011160" y="7955178"/>
                <a:ext cx="352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λ</a:t>
                </a:r>
                <a:endParaRPr lang="en-US" sz="24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95523" y="8234433"/>
                <a:ext cx="63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i="1" baseline="-25000" dirty="0" err="1" smtClean="0"/>
                  <a:t>j,val</a:t>
                </a:r>
                <a:endParaRPr lang="en-US" i="1" baseline="-25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06209" y="8135656"/>
                <a:ext cx="32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~</a:t>
                </a:r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9124" y="10040714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8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DSE of Classifiers Using Contextual </a:t>
            </a:r>
            <a:r>
              <a:rPr lang="en-US" sz="2800" dirty="0" smtClean="0"/>
              <a:t>Information – </a:t>
            </a:r>
            <a:r>
              <a:rPr lang="en-US" sz="2800" b="1" dirty="0" err="1" smtClean="0"/>
              <a:t>Medidas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Similaridade</a:t>
            </a:r>
            <a:endParaRPr lang="en-US" sz="2800" b="1" dirty="0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Euclidean</a:t>
            </a:r>
            <a:r>
              <a:rPr lang="pt-BR" b="1" dirty="0" smtClean="0"/>
              <a:t> </a:t>
            </a:r>
            <a:r>
              <a:rPr lang="pt-BR" b="1" dirty="0" err="1" smtClean="0"/>
              <a:t>Distance</a:t>
            </a:r>
            <a:r>
              <a:rPr lang="pt-BR" b="1" dirty="0" smtClean="0"/>
              <a:t> (ED)</a:t>
            </a:r>
          </a:p>
          <a:p>
            <a:pPr lvl="1"/>
            <a:r>
              <a:rPr lang="pt-BR" dirty="0" err="1" smtClean="0"/>
              <a:t>DSA</a:t>
            </a:r>
            <a:r>
              <a:rPr lang="pt-BR" baseline="30000" dirty="0" err="1" smtClean="0"/>
              <a:t>c</a:t>
            </a:r>
            <a:r>
              <a:rPr lang="pt-BR" baseline="-25000" dirty="0" err="1" smtClean="0"/>
              <a:t>ED</a:t>
            </a:r>
            <a:r>
              <a:rPr lang="pt-BR" baseline="-25000" dirty="0" smtClean="0"/>
              <a:t> </a:t>
            </a:r>
            <a:r>
              <a:rPr lang="pt-BR" dirty="0" smtClean="0"/>
              <a:t>onde </a:t>
            </a:r>
            <a:r>
              <a:rPr lang="pt-BR" dirty="0" err="1" smtClean="0"/>
              <a:t>δ</a:t>
            </a:r>
            <a:r>
              <a:rPr lang="pt-BR" baseline="-25000" dirty="0" err="1" smtClean="0"/>
              <a:t>i,j</a:t>
            </a:r>
            <a:r>
              <a:rPr lang="pt-BR" dirty="0" smtClean="0"/>
              <a:t> = 1 – </a:t>
            </a:r>
            <a:r>
              <a:rPr lang="pt-BR" dirty="0" err="1" smtClean="0"/>
              <a:t>ED</a:t>
            </a:r>
            <a:r>
              <a:rPr lang="pt-BR" baseline="-25000" dirty="0" err="1" smtClean="0"/>
              <a:t>i,j</a:t>
            </a:r>
            <a:endParaRPr lang="pt-BR" baseline="-25000" dirty="0" smtClean="0"/>
          </a:p>
          <a:p>
            <a:r>
              <a:rPr lang="pt-BR" b="1" i="1" dirty="0" err="1" smtClean="0"/>
              <a:t>Template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Matching</a:t>
            </a:r>
            <a:r>
              <a:rPr lang="pt-BR" b="1" i="1" dirty="0" smtClean="0"/>
              <a:t> </a:t>
            </a:r>
            <a:r>
              <a:rPr lang="pt-BR" b="1" dirty="0" smtClean="0"/>
              <a:t>(TM)</a:t>
            </a:r>
          </a:p>
          <a:p>
            <a:pPr lvl="1"/>
            <a:r>
              <a:rPr lang="pt-BR" dirty="0" smtClean="0"/>
              <a:t>Número de classificadores que retornam a mesma saída dividido pelo total de classificadores</a:t>
            </a:r>
          </a:p>
          <a:p>
            <a:pPr lvl="1"/>
            <a:r>
              <a:rPr lang="pt-BR" dirty="0" err="1" smtClean="0"/>
              <a:t>DSA</a:t>
            </a:r>
            <a:r>
              <a:rPr lang="pt-BR" baseline="30000" dirty="0" err="1" smtClean="0"/>
              <a:t>c</a:t>
            </a:r>
            <a:r>
              <a:rPr lang="pt-BR" baseline="-25000" dirty="0" err="1" smtClean="0"/>
              <a:t>TM</a:t>
            </a:r>
            <a:r>
              <a:rPr lang="pt-BR" baseline="-25000" dirty="0" smtClean="0"/>
              <a:t> </a:t>
            </a:r>
            <a:r>
              <a:rPr lang="pt-BR" dirty="0" smtClean="0"/>
              <a:t>onde </a:t>
            </a:r>
            <a:r>
              <a:rPr lang="pt-BR" dirty="0" err="1" smtClean="0"/>
              <a:t>δ</a:t>
            </a:r>
            <a:r>
              <a:rPr lang="pt-BR" baseline="-25000" dirty="0" err="1" smtClean="0"/>
              <a:t>i,j</a:t>
            </a:r>
            <a:r>
              <a:rPr lang="pt-BR" dirty="0" smtClean="0"/>
              <a:t> = </a:t>
            </a:r>
            <a:r>
              <a:rPr lang="pt-BR" dirty="0" err="1" smtClean="0"/>
              <a:t>TM</a:t>
            </a:r>
            <a:r>
              <a:rPr lang="pt-BR" baseline="-25000" dirty="0" err="1" smtClean="0"/>
              <a:t>i,j</a:t>
            </a:r>
            <a:endParaRPr lang="pt-BR" baseline="-25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129720" y="4191617"/>
            <a:ext cx="2516545" cy="2585323"/>
            <a:chOff x="6293042" y="4066504"/>
            <a:chExt cx="2516545" cy="2585323"/>
          </a:xfrm>
        </p:grpSpPr>
        <p:sp>
          <p:nvSpPr>
            <p:cNvPr id="8" name="TextBox 7"/>
            <p:cNvSpPr txBox="1"/>
            <p:nvPr/>
          </p:nvSpPr>
          <p:spPr>
            <a:xfrm>
              <a:off x="6293042" y="5326865"/>
              <a:ext cx="3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~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93042" y="4066504"/>
              <a:ext cx="2516545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EXEMPLO:</a:t>
              </a:r>
            </a:p>
            <a:p>
              <a:endParaRPr lang="en-US" dirty="0" smtClean="0"/>
            </a:p>
            <a:p>
              <a:r>
                <a:rPr lang="en-US" dirty="0" smtClean="0"/>
                <a:t>N</a:t>
              </a:r>
              <a:r>
                <a:rPr lang="en-US" dirty="0">
                  <a:sym typeface="Wingdings"/>
                </a:rPr>
                <a:t>° de </a:t>
              </a:r>
              <a:r>
                <a:rPr lang="en-US" dirty="0" err="1">
                  <a:sym typeface="Wingdings"/>
                </a:rPr>
                <a:t>classificadores</a:t>
              </a:r>
              <a:r>
                <a:rPr lang="en-US" dirty="0">
                  <a:sym typeface="Wingdings"/>
                </a:rPr>
                <a:t> = 5</a:t>
              </a:r>
              <a:endParaRPr lang="en-US" dirty="0"/>
            </a:p>
            <a:p>
              <a:r>
                <a:rPr lang="en-US" dirty="0" err="1"/>
                <a:t>Classe</a:t>
              </a:r>
              <a:r>
                <a:rPr lang="en-US" dirty="0"/>
                <a:t> X</a:t>
              </a:r>
              <a:r>
                <a:rPr lang="en-US" baseline="-25000" dirty="0"/>
                <a:t>3,val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2</a:t>
              </a:r>
            </a:p>
            <a:p>
              <a:endParaRPr lang="en-US" dirty="0" smtClean="0"/>
            </a:p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r>
                <a:rPr lang="en-US" baseline="-25000" dirty="0"/>
                <a:t>,val</a:t>
              </a:r>
              <a:r>
                <a:rPr lang="en-US" dirty="0"/>
                <a:t> = {2,2,3,3,2}</a:t>
              </a:r>
            </a:p>
            <a:p>
              <a:r>
                <a:rPr lang="en-US" dirty="0" smtClean="0"/>
                <a:t>X</a:t>
              </a:r>
              <a:r>
                <a:rPr lang="en-US" baseline="-25000" dirty="0" smtClean="0"/>
                <a:t>8,test</a:t>
              </a:r>
              <a:r>
                <a:rPr lang="en-US" dirty="0" smtClean="0"/>
                <a:t> = {2,3,3,2,2}</a:t>
              </a:r>
            </a:p>
            <a:p>
              <a:endParaRPr lang="en-US" dirty="0"/>
            </a:p>
            <a:p>
              <a:r>
                <a:rPr lang="en-US" dirty="0" smtClean="0"/>
                <a:t>δ</a:t>
              </a:r>
              <a:r>
                <a:rPr lang="en-US" baseline="-25000" dirty="0" smtClean="0"/>
                <a:t>8,3</a:t>
              </a:r>
              <a:r>
                <a:rPr lang="en-US" dirty="0" smtClean="0"/>
                <a:t> = 3/5 = 0,6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3042" y="5605385"/>
              <a:ext cx="3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~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14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DSE of Classifiers Using Contextual </a:t>
            </a:r>
            <a:r>
              <a:rPr lang="en-US" sz="2800" dirty="0" smtClean="0"/>
              <a:t>Information – </a:t>
            </a:r>
            <a:r>
              <a:rPr lang="en-US" sz="2800" b="1" dirty="0" err="1" smtClean="0"/>
              <a:t>Medidas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Similaridade</a:t>
            </a:r>
            <a:endParaRPr lang="en-US" sz="2800" b="1" dirty="0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3852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 smtClean="0"/>
              <a:t>Oracle-</a:t>
            </a:r>
            <a:r>
              <a:rPr lang="pt-BR" b="1" i="1" dirty="0" err="1" smtClean="0"/>
              <a:t>based</a:t>
            </a:r>
            <a:r>
              <a:rPr lang="pt-BR" b="1" i="1" dirty="0" smtClean="0"/>
              <a:t> </a:t>
            </a:r>
            <a:r>
              <a:rPr lang="pt-BR" b="1" i="1" dirty="0" err="1" smtClean="0"/>
              <a:t>template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matching</a:t>
            </a:r>
            <a:r>
              <a:rPr lang="pt-BR" b="1" i="1" dirty="0" smtClean="0"/>
              <a:t> </a:t>
            </a:r>
            <a:r>
              <a:rPr lang="pt-BR" b="1" dirty="0" smtClean="0"/>
              <a:t>(OTM)</a:t>
            </a:r>
          </a:p>
          <a:p>
            <a:pPr lvl="1"/>
            <a:r>
              <a:rPr lang="pt-BR" dirty="0" smtClean="0"/>
              <a:t>Número de classificadores que retornam o </a:t>
            </a:r>
            <a:r>
              <a:rPr lang="pt-BR" dirty="0" err="1" smtClean="0"/>
              <a:t>label</a:t>
            </a:r>
            <a:r>
              <a:rPr lang="pt-BR" dirty="0" smtClean="0"/>
              <a:t> correto de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j,val</a:t>
            </a:r>
            <a:r>
              <a:rPr lang="pt-BR" dirty="0" smtClean="0"/>
              <a:t> e dão a mesma saída para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i,test</a:t>
            </a:r>
            <a:r>
              <a:rPr lang="pt-BR" dirty="0" smtClean="0"/>
              <a:t> dividido pelo total de classificadores que corretamente classificam </a:t>
            </a:r>
            <a:r>
              <a:rPr lang="pt-BR" dirty="0" err="1"/>
              <a:t>X</a:t>
            </a:r>
            <a:r>
              <a:rPr lang="pt-BR" baseline="-25000" dirty="0" err="1"/>
              <a:t>j,</a:t>
            </a:r>
            <a:r>
              <a:rPr lang="pt-BR" baseline="-25000" dirty="0" err="1" smtClean="0"/>
              <a:t>val</a:t>
            </a:r>
            <a:endParaRPr lang="pt-BR" baseline="-25000" dirty="0" smtClean="0"/>
          </a:p>
          <a:p>
            <a:pPr lvl="1"/>
            <a:r>
              <a:rPr lang="pt-BR" dirty="0" err="1" smtClean="0"/>
              <a:t>DSA</a:t>
            </a:r>
            <a:r>
              <a:rPr lang="pt-BR" baseline="30000" dirty="0" err="1" smtClean="0"/>
              <a:t>c</a:t>
            </a:r>
            <a:r>
              <a:rPr lang="pt-BR" baseline="-25000" dirty="0" err="1" smtClean="0"/>
              <a:t>OTM</a:t>
            </a:r>
            <a:r>
              <a:rPr lang="pt-BR" baseline="-25000" dirty="0" smtClean="0"/>
              <a:t> </a:t>
            </a:r>
            <a:r>
              <a:rPr lang="pt-BR" dirty="0" smtClean="0"/>
              <a:t>onde </a:t>
            </a:r>
            <a:r>
              <a:rPr lang="pt-BR" dirty="0" err="1" smtClean="0"/>
              <a:t>δ</a:t>
            </a:r>
            <a:r>
              <a:rPr lang="pt-BR" baseline="-25000" dirty="0" err="1" smtClean="0"/>
              <a:t>i,j</a:t>
            </a:r>
            <a:r>
              <a:rPr lang="pt-BR" dirty="0" smtClean="0"/>
              <a:t> = </a:t>
            </a:r>
            <a:r>
              <a:rPr lang="pt-BR" dirty="0" err="1" smtClean="0"/>
              <a:t>OTM</a:t>
            </a:r>
            <a:r>
              <a:rPr lang="pt-BR" baseline="-25000" dirty="0" err="1" smtClean="0"/>
              <a:t>i,j</a:t>
            </a:r>
            <a:endParaRPr lang="pt-BR" baseline="-250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607327" y="3539614"/>
            <a:ext cx="2850958" cy="2862322"/>
            <a:chOff x="5607327" y="3539614"/>
            <a:chExt cx="2850958" cy="2862322"/>
          </a:xfrm>
        </p:grpSpPr>
        <p:sp>
          <p:nvSpPr>
            <p:cNvPr id="65" name="TextBox 64"/>
            <p:cNvSpPr txBox="1"/>
            <p:nvPr/>
          </p:nvSpPr>
          <p:spPr>
            <a:xfrm>
              <a:off x="5607327" y="4959501"/>
              <a:ext cx="3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~</a:t>
              </a:r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07327" y="3539614"/>
              <a:ext cx="2850958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EXEMPLO: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N</a:t>
              </a:r>
              <a:r>
                <a:rPr lang="en-US" sz="2000" dirty="0">
                  <a:sym typeface="Wingdings"/>
                </a:rPr>
                <a:t>° de </a:t>
              </a:r>
              <a:r>
                <a:rPr lang="en-US" sz="2000" dirty="0" err="1">
                  <a:sym typeface="Wingdings"/>
                </a:rPr>
                <a:t>classificadores</a:t>
              </a:r>
              <a:r>
                <a:rPr lang="en-US" sz="2000" dirty="0">
                  <a:sym typeface="Wingdings"/>
                </a:rPr>
                <a:t> = 5</a:t>
              </a:r>
              <a:endParaRPr lang="en-US" sz="2000" dirty="0"/>
            </a:p>
            <a:p>
              <a:r>
                <a:rPr lang="en-US" sz="2000" dirty="0" err="1"/>
                <a:t>Classe</a:t>
              </a:r>
              <a:r>
                <a:rPr lang="en-US" sz="2000" dirty="0"/>
                <a:t> X</a:t>
              </a:r>
              <a:r>
                <a:rPr lang="en-US" sz="2000" baseline="-25000" dirty="0"/>
                <a:t>3,val</a:t>
              </a:r>
              <a:r>
                <a:rPr lang="en-US" sz="2000" dirty="0" smtClean="0"/>
                <a:t> </a:t>
              </a:r>
              <a:r>
                <a:rPr lang="en-US" sz="2000" dirty="0"/>
                <a:t>= </a:t>
              </a:r>
              <a:r>
                <a:rPr lang="en-US" sz="2000" dirty="0" smtClean="0"/>
                <a:t>2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X</a:t>
              </a:r>
              <a:r>
                <a:rPr lang="en-US" sz="2000" baseline="-25000" dirty="0" smtClean="0"/>
                <a:t>3</a:t>
              </a:r>
              <a:r>
                <a:rPr lang="en-US" sz="2000" baseline="-25000" dirty="0"/>
                <a:t>,val</a:t>
              </a:r>
              <a:r>
                <a:rPr lang="en-US" sz="2000" dirty="0"/>
                <a:t> = {2,2,3,3,2}</a:t>
              </a:r>
            </a:p>
            <a:p>
              <a:r>
                <a:rPr lang="en-US" sz="2000" dirty="0" smtClean="0"/>
                <a:t>X</a:t>
              </a:r>
              <a:r>
                <a:rPr lang="en-US" sz="2000" baseline="-25000" dirty="0" smtClean="0"/>
                <a:t>8,test</a:t>
              </a:r>
              <a:r>
                <a:rPr lang="en-US" sz="2000" dirty="0" smtClean="0"/>
                <a:t> = {2,3,3,2,2}</a:t>
              </a:r>
            </a:p>
            <a:p>
              <a:endParaRPr lang="en-US" sz="2000" dirty="0"/>
            </a:p>
            <a:p>
              <a:r>
                <a:rPr lang="en-US" sz="2000" dirty="0" smtClean="0"/>
                <a:t>δ</a:t>
              </a:r>
              <a:r>
                <a:rPr lang="en-US" sz="2000" baseline="-25000" dirty="0" smtClean="0"/>
                <a:t>8,3</a:t>
              </a:r>
              <a:r>
                <a:rPr lang="en-US" sz="2000" dirty="0" smtClean="0"/>
                <a:t> = </a:t>
              </a:r>
              <a:r>
                <a:rPr lang="en-US" sz="2000" dirty="0"/>
                <a:t>2/3 = </a:t>
              </a:r>
              <a:r>
                <a:rPr lang="en-US" sz="2000" dirty="0" smtClean="0"/>
                <a:t>0,667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7327" y="5292061"/>
              <a:ext cx="3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~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44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1973</Words>
  <Application>Microsoft Macintosh PowerPoint</Application>
  <PresentationFormat>On-screen Show (4:3)</PresentationFormat>
  <Paragraphs>400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Seleção Dinâmica de Classificadores - II</vt:lpstr>
      <vt:lpstr>Sumário</vt:lpstr>
      <vt:lpstr>Static Selection CLUSTER [1]</vt:lpstr>
      <vt:lpstr>Dynamic Selection – CLUSTER [2]</vt:lpstr>
      <vt:lpstr>DSE of Classifiers Using Contextual Information</vt:lpstr>
      <vt:lpstr>Ambiguidade [3]</vt:lpstr>
      <vt:lpstr>DSE of Classifiers Using Contextual Information [4]</vt:lpstr>
      <vt:lpstr>DSE of Classifiers Using Contextual Information – Medidas de Similaridade</vt:lpstr>
      <vt:lpstr>DSE of Classifiers Using Contextual Information – Medidas de Similaridade</vt:lpstr>
      <vt:lpstr>DSE of Classifiers Using Contextual Information – Margin</vt:lpstr>
      <vt:lpstr>Improving KNORA [6]</vt:lpstr>
      <vt:lpstr>Revisando KNORA-E [5]</vt:lpstr>
      <vt:lpstr>Revisando KNORA-U [5]</vt:lpstr>
      <vt:lpstr>KNORA CU (Conditional Use)</vt:lpstr>
      <vt:lpstr>KNORA CU (Conditional Use)</vt:lpstr>
      <vt:lpstr>KNN+KNORA CF (Conditional Fusion)</vt:lpstr>
      <vt:lpstr>KNN+KNORA CF (Conditional Fusion)</vt:lpstr>
      <vt:lpstr>KNN CU (Conditional Use)</vt:lpstr>
      <vt:lpstr>KNN CU (Conditional Use)</vt:lpstr>
      <vt:lpstr>KNORA+KNN CF (Conditional Fusion)</vt:lpstr>
      <vt:lpstr>KNORA+KNN CF (Conditional Fusion)</vt:lpstr>
      <vt:lpstr>KNN+KNORA UF (Unconditional Fusion)</vt:lpstr>
      <vt:lpstr>Referências</vt:lpstr>
      <vt:lpstr>Referências</vt:lpstr>
    </vt:vector>
  </TitlesOfParts>
  <Company>IFPB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Dinâmica de Classificadores</dc:title>
  <dc:creator>Thiago Jose Marques Moura</dc:creator>
  <cp:lastModifiedBy>Thiago Jose Marques Moura</cp:lastModifiedBy>
  <cp:revision>386</cp:revision>
  <dcterms:created xsi:type="dcterms:W3CDTF">2014-08-13T19:44:23Z</dcterms:created>
  <dcterms:modified xsi:type="dcterms:W3CDTF">2015-09-23T13:15:14Z</dcterms:modified>
</cp:coreProperties>
</file>