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5802bff49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5802bff49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5802bff4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5802bff49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15802bff4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15802bff4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075a631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075a631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075a631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075a631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075a631b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075a631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075a631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075a631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075a631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2075a631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075a631b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075a631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075a631b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075a631b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5802bff4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5802bff4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075a631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075a631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5802bff4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5802bff4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5802bff49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5802bff49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5802bff49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5802bff49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5802bff4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5802bff4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5802bff49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5802bff49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5802bff4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5802bff4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25250" y="1613825"/>
            <a:ext cx="4754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Análisis Rendimiento Pruebas Saber Pro</a:t>
            </a:r>
            <a:endParaRPr/>
          </a:p>
        </p:txBody>
      </p:sp>
      <p:sp>
        <p:nvSpPr>
          <p:cNvPr id="278" name="Google Shape;278;p13"/>
          <p:cNvSpPr txBox="1"/>
          <p:nvPr>
            <p:ph idx="1" type="subTitle"/>
          </p:nvPr>
        </p:nvSpPr>
        <p:spPr>
          <a:xfrm>
            <a:off x="395375" y="3596300"/>
            <a:ext cx="46842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Proyecto Data Science II: Machine Learning para la Ciencia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idx="1" type="body"/>
          </p:nvPr>
        </p:nvSpPr>
        <p:spPr>
          <a:xfrm>
            <a:off x="1275750" y="42371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Predominancia de 0 horas en los estratos más altos (5 y 6) y de más de 30 horas laborales semanales en los demás </a:t>
            </a:r>
            <a:r>
              <a:rPr lang="es-419"/>
              <a:t>estratos</a:t>
            </a:r>
            <a:r>
              <a:rPr lang="es-419"/>
              <a:t> </a:t>
            </a:r>
            <a:endParaRPr/>
          </a:p>
        </p:txBody>
      </p:sp>
      <p:pic>
        <p:nvPicPr>
          <p:cNvPr id="361" name="Google Shape;361;p22"/>
          <p:cNvPicPr preferRelativeResize="0"/>
          <p:nvPr/>
        </p:nvPicPr>
        <p:blipFill>
          <a:blip r:embed="rId3">
            <a:alphaModFix/>
          </a:blip>
          <a:stretch>
            <a:fillRect/>
          </a:stretch>
        </p:blipFill>
        <p:spPr>
          <a:xfrm>
            <a:off x="1674075" y="75250"/>
            <a:ext cx="5600326" cy="402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idx="1" type="body"/>
          </p:nvPr>
        </p:nvSpPr>
        <p:spPr>
          <a:xfrm>
            <a:off x="1303800" y="3925250"/>
            <a:ext cx="5843100" cy="7485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s-419"/>
              <a:t>No existe tendencia clara entre los diferentes periodos presentes en el dataset</a:t>
            </a:r>
            <a:endParaRPr/>
          </a:p>
          <a:p>
            <a:pPr indent="0" lvl="0" marL="457200" rtl="0" algn="l">
              <a:spcBef>
                <a:spcPts val="0"/>
              </a:spcBef>
              <a:spcAft>
                <a:spcPts val="0"/>
              </a:spcAft>
              <a:buNone/>
            </a:pPr>
            <a:r>
              <a:t/>
            </a:r>
            <a:endParaRPr/>
          </a:p>
          <a:p>
            <a:pPr indent="-298767" lvl="0" marL="457200" rtl="0" algn="l">
              <a:spcBef>
                <a:spcPts val="0"/>
              </a:spcBef>
              <a:spcAft>
                <a:spcPts val="0"/>
              </a:spcAft>
              <a:buSzPct val="100000"/>
              <a:buChar char="●"/>
            </a:pPr>
            <a:r>
              <a:rPr lang="es-419"/>
              <a:t>Relación directamente </a:t>
            </a:r>
            <a:r>
              <a:rPr lang="es-419"/>
              <a:t>proporcional</a:t>
            </a:r>
            <a:r>
              <a:rPr lang="es-419"/>
              <a:t> entre el </a:t>
            </a:r>
            <a:r>
              <a:rPr lang="es-419"/>
              <a:t>estrato</a:t>
            </a:r>
            <a:r>
              <a:rPr lang="es-419"/>
              <a:t> y el nivel de rendimiento en la prueba </a:t>
            </a:r>
            <a:endParaRPr/>
          </a:p>
        </p:txBody>
      </p:sp>
      <p:pic>
        <p:nvPicPr>
          <p:cNvPr id="367" name="Google Shape;367;p23"/>
          <p:cNvPicPr preferRelativeResize="0"/>
          <p:nvPr/>
        </p:nvPicPr>
        <p:blipFill>
          <a:blip r:embed="rId3">
            <a:alphaModFix/>
          </a:blip>
          <a:stretch>
            <a:fillRect/>
          </a:stretch>
        </p:blipFill>
        <p:spPr>
          <a:xfrm>
            <a:off x="374100" y="176588"/>
            <a:ext cx="4197900" cy="3227500"/>
          </a:xfrm>
          <a:prstGeom prst="rect">
            <a:avLst/>
          </a:prstGeom>
          <a:noFill/>
          <a:ln>
            <a:noFill/>
          </a:ln>
        </p:spPr>
      </p:pic>
      <p:pic>
        <p:nvPicPr>
          <p:cNvPr id="368" name="Google Shape;368;p23"/>
          <p:cNvPicPr preferRelativeResize="0"/>
          <p:nvPr/>
        </p:nvPicPr>
        <p:blipFill>
          <a:blip r:embed="rId4">
            <a:alphaModFix/>
          </a:blip>
          <a:stretch>
            <a:fillRect/>
          </a:stretch>
        </p:blipFill>
        <p:spPr>
          <a:xfrm>
            <a:off x="4878075" y="176600"/>
            <a:ext cx="3645135" cy="3227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idx="1" type="body"/>
          </p:nvPr>
        </p:nvSpPr>
        <p:spPr>
          <a:xfrm>
            <a:off x="1598300" y="1278875"/>
            <a:ext cx="3909000" cy="277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C</a:t>
            </a:r>
            <a:r>
              <a:rPr lang="es-419"/>
              <a:t>omportamiento directamente relacionado entre el rendimiento y la existencia de una conexión a internet y computador propio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419"/>
              <a:t>La </a:t>
            </a:r>
            <a:r>
              <a:rPr lang="es-419"/>
              <a:t>mayoría</a:t>
            </a:r>
            <a:r>
              <a:rPr lang="es-419"/>
              <a:t> de los estudiantes que presentan la prueba obtienen un desempeño alto (aunque las cantidades son cercanas entre las 4 clasificaciones)</a:t>
            </a:r>
            <a:endParaRPr/>
          </a:p>
        </p:txBody>
      </p:sp>
      <p:pic>
        <p:nvPicPr>
          <p:cNvPr id="374" name="Google Shape;374;p24"/>
          <p:cNvPicPr preferRelativeResize="0"/>
          <p:nvPr/>
        </p:nvPicPr>
        <p:blipFill>
          <a:blip r:embed="rId3">
            <a:alphaModFix/>
          </a:blip>
          <a:stretch>
            <a:fillRect/>
          </a:stretch>
        </p:blipFill>
        <p:spPr>
          <a:xfrm>
            <a:off x="5995325" y="62975"/>
            <a:ext cx="2629801" cy="2508776"/>
          </a:xfrm>
          <a:prstGeom prst="rect">
            <a:avLst/>
          </a:prstGeom>
          <a:noFill/>
          <a:ln>
            <a:noFill/>
          </a:ln>
        </p:spPr>
      </p:pic>
      <p:pic>
        <p:nvPicPr>
          <p:cNvPr id="375" name="Google Shape;375;p24"/>
          <p:cNvPicPr preferRelativeResize="0"/>
          <p:nvPr/>
        </p:nvPicPr>
        <p:blipFill>
          <a:blip r:embed="rId4">
            <a:alphaModFix/>
          </a:blip>
          <a:stretch>
            <a:fillRect/>
          </a:stretch>
        </p:blipFill>
        <p:spPr>
          <a:xfrm>
            <a:off x="5995325" y="2571750"/>
            <a:ext cx="2600654" cy="2508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1303800" y="598575"/>
            <a:ext cx="3088200" cy="99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Preprocesamiento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1" name="Google Shape;381;p25"/>
          <p:cNvSpPr txBox="1"/>
          <p:nvPr>
            <p:ph idx="1" type="subTitle"/>
          </p:nvPr>
        </p:nvSpPr>
        <p:spPr>
          <a:xfrm>
            <a:off x="999600" y="3409349"/>
            <a:ext cx="3430500" cy="1055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419"/>
              <a:t>El principal reto se debe a la falta de variables cuantitativas, todas las variables de </a:t>
            </a:r>
            <a:r>
              <a:rPr b="1" lang="es-419"/>
              <a:t>interés</a:t>
            </a:r>
            <a:r>
              <a:rPr b="1" lang="es-419"/>
              <a:t> son cualitativas y requieren procesamiento</a:t>
            </a:r>
            <a:endParaRPr b="1"/>
          </a:p>
        </p:txBody>
      </p:sp>
      <p:sp>
        <p:nvSpPr>
          <p:cNvPr id="382" name="Google Shape;382;p25"/>
          <p:cNvSpPr txBox="1"/>
          <p:nvPr>
            <p:ph idx="2" type="body"/>
          </p:nvPr>
        </p:nvSpPr>
        <p:spPr>
          <a:xfrm>
            <a:off x="4890225" y="1404450"/>
            <a:ext cx="3430500" cy="306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Variables SI / NO → One Hot Encoding (OHE)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Variables </a:t>
            </a:r>
            <a:r>
              <a:rPr lang="es-419"/>
              <a:t>Categóricas</a:t>
            </a:r>
            <a:r>
              <a:rPr lang="es-419"/>
              <a:t> Ordinales → Ordinal Encoder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Variables </a:t>
            </a:r>
            <a:r>
              <a:rPr lang="es-419"/>
              <a:t>Categóricas</a:t>
            </a:r>
            <a:r>
              <a:rPr lang="es-419"/>
              <a:t> Nominales Complejas → Ordinal Encoder (tras análisis de impacto)</a:t>
            </a:r>
            <a:endParaRPr/>
          </a:p>
        </p:txBody>
      </p:sp>
      <p:pic>
        <p:nvPicPr>
          <p:cNvPr id="383" name="Google Shape;383;p25"/>
          <p:cNvPicPr preferRelativeResize="0"/>
          <p:nvPr/>
        </p:nvPicPr>
        <p:blipFill>
          <a:blip r:embed="rId3">
            <a:alphaModFix/>
          </a:blip>
          <a:stretch>
            <a:fillRect/>
          </a:stretch>
        </p:blipFill>
        <p:spPr>
          <a:xfrm>
            <a:off x="2017813" y="1590075"/>
            <a:ext cx="1394075" cy="1434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Modelos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idx="4294967295" type="ctrTitle"/>
          </p:nvPr>
        </p:nvSpPr>
        <p:spPr>
          <a:xfrm>
            <a:off x="299475" y="176275"/>
            <a:ext cx="47544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Regresión </a:t>
            </a:r>
            <a:r>
              <a:rPr lang="es-419"/>
              <a:t>Logística</a:t>
            </a:r>
            <a:endParaRPr/>
          </a:p>
        </p:txBody>
      </p:sp>
      <p:sp>
        <p:nvSpPr>
          <p:cNvPr id="394" name="Google Shape;394;p27"/>
          <p:cNvSpPr txBox="1"/>
          <p:nvPr>
            <p:ph type="title"/>
          </p:nvPr>
        </p:nvSpPr>
        <p:spPr>
          <a:xfrm>
            <a:off x="4882700" y="976075"/>
            <a:ext cx="3933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39.75%</a:t>
            </a:r>
            <a:endParaRPr/>
          </a:p>
        </p:txBody>
      </p:sp>
      <p:sp>
        <p:nvSpPr>
          <p:cNvPr id="395" name="Google Shape;395;p27"/>
          <p:cNvSpPr txBox="1"/>
          <p:nvPr>
            <p:ph idx="1" type="body"/>
          </p:nvPr>
        </p:nvSpPr>
        <p:spPr>
          <a:xfrm>
            <a:off x="5576750" y="2839375"/>
            <a:ext cx="25458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2400"/>
              <a:t>Accuracy</a:t>
            </a:r>
            <a:endParaRPr b="1" sz="2400"/>
          </a:p>
        </p:txBody>
      </p:sp>
      <p:pic>
        <p:nvPicPr>
          <p:cNvPr id="396" name="Google Shape;396;p27"/>
          <p:cNvPicPr preferRelativeResize="0"/>
          <p:nvPr/>
        </p:nvPicPr>
        <p:blipFill>
          <a:blip r:embed="rId3">
            <a:alphaModFix/>
          </a:blip>
          <a:stretch>
            <a:fillRect/>
          </a:stretch>
        </p:blipFill>
        <p:spPr>
          <a:xfrm>
            <a:off x="393725" y="942425"/>
            <a:ext cx="3879976" cy="300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idx="4294967295" type="ctrTitle"/>
          </p:nvPr>
        </p:nvSpPr>
        <p:spPr>
          <a:xfrm>
            <a:off x="299475" y="176275"/>
            <a:ext cx="47544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SVM</a:t>
            </a:r>
            <a:endParaRPr/>
          </a:p>
        </p:txBody>
      </p:sp>
      <p:sp>
        <p:nvSpPr>
          <p:cNvPr id="402" name="Google Shape;402;p28"/>
          <p:cNvSpPr txBox="1"/>
          <p:nvPr>
            <p:ph type="title"/>
          </p:nvPr>
        </p:nvSpPr>
        <p:spPr>
          <a:xfrm>
            <a:off x="4882700" y="976075"/>
            <a:ext cx="3933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94.61</a:t>
            </a:r>
            <a:r>
              <a:rPr lang="es-419"/>
              <a:t>%</a:t>
            </a:r>
            <a:endParaRPr/>
          </a:p>
        </p:txBody>
      </p:sp>
      <p:sp>
        <p:nvSpPr>
          <p:cNvPr id="403" name="Google Shape;403;p28"/>
          <p:cNvSpPr txBox="1"/>
          <p:nvPr>
            <p:ph idx="1" type="body"/>
          </p:nvPr>
        </p:nvSpPr>
        <p:spPr>
          <a:xfrm>
            <a:off x="5576750" y="2839375"/>
            <a:ext cx="25458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2400"/>
              <a:t>Accuracy</a:t>
            </a:r>
            <a:endParaRPr b="1" sz="2400"/>
          </a:p>
        </p:txBody>
      </p:sp>
      <p:pic>
        <p:nvPicPr>
          <p:cNvPr id="404" name="Google Shape;404;p28"/>
          <p:cNvPicPr preferRelativeResize="0"/>
          <p:nvPr/>
        </p:nvPicPr>
        <p:blipFill>
          <a:blip r:embed="rId3">
            <a:alphaModFix/>
          </a:blip>
          <a:stretch>
            <a:fillRect/>
          </a:stretch>
        </p:blipFill>
        <p:spPr>
          <a:xfrm>
            <a:off x="380252" y="976075"/>
            <a:ext cx="3860546" cy="300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idx="4294967295" type="ctrTitle"/>
          </p:nvPr>
        </p:nvSpPr>
        <p:spPr>
          <a:xfrm>
            <a:off x="299475" y="176275"/>
            <a:ext cx="47544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SVM</a:t>
            </a:r>
            <a:endParaRPr/>
          </a:p>
        </p:txBody>
      </p:sp>
      <p:sp>
        <p:nvSpPr>
          <p:cNvPr id="410" name="Google Shape;410;p29"/>
          <p:cNvSpPr txBox="1"/>
          <p:nvPr>
            <p:ph type="title"/>
          </p:nvPr>
        </p:nvSpPr>
        <p:spPr>
          <a:xfrm>
            <a:off x="4882700" y="976075"/>
            <a:ext cx="3933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41</a:t>
            </a:r>
            <a:r>
              <a:rPr lang="es-419"/>
              <a:t>.69%</a:t>
            </a:r>
            <a:endParaRPr/>
          </a:p>
        </p:txBody>
      </p:sp>
      <p:sp>
        <p:nvSpPr>
          <p:cNvPr id="411" name="Google Shape;411;p29"/>
          <p:cNvSpPr txBox="1"/>
          <p:nvPr>
            <p:ph idx="1" type="body"/>
          </p:nvPr>
        </p:nvSpPr>
        <p:spPr>
          <a:xfrm>
            <a:off x="5576750" y="2839375"/>
            <a:ext cx="25458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2400"/>
              <a:t>Accuracy</a:t>
            </a:r>
            <a:endParaRPr b="1" sz="2400"/>
          </a:p>
        </p:txBody>
      </p:sp>
      <p:pic>
        <p:nvPicPr>
          <p:cNvPr id="412" name="Google Shape;412;p29"/>
          <p:cNvPicPr preferRelativeResize="0"/>
          <p:nvPr/>
        </p:nvPicPr>
        <p:blipFill>
          <a:blip r:embed="rId3">
            <a:alphaModFix/>
          </a:blip>
          <a:stretch>
            <a:fillRect/>
          </a:stretch>
        </p:blipFill>
        <p:spPr>
          <a:xfrm>
            <a:off x="366800" y="976075"/>
            <a:ext cx="3848908" cy="300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1303800" y="598575"/>
            <a:ext cx="70305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a:t>
            </a:r>
            <a:r>
              <a:rPr lang="es-419"/>
              <a:t> y Recomendaciones</a:t>
            </a:r>
            <a:endParaRPr/>
          </a:p>
        </p:txBody>
      </p:sp>
      <p:sp>
        <p:nvSpPr>
          <p:cNvPr id="418" name="Google Shape;418;p30"/>
          <p:cNvSpPr txBox="1"/>
          <p:nvPr>
            <p:ph idx="1" type="body"/>
          </p:nvPr>
        </p:nvSpPr>
        <p:spPr>
          <a:xfrm>
            <a:off x="1303800" y="1470950"/>
            <a:ext cx="7030500" cy="3060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s-419"/>
              <a:t>Se pueden evidenciar resultados similares en la regresión y el random forest, con un accuracy mayor para el segundo, permitiendo concluir que cuenta con mayor capacidad predictiva. Por otro lado el SVM se evidencia sobreentrenado, pues el resultado es demasiado alto para una clasificación de 4 </a:t>
            </a:r>
            <a:r>
              <a:rPr lang="es-419"/>
              <a:t>categorías</a:t>
            </a:r>
            <a:r>
              <a:rPr lang="es-419"/>
              <a:t>.</a:t>
            </a:r>
            <a:br>
              <a:rPr lang="es-419"/>
            </a:br>
            <a:endParaRPr/>
          </a:p>
          <a:p>
            <a:pPr indent="-311150" lvl="0" marL="457200" rtl="0" algn="l">
              <a:spcBef>
                <a:spcPts val="0"/>
              </a:spcBef>
              <a:spcAft>
                <a:spcPts val="0"/>
              </a:spcAft>
              <a:buSzPts val="1300"/>
              <a:buChar char="●"/>
            </a:pPr>
            <a:r>
              <a:rPr lang="es-419"/>
              <a:t>Podemos apreciar que para el dataset con el feature selection (con los 5 features escogidos por el RFE) tenemos una precisión del 37.82% y para el dataset completo una precisión del 39.76%, lo cual permite concluir que aunque estamos reduciendo la dimensión del dataset a menos de la mitad de columnas originales, obtenemos un resultado similar al del set completo.</a:t>
            </a:r>
            <a:br>
              <a:rPr lang="es-419"/>
            </a:br>
            <a:endParaRPr/>
          </a:p>
          <a:p>
            <a:pPr indent="-311150" lvl="0" marL="457200" rtl="0" algn="l">
              <a:spcBef>
                <a:spcPts val="0"/>
              </a:spcBef>
              <a:spcAft>
                <a:spcPts val="0"/>
              </a:spcAft>
              <a:buSzPts val="1300"/>
              <a:buChar char="●"/>
            </a:pPr>
            <a:r>
              <a:rPr lang="es-419"/>
              <a:t>En las matrices de confusión apreciamos que tienen comportamientos parecidos, con una muy buena detección de las clase en los extremos (0='bajo' y 3='alto') y un desempeño no tan bueno con las clases intermedias. También apreciamos que la principal diferencia entre ambos modelos se presenta en la detección de bajos reales.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1303800" y="598575"/>
            <a:ext cx="70305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 y Recomendaciones</a:t>
            </a:r>
            <a:endParaRPr/>
          </a:p>
        </p:txBody>
      </p:sp>
      <p:sp>
        <p:nvSpPr>
          <p:cNvPr id="424" name="Google Shape;424;p31"/>
          <p:cNvSpPr txBox="1"/>
          <p:nvPr>
            <p:ph idx="1" type="body"/>
          </p:nvPr>
        </p:nvSpPr>
        <p:spPr>
          <a:xfrm>
            <a:off x="1303800" y="1470950"/>
            <a:ext cx="7030500" cy="306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419"/>
              <a:t>Aunque el modelo puede parecer insuficiente a primera vista debido a un accuracy, recall y precision inferiores a un 50%, hay que tener en cuenta que en este caso tenemos 4 clasificaciones posibles, lo cual deja como </a:t>
            </a:r>
            <a:r>
              <a:rPr b="1" lang="es-419"/>
              <a:t>límite</a:t>
            </a:r>
            <a:r>
              <a:rPr b="1" lang="es-419"/>
              <a:t> inferior un 25% de accuracy, que sería la probabilidad de adivinar sin ningún análisis de por medio.</a:t>
            </a:r>
            <a:endParaRPr b="1"/>
          </a:p>
          <a:p>
            <a:pPr indent="0" lvl="0" marL="457200" rtl="0" algn="l">
              <a:spcBef>
                <a:spcPts val="1200"/>
              </a:spcBef>
              <a:spcAft>
                <a:spcPts val="0"/>
              </a:spcAft>
              <a:buNone/>
            </a:pPr>
            <a:br>
              <a:rPr lang="es-419"/>
            </a:br>
            <a:endParaRPr/>
          </a:p>
          <a:p>
            <a:pPr indent="-311150" lvl="0" marL="457200" rtl="0" algn="l">
              <a:spcBef>
                <a:spcPts val="1200"/>
              </a:spcBef>
              <a:spcAft>
                <a:spcPts val="0"/>
              </a:spcAft>
              <a:buSzPts val="1300"/>
              <a:buChar char="●"/>
            </a:pPr>
            <a:r>
              <a:rPr lang="es-419"/>
              <a:t>A futuro es necesario evaluar un modelo de predicción de mayor complejidad, para lo cual sería necesario tal vez escalar el modelo para reducir el número de datos en el entrenamiento. Si esto no diera mejores resultados se debe reevaluar el encoding generado.</a:t>
            </a:r>
            <a:br>
              <a:rPr lang="es-419"/>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3120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Contenido</a:t>
            </a:r>
            <a:endParaRPr/>
          </a:p>
        </p:txBody>
      </p:sp>
      <p:sp>
        <p:nvSpPr>
          <p:cNvPr id="284" name="Google Shape;284;p14"/>
          <p:cNvSpPr txBox="1"/>
          <p:nvPr>
            <p:ph idx="1" type="body"/>
          </p:nvPr>
        </p:nvSpPr>
        <p:spPr>
          <a:xfrm>
            <a:off x="1303800" y="129565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1</a:t>
            </a:r>
            <a:endParaRPr b="1" sz="2400">
              <a:solidFill>
                <a:schemeClr val="accent3"/>
              </a:solidFill>
            </a:endParaRPr>
          </a:p>
        </p:txBody>
      </p:sp>
      <p:sp>
        <p:nvSpPr>
          <p:cNvPr id="285" name="Google Shape;285;p14"/>
          <p:cNvSpPr txBox="1"/>
          <p:nvPr>
            <p:ph idx="1" type="body"/>
          </p:nvPr>
        </p:nvSpPr>
        <p:spPr>
          <a:xfrm>
            <a:off x="1303800" y="191545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2</a:t>
            </a:r>
            <a:endParaRPr b="1" sz="2400">
              <a:solidFill>
                <a:schemeClr val="accent3"/>
              </a:solidFill>
            </a:endParaRPr>
          </a:p>
        </p:txBody>
      </p:sp>
      <p:sp>
        <p:nvSpPr>
          <p:cNvPr id="286" name="Google Shape;286;p14"/>
          <p:cNvSpPr txBox="1"/>
          <p:nvPr>
            <p:ph idx="1" type="body"/>
          </p:nvPr>
        </p:nvSpPr>
        <p:spPr>
          <a:xfrm>
            <a:off x="2197500" y="129565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Abstract y Audiencia</a:t>
            </a:r>
            <a:endParaRPr b="1" sz="1800">
              <a:solidFill>
                <a:srgbClr val="000000"/>
              </a:solidFill>
            </a:endParaRPr>
          </a:p>
        </p:txBody>
      </p:sp>
      <p:sp>
        <p:nvSpPr>
          <p:cNvPr id="287" name="Google Shape;287;p14"/>
          <p:cNvSpPr txBox="1"/>
          <p:nvPr>
            <p:ph idx="1" type="body"/>
          </p:nvPr>
        </p:nvSpPr>
        <p:spPr>
          <a:xfrm>
            <a:off x="2197500" y="191545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Metadata</a:t>
            </a:r>
            <a:endParaRPr b="1" sz="1800">
              <a:solidFill>
                <a:srgbClr val="000000"/>
              </a:solidFill>
            </a:endParaRPr>
          </a:p>
        </p:txBody>
      </p:sp>
      <p:sp>
        <p:nvSpPr>
          <p:cNvPr id="288" name="Google Shape;288;p14"/>
          <p:cNvSpPr txBox="1"/>
          <p:nvPr>
            <p:ph idx="1" type="body"/>
          </p:nvPr>
        </p:nvSpPr>
        <p:spPr>
          <a:xfrm>
            <a:off x="1303800" y="253525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3</a:t>
            </a:r>
            <a:endParaRPr b="1" sz="2400">
              <a:solidFill>
                <a:schemeClr val="accent3"/>
              </a:solidFill>
            </a:endParaRPr>
          </a:p>
        </p:txBody>
      </p:sp>
      <p:sp>
        <p:nvSpPr>
          <p:cNvPr id="289" name="Google Shape;289;p14"/>
          <p:cNvSpPr txBox="1"/>
          <p:nvPr>
            <p:ph idx="1" type="body"/>
          </p:nvPr>
        </p:nvSpPr>
        <p:spPr>
          <a:xfrm>
            <a:off x="2197500" y="253525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Pregunta e </a:t>
            </a:r>
            <a:r>
              <a:rPr b="1" lang="es-419" sz="1800">
                <a:solidFill>
                  <a:srgbClr val="000000"/>
                </a:solidFill>
              </a:rPr>
              <a:t>Hipótesis</a:t>
            </a:r>
            <a:endParaRPr b="1" sz="1800">
              <a:solidFill>
                <a:srgbClr val="000000"/>
              </a:solidFill>
            </a:endParaRPr>
          </a:p>
        </p:txBody>
      </p:sp>
      <p:sp>
        <p:nvSpPr>
          <p:cNvPr id="290" name="Google Shape;290;p14"/>
          <p:cNvSpPr txBox="1"/>
          <p:nvPr>
            <p:ph idx="1" type="body"/>
          </p:nvPr>
        </p:nvSpPr>
        <p:spPr>
          <a:xfrm>
            <a:off x="1303800" y="315505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4</a:t>
            </a:r>
            <a:endParaRPr b="1" sz="2400">
              <a:solidFill>
                <a:schemeClr val="accent3"/>
              </a:solidFill>
            </a:endParaRPr>
          </a:p>
        </p:txBody>
      </p:sp>
      <p:sp>
        <p:nvSpPr>
          <p:cNvPr id="291" name="Google Shape;291;p14"/>
          <p:cNvSpPr txBox="1"/>
          <p:nvPr>
            <p:ph idx="1" type="body"/>
          </p:nvPr>
        </p:nvSpPr>
        <p:spPr>
          <a:xfrm>
            <a:off x="2197500" y="315505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Análisis e Insights</a:t>
            </a:r>
            <a:endParaRPr b="1" sz="1800">
              <a:solidFill>
                <a:srgbClr val="000000"/>
              </a:solidFill>
            </a:endParaRPr>
          </a:p>
        </p:txBody>
      </p:sp>
      <p:sp>
        <p:nvSpPr>
          <p:cNvPr id="292" name="Google Shape;292;p14"/>
          <p:cNvSpPr txBox="1"/>
          <p:nvPr>
            <p:ph idx="1" type="body"/>
          </p:nvPr>
        </p:nvSpPr>
        <p:spPr>
          <a:xfrm>
            <a:off x="1303800" y="377485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5</a:t>
            </a:r>
            <a:endParaRPr b="1" sz="2400">
              <a:solidFill>
                <a:schemeClr val="accent3"/>
              </a:solidFill>
            </a:endParaRPr>
          </a:p>
        </p:txBody>
      </p:sp>
      <p:sp>
        <p:nvSpPr>
          <p:cNvPr id="293" name="Google Shape;293;p14"/>
          <p:cNvSpPr txBox="1"/>
          <p:nvPr>
            <p:ph idx="1" type="body"/>
          </p:nvPr>
        </p:nvSpPr>
        <p:spPr>
          <a:xfrm>
            <a:off x="2197500" y="377485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Preprocesamiento</a:t>
            </a:r>
            <a:endParaRPr b="1" sz="1800">
              <a:solidFill>
                <a:srgbClr val="000000"/>
              </a:solidFill>
            </a:endParaRPr>
          </a:p>
        </p:txBody>
      </p:sp>
      <p:pic>
        <p:nvPicPr>
          <p:cNvPr id="294" name="Google Shape;294;p14"/>
          <p:cNvPicPr preferRelativeResize="0"/>
          <p:nvPr/>
        </p:nvPicPr>
        <p:blipFill>
          <a:blip r:embed="rId3">
            <a:alphaModFix/>
          </a:blip>
          <a:stretch>
            <a:fillRect/>
          </a:stretch>
        </p:blipFill>
        <p:spPr>
          <a:xfrm>
            <a:off x="5191800" y="629225"/>
            <a:ext cx="3647400" cy="2051663"/>
          </a:xfrm>
          <a:prstGeom prst="rect">
            <a:avLst/>
          </a:prstGeom>
          <a:noFill/>
          <a:ln>
            <a:noFill/>
          </a:ln>
        </p:spPr>
      </p:pic>
      <p:pic>
        <p:nvPicPr>
          <p:cNvPr id="295" name="Google Shape;295;p14"/>
          <p:cNvPicPr preferRelativeResize="0"/>
          <p:nvPr/>
        </p:nvPicPr>
        <p:blipFill>
          <a:blip r:embed="rId4">
            <a:alphaModFix/>
          </a:blip>
          <a:stretch>
            <a:fillRect/>
          </a:stretch>
        </p:blipFill>
        <p:spPr>
          <a:xfrm>
            <a:off x="5936588" y="2386038"/>
            <a:ext cx="2157813" cy="21578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ph type="title"/>
          </p:nvPr>
        </p:nvSpPr>
        <p:spPr>
          <a:xfrm>
            <a:off x="3973525" y="261925"/>
            <a:ext cx="33120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Contenido</a:t>
            </a:r>
            <a:endParaRPr/>
          </a:p>
        </p:txBody>
      </p:sp>
      <p:sp>
        <p:nvSpPr>
          <p:cNvPr id="301" name="Google Shape;301;p15"/>
          <p:cNvSpPr txBox="1"/>
          <p:nvPr>
            <p:ph idx="1" type="body"/>
          </p:nvPr>
        </p:nvSpPr>
        <p:spPr>
          <a:xfrm>
            <a:off x="4096450" y="188850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6</a:t>
            </a:r>
            <a:endParaRPr b="1" sz="2400">
              <a:solidFill>
                <a:schemeClr val="accent3"/>
              </a:solidFill>
            </a:endParaRPr>
          </a:p>
        </p:txBody>
      </p:sp>
      <p:sp>
        <p:nvSpPr>
          <p:cNvPr id="302" name="Google Shape;302;p15"/>
          <p:cNvSpPr txBox="1"/>
          <p:nvPr>
            <p:ph idx="1" type="body"/>
          </p:nvPr>
        </p:nvSpPr>
        <p:spPr>
          <a:xfrm>
            <a:off x="4518125" y="2508300"/>
            <a:ext cx="1074900" cy="619800"/>
          </a:xfrm>
          <a:prstGeom prst="rect">
            <a:avLst/>
          </a:prstGeom>
        </p:spPr>
        <p:txBody>
          <a:bodyPr anchorCtr="0" anchor="ctr" bIns="91425" lIns="91425" spcFirstLastPara="1" rIns="91425" wrap="square" tIns="91425">
            <a:normAutofit fontScale="92500"/>
          </a:bodyPr>
          <a:lstStyle/>
          <a:p>
            <a:pPr indent="-369570" lvl="0" marL="457200" rtl="0" algn="l">
              <a:spcBef>
                <a:spcPts val="0"/>
              </a:spcBef>
              <a:spcAft>
                <a:spcPts val="0"/>
              </a:spcAft>
              <a:buClr>
                <a:schemeClr val="accent3"/>
              </a:buClr>
              <a:buSzPct val="100000"/>
              <a:buChar char="●"/>
            </a:pPr>
            <a:r>
              <a:rPr b="1" lang="es-419" sz="2400">
                <a:solidFill>
                  <a:schemeClr val="accent3"/>
                </a:solidFill>
              </a:rPr>
              <a:t>6.1</a:t>
            </a:r>
            <a:endParaRPr b="1" sz="2400">
              <a:solidFill>
                <a:schemeClr val="accent3"/>
              </a:solidFill>
            </a:endParaRPr>
          </a:p>
        </p:txBody>
      </p:sp>
      <p:sp>
        <p:nvSpPr>
          <p:cNvPr id="303" name="Google Shape;303;p15"/>
          <p:cNvSpPr txBox="1"/>
          <p:nvPr>
            <p:ph idx="1" type="body"/>
          </p:nvPr>
        </p:nvSpPr>
        <p:spPr>
          <a:xfrm>
            <a:off x="4990150" y="188850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Modelos</a:t>
            </a:r>
            <a:endParaRPr b="1" sz="1800">
              <a:solidFill>
                <a:srgbClr val="000000"/>
              </a:solidFill>
            </a:endParaRPr>
          </a:p>
        </p:txBody>
      </p:sp>
      <p:sp>
        <p:nvSpPr>
          <p:cNvPr id="304" name="Google Shape;304;p15"/>
          <p:cNvSpPr txBox="1"/>
          <p:nvPr>
            <p:ph idx="1" type="body"/>
          </p:nvPr>
        </p:nvSpPr>
        <p:spPr>
          <a:xfrm>
            <a:off x="5593025" y="250830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Regresión </a:t>
            </a:r>
            <a:r>
              <a:rPr b="1" lang="es-419" sz="1800">
                <a:solidFill>
                  <a:srgbClr val="000000"/>
                </a:solidFill>
              </a:rPr>
              <a:t>Logística</a:t>
            </a:r>
            <a:endParaRPr b="1" sz="1800">
              <a:solidFill>
                <a:srgbClr val="000000"/>
              </a:solidFill>
            </a:endParaRPr>
          </a:p>
        </p:txBody>
      </p:sp>
      <p:sp>
        <p:nvSpPr>
          <p:cNvPr id="305" name="Google Shape;305;p15"/>
          <p:cNvSpPr txBox="1"/>
          <p:nvPr>
            <p:ph idx="1" type="body"/>
          </p:nvPr>
        </p:nvSpPr>
        <p:spPr>
          <a:xfrm>
            <a:off x="4518125" y="3128100"/>
            <a:ext cx="1074900" cy="619800"/>
          </a:xfrm>
          <a:prstGeom prst="rect">
            <a:avLst/>
          </a:prstGeom>
        </p:spPr>
        <p:txBody>
          <a:bodyPr anchorCtr="0" anchor="ctr" bIns="91425" lIns="91425" spcFirstLastPara="1" rIns="91425" wrap="square" tIns="91425">
            <a:normAutofit fontScale="92500"/>
          </a:bodyPr>
          <a:lstStyle/>
          <a:p>
            <a:pPr indent="-369570" lvl="0" marL="457200" rtl="0" algn="l">
              <a:spcBef>
                <a:spcPts val="0"/>
              </a:spcBef>
              <a:spcAft>
                <a:spcPts val="0"/>
              </a:spcAft>
              <a:buClr>
                <a:schemeClr val="accent3"/>
              </a:buClr>
              <a:buSzPct val="100000"/>
              <a:buChar char="●"/>
            </a:pPr>
            <a:r>
              <a:rPr b="1" lang="es-419" sz="2400">
                <a:solidFill>
                  <a:schemeClr val="accent3"/>
                </a:solidFill>
              </a:rPr>
              <a:t>6.2</a:t>
            </a:r>
            <a:endParaRPr b="1" sz="2400">
              <a:solidFill>
                <a:schemeClr val="accent3"/>
              </a:solidFill>
            </a:endParaRPr>
          </a:p>
        </p:txBody>
      </p:sp>
      <p:sp>
        <p:nvSpPr>
          <p:cNvPr id="306" name="Google Shape;306;p15"/>
          <p:cNvSpPr txBox="1"/>
          <p:nvPr>
            <p:ph idx="1" type="body"/>
          </p:nvPr>
        </p:nvSpPr>
        <p:spPr>
          <a:xfrm>
            <a:off x="5593025" y="312810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SVM</a:t>
            </a:r>
            <a:endParaRPr b="1" sz="1800">
              <a:solidFill>
                <a:srgbClr val="000000"/>
              </a:solidFill>
            </a:endParaRPr>
          </a:p>
        </p:txBody>
      </p:sp>
      <p:sp>
        <p:nvSpPr>
          <p:cNvPr id="307" name="Google Shape;307;p15"/>
          <p:cNvSpPr txBox="1"/>
          <p:nvPr>
            <p:ph idx="1" type="body"/>
          </p:nvPr>
        </p:nvSpPr>
        <p:spPr>
          <a:xfrm>
            <a:off x="4518125" y="3747900"/>
            <a:ext cx="1074900" cy="619800"/>
          </a:xfrm>
          <a:prstGeom prst="rect">
            <a:avLst/>
          </a:prstGeom>
        </p:spPr>
        <p:txBody>
          <a:bodyPr anchorCtr="0" anchor="ctr" bIns="91425" lIns="91425" spcFirstLastPara="1" rIns="91425" wrap="square" tIns="91425">
            <a:normAutofit fontScale="92500"/>
          </a:bodyPr>
          <a:lstStyle/>
          <a:p>
            <a:pPr indent="-369570" lvl="0" marL="457200" rtl="0" algn="l">
              <a:spcBef>
                <a:spcPts val="0"/>
              </a:spcBef>
              <a:spcAft>
                <a:spcPts val="0"/>
              </a:spcAft>
              <a:buClr>
                <a:schemeClr val="accent3"/>
              </a:buClr>
              <a:buSzPct val="100000"/>
              <a:buChar char="●"/>
            </a:pPr>
            <a:r>
              <a:rPr b="1" lang="es-419" sz="2400">
                <a:solidFill>
                  <a:schemeClr val="accent3"/>
                </a:solidFill>
              </a:rPr>
              <a:t>6.3</a:t>
            </a:r>
            <a:endParaRPr b="1" sz="2400">
              <a:solidFill>
                <a:schemeClr val="accent3"/>
              </a:solidFill>
            </a:endParaRPr>
          </a:p>
        </p:txBody>
      </p:sp>
      <p:sp>
        <p:nvSpPr>
          <p:cNvPr id="308" name="Google Shape;308;p15"/>
          <p:cNvSpPr txBox="1"/>
          <p:nvPr>
            <p:ph idx="1" type="body"/>
          </p:nvPr>
        </p:nvSpPr>
        <p:spPr>
          <a:xfrm>
            <a:off x="5593025" y="3747900"/>
            <a:ext cx="29943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Random Forest</a:t>
            </a:r>
            <a:endParaRPr b="1" sz="1800">
              <a:solidFill>
                <a:srgbClr val="000000"/>
              </a:solidFill>
            </a:endParaRPr>
          </a:p>
        </p:txBody>
      </p:sp>
      <p:sp>
        <p:nvSpPr>
          <p:cNvPr id="309" name="Google Shape;309;p15"/>
          <p:cNvSpPr txBox="1"/>
          <p:nvPr>
            <p:ph idx="1" type="body"/>
          </p:nvPr>
        </p:nvSpPr>
        <p:spPr>
          <a:xfrm>
            <a:off x="4096450" y="4367700"/>
            <a:ext cx="893700" cy="6198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accent3"/>
              </a:buClr>
              <a:buSzPts val="2400"/>
              <a:buChar char="●"/>
            </a:pPr>
            <a:r>
              <a:rPr b="1" lang="es-419" sz="2400">
                <a:solidFill>
                  <a:schemeClr val="accent3"/>
                </a:solidFill>
              </a:rPr>
              <a:t>7</a:t>
            </a:r>
            <a:endParaRPr b="1" sz="2400">
              <a:solidFill>
                <a:schemeClr val="accent3"/>
              </a:solidFill>
            </a:endParaRPr>
          </a:p>
        </p:txBody>
      </p:sp>
      <p:sp>
        <p:nvSpPr>
          <p:cNvPr id="310" name="Google Shape;310;p15"/>
          <p:cNvSpPr txBox="1"/>
          <p:nvPr>
            <p:ph idx="1" type="body"/>
          </p:nvPr>
        </p:nvSpPr>
        <p:spPr>
          <a:xfrm>
            <a:off x="4990150" y="4367700"/>
            <a:ext cx="4415100" cy="619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s-419" sz="1800">
                <a:solidFill>
                  <a:srgbClr val="000000"/>
                </a:solidFill>
              </a:rPr>
              <a:t>Conclusiones y Recomendaciones</a:t>
            </a:r>
            <a:endParaRPr b="1" sz="1800">
              <a:solidFill>
                <a:srgbClr val="000000"/>
              </a:solidFill>
            </a:endParaRPr>
          </a:p>
        </p:txBody>
      </p:sp>
      <p:pic>
        <p:nvPicPr>
          <p:cNvPr id="311" name="Google Shape;311;p15"/>
          <p:cNvPicPr preferRelativeResize="0"/>
          <p:nvPr/>
        </p:nvPicPr>
        <p:blipFill>
          <a:blip r:embed="rId3">
            <a:alphaModFix/>
          </a:blip>
          <a:stretch>
            <a:fillRect/>
          </a:stretch>
        </p:blipFill>
        <p:spPr>
          <a:xfrm>
            <a:off x="191500" y="689800"/>
            <a:ext cx="3647400" cy="2051663"/>
          </a:xfrm>
          <a:prstGeom prst="rect">
            <a:avLst/>
          </a:prstGeom>
          <a:noFill/>
          <a:ln>
            <a:noFill/>
          </a:ln>
        </p:spPr>
      </p:pic>
      <p:pic>
        <p:nvPicPr>
          <p:cNvPr id="312" name="Google Shape;312;p15"/>
          <p:cNvPicPr preferRelativeResize="0"/>
          <p:nvPr/>
        </p:nvPicPr>
        <p:blipFill>
          <a:blip r:embed="rId4">
            <a:alphaModFix/>
          </a:blip>
          <a:stretch>
            <a:fillRect/>
          </a:stretch>
        </p:blipFill>
        <p:spPr>
          <a:xfrm>
            <a:off x="936288" y="2446613"/>
            <a:ext cx="2157813" cy="21578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Abstract y Audiencia</a:t>
            </a:r>
            <a:endParaRPr/>
          </a:p>
        </p:txBody>
      </p:sp>
      <p:sp>
        <p:nvSpPr>
          <p:cNvPr id="318" name="Google Shape;318;p16"/>
          <p:cNvSpPr txBox="1"/>
          <p:nvPr>
            <p:ph idx="1" type="body"/>
          </p:nvPr>
        </p:nvSpPr>
        <p:spPr>
          <a:xfrm>
            <a:off x="5069375" y="1597875"/>
            <a:ext cx="3705600" cy="295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4092"/>
              <a:t>Para este proyecto del curso Data Science II: Machine Learning para la Ciencia de Datos, se hace uso de un set de datos obtenido de una competencia de Kaggle en la cual se espera generar un modelo predictivo usando datos recopilados de las pruebas saber pro (examen realizado a los estudiantes de educación superior en Colombia para medir el nivel educativo).</a:t>
            </a:r>
            <a:endParaRPr sz="4092"/>
          </a:p>
          <a:p>
            <a:pPr indent="0" lvl="0" marL="0" rtl="0" algn="l">
              <a:spcBef>
                <a:spcPts val="1200"/>
              </a:spcBef>
              <a:spcAft>
                <a:spcPts val="0"/>
              </a:spcAft>
              <a:buNone/>
            </a:pPr>
            <a:r>
              <a:rPr lang="es-419" sz="4092"/>
              <a:t>Mediante el uso de un set de datos de entrenamiento en el cual se cuenta con una columna que permite conocer el desempeño del estudiante, mediante una clasificación de 4 clases (baja, media baja, media alta y alta), se espera generar un modelo que al ser testeado con un </a:t>
            </a:r>
            <a:r>
              <a:rPr lang="es-419" sz="4092"/>
              <a:t>dataset</a:t>
            </a:r>
            <a:r>
              <a:rPr lang="es-419" sz="4092"/>
              <a:t> sin esta columna, permita una predicción lo más acertada posible del </a:t>
            </a:r>
            <a:r>
              <a:rPr lang="es-419" sz="4092"/>
              <a:t>resultado</a:t>
            </a:r>
            <a:r>
              <a:rPr lang="es-419" sz="4092"/>
              <a:t> del estudiante </a:t>
            </a:r>
            <a:r>
              <a:rPr lang="es-419" sz="4092"/>
              <a:t>basándose</a:t>
            </a:r>
            <a:r>
              <a:rPr lang="es-419" sz="4092"/>
              <a:t> en los factores presentes en las demás columnas (estrato </a:t>
            </a:r>
            <a:r>
              <a:rPr lang="es-419" sz="4092"/>
              <a:t>socioeconómico</a:t>
            </a:r>
            <a:r>
              <a:rPr lang="es-419" sz="4092"/>
              <a:t>, situación familiar, nivel educativo padres, situación laboral del estudiante, etc).</a:t>
            </a:r>
            <a:endParaRPr sz="4092"/>
          </a:p>
          <a:p>
            <a:pPr indent="0" lvl="0" marL="0" rtl="0" algn="l">
              <a:spcBef>
                <a:spcPts val="1200"/>
              </a:spcBef>
              <a:spcAft>
                <a:spcPts val="1200"/>
              </a:spcAft>
              <a:buNone/>
            </a:pPr>
            <a:r>
              <a:t/>
            </a:r>
            <a:endParaRPr/>
          </a:p>
        </p:txBody>
      </p:sp>
      <p:pic>
        <p:nvPicPr>
          <p:cNvPr id="319" name="Google Shape;319;p16"/>
          <p:cNvPicPr preferRelativeResize="0"/>
          <p:nvPr/>
        </p:nvPicPr>
        <p:blipFill>
          <a:blip r:embed="rId3">
            <a:alphaModFix/>
          </a:blip>
          <a:stretch>
            <a:fillRect/>
          </a:stretch>
        </p:blipFill>
        <p:spPr>
          <a:xfrm>
            <a:off x="790525" y="1725788"/>
            <a:ext cx="3429000" cy="269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txBox="1"/>
          <p:nvPr>
            <p:ph type="title"/>
          </p:nvPr>
        </p:nvSpPr>
        <p:spPr>
          <a:xfrm>
            <a:off x="790325" y="976075"/>
            <a:ext cx="25761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16</a:t>
            </a:r>
            <a:endParaRPr/>
          </a:p>
        </p:txBody>
      </p:sp>
      <p:sp>
        <p:nvSpPr>
          <p:cNvPr id="325" name="Google Shape;325;p17"/>
          <p:cNvSpPr txBox="1"/>
          <p:nvPr>
            <p:ph idx="1" type="body"/>
          </p:nvPr>
        </p:nvSpPr>
        <p:spPr>
          <a:xfrm>
            <a:off x="805475" y="2839375"/>
            <a:ext cx="25458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2400"/>
              <a:t>Campos</a:t>
            </a:r>
            <a:endParaRPr b="1" sz="2400"/>
          </a:p>
        </p:txBody>
      </p:sp>
      <p:sp>
        <p:nvSpPr>
          <p:cNvPr id="326" name="Google Shape;326;p17"/>
          <p:cNvSpPr txBox="1"/>
          <p:nvPr>
            <p:ph idx="4294967295" type="ctrTitle"/>
          </p:nvPr>
        </p:nvSpPr>
        <p:spPr>
          <a:xfrm>
            <a:off x="299475" y="176275"/>
            <a:ext cx="47544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Metadata</a:t>
            </a:r>
            <a:endParaRPr/>
          </a:p>
        </p:txBody>
      </p:sp>
      <p:sp>
        <p:nvSpPr>
          <p:cNvPr id="327" name="Google Shape;327;p17"/>
          <p:cNvSpPr txBox="1"/>
          <p:nvPr>
            <p:ph type="title"/>
          </p:nvPr>
        </p:nvSpPr>
        <p:spPr>
          <a:xfrm>
            <a:off x="4532625" y="976075"/>
            <a:ext cx="3933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419"/>
              <a:t>628.896</a:t>
            </a:r>
            <a:endParaRPr/>
          </a:p>
        </p:txBody>
      </p:sp>
      <p:sp>
        <p:nvSpPr>
          <p:cNvPr id="328" name="Google Shape;328;p17"/>
          <p:cNvSpPr txBox="1"/>
          <p:nvPr>
            <p:ph idx="1" type="body"/>
          </p:nvPr>
        </p:nvSpPr>
        <p:spPr>
          <a:xfrm>
            <a:off x="5226675" y="2839375"/>
            <a:ext cx="25458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2400"/>
              <a:t>Registros</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Metadata</a:t>
            </a:r>
            <a:endParaRPr/>
          </a:p>
        </p:txBody>
      </p:sp>
      <p:pic>
        <p:nvPicPr>
          <p:cNvPr id="334" name="Google Shape;334;p18"/>
          <p:cNvPicPr preferRelativeResize="0"/>
          <p:nvPr/>
        </p:nvPicPr>
        <p:blipFill>
          <a:blip r:embed="rId3">
            <a:alphaModFix/>
          </a:blip>
          <a:stretch>
            <a:fillRect/>
          </a:stretch>
        </p:blipFill>
        <p:spPr>
          <a:xfrm>
            <a:off x="2113700" y="1437525"/>
            <a:ext cx="5410700" cy="3315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ph type="title"/>
          </p:nvPr>
        </p:nvSpPr>
        <p:spPr>
          <a:xfrm>
            <a:off x="1303800" y="598575"/>
            <a:ext cx="2822100" cy="99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Pregunta e Hipótesis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0" name="Google Shape;340;p19"/>
          <p:cNvSpPr txBox="1"/>
          <p:nvPr>
            <p:ph idx="1" type="subTitle"/>
          </p:nvPr>
        </p:nvSpPr>
        <p:spPr>
          <a:xfrm>
            <a:off x="999600" y="3409349"/>
            <a:ext cx="3430500" cy="1055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419"/>
              <a:t>¿Que factores socio-económicos están afectando el resultado en las pruebas de estado de los estudiantes colombianos de educación superior?</a:t>
            </a:r>
            <a:endParaRPr b="1"/>
          </a:p>
        </p:txBody>
      </p:sp>
      <p:sp>
        <p:nvSpPr>
          <p:cNvPr id="341" name="Google Shape;341;p19"/>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Distribución de los estratos sociales en los estudiantes que presentan la prueba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Posible relación entre factores </a:t>
            </a:r>
            <a:r>
              <a:rPr lang="es-419"/>
              <a:t>socioeconómicos</a:t>
            </a:r>
            <a:r>
              <a:rPr lang="es-419"/>
              <a:t> presentes en el dataset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¿Existe una influencia de factores </a:t>
            </a:r>
            <a:r>
              <a:rPr lang="es-419"/>
              <a:t>específicos</a:t>
            </a:r>
            <a:r>
              <a:rPr lang="es-419"/>
              <a:t> como el periodo del examen, estrato o tenencia de bienes materiales, en el rendimiento general de los estudiantes?  </a:t>
            </a:r>
            <a:endParaRPr/>
          </a:p>
        </p:txBody>
      </p:sp>
      <p:pic>
        <p:nvPicPr>
          <p:cNvPr id="342" name="Google Shape;342;p19"/>
          <p:cNvPicPr preferRelativeResize="0"/>
          <p:nvPr/>
        </p:nvPicPr>
        <p:blipFill>
          <a:blip r:embed="rId3">
            <a:alphaModFix/>
          </a:blip>
          <a:stretch>
            <a:fillRect/>
          </a:stretch>
        </p:blipFill>
        <p:spPr>
          <a:xfrm>
            <a:off x="1726750" y="1722800"/>
            <a:ext cx="1697899" cy="1697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Análisis e Insights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idx="1" type="body"/>
          </p:nvPr>
        </p:nvSpPr>
        <p:spPr>
          <a:xfrm>
            <a:off x="1303800" y="4138975"/>
            <a:ext cx="6033600" cy="795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s-419"/>
              <a:t>Distribución estratos socioeconómicos (predominantemente estratos 2 y 3)</a:t>
            </a:r>
            <a:endParaRPr/>
          </a:p>
          <a:p>
            <a:pPr indent="0" lvl="0" marL="0" rtl="0" algn="l">
              <a:spcBef>
                <a:spcPts val="0"/>
              </a:spcBef>
              <a:spcAft>
                <a:spcPts val="0"/>
              </a:spcAft>
              <a:buNone/>
            </a:pPr>
            <a:r>
              <a:t/>
            </a:r>
            <a:endParaRPr/>
          </a:p>
          <a:p>
            <a:pPr indent="-304958" lvl="0" marL="457200" rtl="0" algn="l">
              <a:spcBef>
                <a:spcPts val="0"/>
              </a:spcBef>
              <a:spcAft>
                <a:spcPts val="0"/>
              </a:spcAft>
              <a:buSzPct val="100000"/>
              <a:buChar char="●"/>
            </a:pPr>
            <a:r>
              <a:rPr lang="es-419"/>
              <a:t>Relación clara entre tenencia de computador e </a:t>
            </a:r>
            <a:r>
              <a:rPr lang="es-419"/>
              <a:t>internet</a:t>
            </a:r>
            <a:r>
              <a:rPr lang="es-419"/>
              <a:t> por parte de los evaluados</a:t>
            </a:r>
            <a:endParaRPr/>
          </a:p>
        </p:txBody>
      </p:sp>
      <p:pic>
        <p:nvPicPr>
          <p:cNvPr id="353" name="Google Shape;353;p21"/>
          <p:cNvPicPr preferRelativeResize="0"/>
          <p:nvPr/>
        </p:nvPicPr>
        <p:blipFill>
          <a:blip r:embed="rId3">
            <a:alphaModFix/>
          </a:blip>
          <a:stretch>
            <a:fillRect/>
          </a:stretch>
        </p:blipFill>
        <p:spPr>
          <a:xfrm>
            <a:off x="1344475" y="320700"/>
            <a:ext cx="3826251" cy="3557275"/>
          </a:xfrm>
          <a:prstGeom prst="rect">
            <a:avLst/>
          </a:prstGeom>
          <a:noFill/>
          <a:ln>
            <a:noFill/>
          </a:ln>
        </p:spPr>
      </p:pic>
      <p:pic>
        <p:nvPicPr>
          <p:cNvPr id="354" name="Google Shape;354;p21"/>
          <p:cNvPicPr preferRelativeResize="0"/>
          <p:nvPr/>
        </p:nvPicPr>
        <p:blipFill rotWithShape="1">
          <a:blip r:embed="rId4">
            <a:alphaModFix/>
          </a:blip>
          <a:srcRect b="0" l="1497" r="0" t="0"/>
          <a:stretch/>
        </p:blipFill>
        <p:spPr>
          <a:xfrm>
            <a:off x="6531100" y="320700"/>
            <a:ext cx="1745800" cy="1781375"/>
          </a:xfrm>
          <a:prstGeom prst="rect">
            <a:avLst/>
          </a:prstGeom>
          <a:noFill/>
          <a:ln>
            <a:noFill/>
          </a:ln>
        </p:spPr>
      </p:pic>
      <p:pic>
        <p:nvPicPr>
          <p:cNvPr id="355" name="Google Shape;355;p21"/>
          <p:cNvPicPr preferRelativeResize="0"/>
          <p:nvPr/>
        </p:nvPicPr>
        <p:blipFill>
          <a:blip r:embed="rId5">
            <a:alphaModFix/>
          </a:blip>
          <a:stretch>
            <a:fillRect/>
          </a:stretch>
        </p:blipFill>
        <p:spPr>
          <a:xfrm>
            <a:off x="6531100" y="2102075"/>
            <a:ext cx="1795452" cy="1781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