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300" r:id="rId2"/>
    <p:sldId id="258" r:id="rId3"/>
    <p:sldId id="259" r:id="rId4"/>
    <p:sldId id="261" r:id="rId5"/>
    <p:sldId id="262" r:id="rId6"/>
    <p:sldId id="302" r:id="rId7"/>
    <p:sldId id="303" r:id="rId8"/>
    <p:sldId id="304" r:id="rId9"/>
    <p:sldId id="306" r:id="rId10"/>
    <p:sldId id="307" r:id="rId11"/>
    <p:sldId id="301" r:id="rId12"/>
    <p:sldId id="309" r:id="rId13"/>
    <p:sldId id="310" r:id="rId14"/>
    <p:sldId id="263" r:id="rId15"/>
    <p:sldId id="264" r:id="rId16"/>
    <p:sldId id="265" r:id="rId17"/>
    <p:sldId id="266" r:id="rId18"/>
    <p:sldId id="272" r:id="rId19"/>
    <p:sldId id="296" r:id="rId20"/>
    <p:sldId id="297" r:id="rId21"/>
    <p:sldId id="273" r:id="rId22"/>
    <p:sldId id="274" r:id="rId23"/>
    <p:sldId id="298" r:id="rId24"/>
    <p:sldId id="299" r:id="rId25"/>
    <p:sldId id="275" r:id="rId26"/>
    <p:sldId id="276" r:id="rId27"/>
    <p:sldId id="277" r:id="rId28"/>
    <p:sldId id="267" r:id="rId29"/>
    <p:sldId id="268" r:id="rId30"/>
    <p:sldId id="269" r:id="rId31"/>
    <p:sldId id="283" r:id="rId32"/>
    <p:sldId id="284" r:id="rId33"/>
    <p:sldId id="285" r:id="rId34"/>
    <p:sldId id="292" r:id="rId35"/>
    <p:sldId id="293" r:id="rId36"/>
    <p:sldId id="270" r:id="rId37"/>
    <p:sldId id="308" r:id="rId38"/>
    <p:sldId id="294" r:id="rId39"/>
    <p:sldId id="295" r:id="rId40"/>
    <p:sldId id="311" r:id="rId41"/>
    <p:sldId id="271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76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29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5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264D24-A1B3-43FE-B5CA-36728553E518}" type="datetimeFigureOut">
              <a:rPr lang="en-US"/>
              <a:pPr>
                <a:defRPr/>
              </a:pPr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0616FB9-37DD-4622-8588-9B2DB7CC9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8C3BD40-62F4-49B2-AABB-9EFD960353E5}" type="datetimeFigureOut">
              <a:rPr lang="en-US"/>
              <a:pPr>
                <a:defRPr/>
              </a:pPr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72E383-F4D9-4449-95A6-C196951F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37CE2-C1C0-4B2A-BBFD-9444022D3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8B3A5-864A-49B8-975A-A9EC1EF9C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E5017-58B7-4D5F-908B-DF291431F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70468-6F60-47F0-BA3D-75F01ACB2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F756E-FCE1-4A1C-A842-132193D7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AA906-AD02-49B6-BDB4-DFF8ECBD8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CC8CE-C2B4-4CE4-9520-D24B827E5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591E2-80FF-4547-BFA5-5B5EF9521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448F1-7939-47EE-BD8E-D2F9C3D1E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179FD-12C6-49DC-9412-C2A81CBF0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DC036-C7C1-4266-80E7-E43D9AD18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69EB8-F2A6-4D01-913E-13F760809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887BDA-CBE5-4EDF-8767-4DD9E6979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0" r:id="rId2"/>
    <p:sldLayoutId id="2147483789" r:id="rId3"/>
    <p:sldLayoutId id="2147483788" r:id="rId4"/>
    <p:sldLayoutId id="2147483787" r:id="rId5"/>
    <p:sldLayoutId id="2147483786" r:id="rId6"/>
    <p:sldLayoutId id="2147483785" r:id="rId7"/>
    <p:sldLayoutId id="2147483784" r:id="rId8"/>
    <p:sldLayoutId id="2147483783" r:id="rId9"/>
    <p:sldLayoutId id="2147483782" r:id="rId10"/>
    <p:sldLayoutId id="2147483781" r:id="rId11"/>
    <p:sldLayoutId id="214748378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990600"/>
            <a:ext cx="7924800" cy="1371600"/>
          </a:xfrm>
        </p:spPr>
        <p:txBody>
          <a:bodyPr/>
          <a:lstStyle/>
          <a:p>
            <a:r>
              <a:rPr lang="en-US" dirty="0" smtClean="0"/>
              <a:t>Software Engineering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3429000"/>
            <a:ext cx="914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sz="4000" kern="0" dirty="0">
                <a:solidFill>
                  <a:schemeClr val="tx2"/>
                </a:solidFill>
              </a:rPr>
              <a:t>Lecture </a:t>
            </a:r>
            <a:r>
              <a:rPr lang="en-US" sz="4000" kern="0" dirty="0" smtClean="0">
                <a:solidFill>
                  <a:schemeClr val="tx2"/>
                </a:solidFill>
              </a:rPr>
              <a:t>03</a:t>
            </a:r>
            <a:endParaRPr lang="en-US" sz="4000" kern="0" dirty="0">
              <a:solidFill>
                <a:schemeClr val="tx2"/>
              </a:solidFill>
            </a:endParaRPr>
          </a:p>
          <a:p>
            <a:pPr algn="ctr" eaLnBrk="1" hangingPunct="1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Requirement </a:t>
            </a:r>
            <a:r>
              <a:rPr lang="en-US" sz="32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Engineering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pPr eaLnBrk="1"/>
            <a:r>
              <a:rPr lang="en-US" sz="36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Metrics for specifying nonfunctional requirements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6387" name="Group 3"/>
          <p:cNvGraphicFramePr>
            <a:graphicFrameLocks noGrp="1"/>
          </p:cNvGraphicFramePr>
          <p:nvPr/>
        </p:nvGraphicFramePr>
        <p:xfrm>
          <a:off x="609600" y="1754185"/>
          <a:ext cx="8001000" cy="4875215"/>
        </p:xfrm>
        <a:graphic>
          <a:graphicData uri="http://schemas.openxmlformats.org/drawingml/2006/table">
            <a:tbl>
              <a:tblPr/>
              <a:tblGrid>
                <a:gridCol w="3120390"/>
                <a:gridCol w="4880610"/>
              </a:tblGrid>
              <a:tr h="47148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Property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73025" marR="73025" marT="73025" marB="730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Measure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73025" marR="73025" marT="73025" marB="730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81121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Speed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Processed transactions/second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User/event response time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Screen refresh time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Size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Mbytes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Number of ROM chips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Ease of use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Training time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Number of help frames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04298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Reliability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Mean time to failure  (MTTF)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Probability of unavailability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Rate of failure occurrence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Availability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81121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Robustness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Time to restart after failure 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(MTTR)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Percentage of events causing failure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Probability of data corruption on failure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Portability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Percentage of target dependent statements</a:t>
                      </a:r>
                    </a:p>
                    <a:p>
                      <a:pPr marL="0" marR="0" lvl="0" indent="0" algn="just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Number of target systems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cs typeface="Arial" pitchFamily="34" charset="0"/>
                        <a:sym typeface="Helvetica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5390" name="AutoShape 55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/>
          <a:p>
            <a:pPr algn="r"/>
            <a:fld id="{00B1004A-936E-4684-BC21-380848E11C13}" type="slidenum">
              <a:rPr lang="en-US">
                <a:solidFill>
                  <a:srgbClr val="888888"/>
                </a:solidFill>
              </a:rPr>
              <a:pPr algn="r"/>
              <a:t>10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524000"/>
            <a:ext cx="8229600" cy="4527550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1" dirty="0" smtClean="0"/>
              <a:t>User requirements</a:t>
            </a:r>
          </a:p>
          <a:p>
            <a:pPr lvl="1" eaLnBrk="1"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b="0" dirty="0" smtClean="0"/>
              <a:t>Statements in natural language plus diagrams of the services the system provides and its operational constraints. </a:t>
            </a:r>
          </a:p>
          <a:p>
            <a:pPr lvl="1" eaLnBrk="1"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dirty="0" smtClean="0"/>
              <a:t>Written for customers.</a:t>
            </a:r>
          </a:p>
          <a:p>
            <a:pPr eaLnBrk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1" dirty="0" smtClean="0"/>
              <a:t>System requirements</a:t>
            </a:r>
          </a:p>
          <a:p>
            <a:pPr lvl="1" eaLnBrk="1"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b="0" dirty="0" smtClean="0"/>
              <a:t>A </a:t>
            </a:r>
            <a:r>
              <a:rPr lang="en-US" sz="2200" dirty="0" smtClean="0"/>
              <a:t>structured</a:t>
            </a:r>
            <a:r>
              <a:rPr lang="en-US" sz="2200" b="0" dirty="0" smtClean="0"/>
              <a:t> document setting out </a:t>
            </a:r>
            <a:r>
              <a:rPr lang="en-US" sz="2200" dirty="0" smtClean="0"/>
              <a:t>detailed descriptions </a:t>
            </a:r>
            <a:r>
              <a:rPr lang="en-US" sz="2200" b="0" dirty="0" smtClean="0"/>
              <a:t>of the system’s </a:t>
            </a:r>
            <a:r>
              <a:rPr lang="en-US" sz="2200" dirty="0" smtClean="0"/>
              <a:t>functions</a:t>
            </a:r>
            <a:r>
              <a:rPr lang="en-US" sz="2200" b="0" dirty="0" smtClean="0"/>
              <a:t>, </a:t>
            </a:r>
            <a:r>
              <a:rPr lang="en-US" sz="2200" dirty="0" smtClean="0"/>
              <a:t>services</a:t>
            </a:r>
            <a:r>
              <a:rPr lang="en-US" sz="2200" b="0" dirty="0" smtClean="0"/>
              <a:t> and </a:t>
            </a:r>
            <a:r>
              <a:rPr lang="en-US" sz="2200" dirty="0" smtClean="0"/>
              <a:t>operational constraints</a:t>
            </a:r>
            <a:r>
              <a:rPr lang="en-US" sz="2200" b="0" dirty="0" smtClean="0"/>
              <a:t>. </a:t>
            </a:r>
          </a:p>
          <a:p>
            <a:pPr lvl="1" eaLnBrk="1"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b="0" dirty="0" smtClean="0"/>
              <a:t>Defines what should be implemented so may be part of a contract between client and contractor.</a:t>
            </a:r>
          </a:p>
          <a:p>
            <a:pPr lvl="1" eaLnBrk="1"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dirty="0" smtClean="0"/>
              <a:t>Whom do you think these are written for?</a:t>
            </a:r>
          </a:p>
          <a:p>
            <a:pPr lvl="1" eaLnBrk="1"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dirty="0" smtClean="0"/>
              <a:t>These are higher level than functional and non-functional requirements, which these may subsume.  </a:t>
            </a:r>
          </a:p>
        </p:txBody>
      </p:sp>
      <p:sp>
        <p:nvSpPr>
          <p:cNvPr id="8197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/>
          <a:p>
            <a:pPr algn="r"/>
            <a:fld id="{F2A49222-CC4D-4B7C-90D9-9C4849BA2EF5}" type="slidenum">
              <a:rPr lang="en-US">
                <a:solidFill>
                  <a:srgbClr val="888888"/>
                </a:solidFill>
              </a:rPr>
              <a:pPr algn="r"/>
              <a:t>11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763000" cy="1104900"/>
          </a:xfrm>
        </p:spPr>
        <p:txBody>
          <a:bodyPr/>
          <a:lstStyle/>
          <a:p>
            <a:r>
              <a:rPr lang="en-GB" sz="3200"/>
              <a:t>Requirements engineering processes</a:t>
            </a:r>
            <a:endParaRPr lang="en-GB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Requirements </a:t>
            </a:r>
            <a:r>
              <a:rPr lang="en-GB" dirty="0"/>
              <a:t>elicitation</a:t>
            </a:r>
          </a:p>
          <a:p>
            <a:r>
              <a:rPr lang="en-GB" dirty="0"/>
              <a:t>Requirements analysis</a:t>
            </a:r>
          </a:p>
          <a:p>
            <a:r>
              <a:rPr lang="en-GB" dirty="0"/>
              <a:t>Requirements validation</a:t>
            </a:r>
          </a:p>
          <a:p>
            <a:r>
              <a:rPr lang="en-GB" dirty="0"/>
              <a:t>Requirements management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The requirements engineering process</a:t>
            </a: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0" y="1600200"/>
          <a:ext cx="8763000" cy="4422775"/>
        </p:xfrm>
        <a:graphic>
          <a:graphicData uri="http://schemas.openxmlformats.org/presentationml/2006/ole">
            <p:oleObj spid="_x0000_s1026" name="Bitmap Image" r:id="rId3" imgW="7171429" imgH="3619048" progId="PBrush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762000"/>
            <a:ext cx="8001000" cy="758825"/>
          </a:xfrm>
        </p:spPr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Requirements Engineering Tasks</a:t>
            </a:r>
            <a:endParaRPr lang="en-US" sz="3600" dirty="0" smtClean="0">
              <a:ea typeface="宋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900" smtClean="0">
                <a:solidFill>
                  <a:schemeClr val="accent2"/>
                </a:solidFill>
                <a:ea typeface="宋体" pitchFamily="2" charset="-122"/>
              </a:rPr>
              <a:t>Inception</a:t>
            </a:r>
            <a:r>
              <a:rPr lang="en-US" altLang="zh-CN" sz="1900" smtClean="0">
                <a:solidFill>
                  <a:srgbClr val="F3FF07"/>
                </a:solidFill>
                <a:ea typeface="宋体" pitchFamily="2" charset="-122"/>
              </a:rPr>
              <a:t> </a:t>
            </a:r>
            <a:r>
              <a:rPr lang="en-US" altLang="zh-CN" sz="1900" smtClean="0">
                <a:latin typeface="Palatino" charset="0"/>
                <a:ea typeface="宋体" pitchFamily="2" charset="-122"/>
              </a:rPr>
              <a:t>—</a:t>
            </a:r>
            <a:r>
              <a:rPr lang="en-US" altLang="zh-CN" sz="1900" smtClean="0">
                <a:ea typeface="宋体" pitchFamily="2" charset="-122"/>
              </a:rPr>
              <a:t>Establish a basic understanding of the problem and the nature of the solution. </a:t>
            </a:r>
          </a:p>
          <a:p>
            <a:pPr>
              <a:lnSpc>
                <a:spcPct val="80000"/>
              </a:lnSpc>
            </a:pPr>
            <a:r>
              <a:rPr lang="en-US" altLang="zh-CN" sz="1900" smtClean="0">
                <a:solidFill>
                  <a:schemeClr val="accent2"/>
                </a:solidFill>
                <a:ea typeface="宋体" pitchFamily="2" charset="-122"/>
              </a:rPr>
              <a:t>Elicitation</a:t>
            </a:r>
            <a:r>
              <a:rPr lang="en-US" altLang="zh-CN" sz="1900" smtClean="0">
                <a:solidFill>
                  <a:srgbClr val="F3FF07"/>
                </a:solidFill>
                <a:ea typeface="宋体" pitchFamily="2" charset="-122"/>
              </a:rPr>
              <a:t> </a:t>
            </a:r>
            <a:r>
              <a:rPr lang="en-US" altLang="zh-CN" sz="1900" smtClean="0">
                <a:latin typeface="Palatino" charset="0"/>
                <a:ea typeface="宋体" pitchFamily="2" charset="-122"/>
              </a:rPr>
              <a:t>—</a:t>
            </a:r>
            <a:r>
              <a:rPr lang="en-US" altLang="zh-CN" sz="1900" smtClean="0">
                <a:ea typeface="宋体" pitchFamily="2" charset="-122"/>
              </a:rPr>
              <a:t>Draw out the requirements from stakeholders.</a:t>
            </a:r>
          </a:p>
          <a:p>
            <a:pPr>
              <a:lnSpc>
                <a:spcPct val="80000"/>
              </a:lnSpc>
            </a:pPr>
            <a:r>
              <a:rPr lang="en-US" altLang="zh-CN" sz="1900" smtClean="0">
                <a:solidFill>
                  <a:schemeClr val="accent2"/>
                </a:solidFill>
                <a:ea typeface="宋体" pitchFamily="2" charset="-122"/>
              </a:rPr>
              <a:t>Elaboration (Highly structured)</a:t>
            </a:r>
            <a:r>
              <a:rPr lang="en-US" altLang="zh-CN" sz="1900" smtClean="0">
                <a:latin typeface="Palatino" charset="0"/>
                <a:ea typeface="宋体" pitchFamily="2" charset="-122"/>
              </a:rPr>
              <a:t>—</a:t>
            </a:r>
            <a:r>
              <a:rPr lang="en-US" altLang="zh-CN" sz="1900" smtClean="0">
                <a:ea typeface="宋体" pitchFamily="2" charset="-122"/>
              </a:rPr>
              <a:t>Create an analysis model that represents information, functional, and behavioral aspects of the requirements.</a:t>
            </a:r>
          </a:p>
          <a:p>
            <a:pPr>
              <a:lnSpc>
                <a:spcPct val="80000"/>
              </a:lnSpc>
            </a:pPr>
            <a:r>
              <a:rPr lang="en-US" altLang="zh-CN" sz="1900" smtClean="0">
                <a:solidFill>
                  <a:schemeClr val="accent2"/>
                </a:solidFill>
                <a:ea typeface="宋体" pitchFamily="2" charset="-122"/>
              </a:rPr>
              <a:t>Negotiation</a:t>
            </a:r>
            <a:r>
              <a:rPr lang="en-US" altLang="zh-CN" sz="1900" smtClean="0">
                <a:latin typeface="Palatino" charset="0"/>
                <a:ea typeface="宋体" pitchFamily="2" charset="-122"/>
              </a:rPr>
              <a:t>—</a:t>
            </a:r>
            <a:r>
              <a:rPr lang="en-US" altLang="zh-CN" sz="1900" smtClean="0">
                <a:ea typeface="宋体" pitchFamily="2" charset="-122"/>
              </a:rPr>
              <a:t>Agree on a deliverable system that is realistic for developers and customers.</a:t>
            </a:r>
          </a:p>
          <a:p>
            <a:pPr>
              <a:lnSpc>
                <a:spcPct val="80000"/>
              </a:lnSpc>
            </a:pPr>
            <a:r>
              <a:rPr lang="en-US" altLang="zh-CN" sz="1900" smtClean="0">
                <a:solidFill>
                  <a:schemeClr val="accent2"/>
                </a:solidFill>
                <a:ea typeface="宋体" pitchFamily="2" charset="-122"/>
              </a:rPr>
              <a:t>Specification</a:t>
            </a:r>
            <a:r>
              <a:rPr lang="en-US" altLang="zh-CN" sz="1900" smtClean="0">
                <a:latin typeface="Palatino" charset="0"/>
                <a:ea typeface="宋体" pitchFamily="2" charset="-122"/>
              </a:rPr>
              <a:t>—</a:t>
            </a:r>
            <a:r>
              <a:rPr lang="en-US" altLang="zh-CN" sz="1900" smtClean="0">
                <a:ea typeface="宋体" pitchFamily="2" charset="-122"/>
              </a:rPr>
              <a:t>Describe the requirements formally or informally.</a:t>
            </a:r>
          </a:p>
          <a:p>
            <a:pPr>
              <a:lnSpc>
                <a:spcPct val="80000"/>
              </a:lnSpc>
            </a:pPr>
            <a:r>
              <a:rPr lang="en-US" altLang="zh-CN" sz="1900" smtClean="0">
                <a:solidFill>
                  <a:schemeClr val="accent2"/>
                </a:solidFill>
                <a:ea typeface="宋体" pitchFamily="2" charset="-122"/>
              </a:rPr>
              <a:t>Validation</a:t>
            </a:r>
            <a:r>
              <a:rPr lang="en-US" altLang="zh-CN" sz="1900" smtClean="0">
                <a:solidFill>
                  <a:srgbClr val="F3FF07"/>
                </a:solidFill>
                <a:ea typeface="宋体" pitchFamily="2" charset="-122"/>
              </a:rPr>
              <a:t> </a:t>
            </a:r>
            <a:r>
              <a:rPr lang="en-US" altLang="zh-CN" sz="1900" smtClean="0">
                <a:latin typeface="Palatino" charset="0"/>
                <a:ea typeface="宋体" pitchFamily="2" charset="-122"/>
              </a:rPr>
              <a:t>—</a:t>
            </a:r>
            <a:r>
              <a:rPr lang="en-US" altLang="zh-CN" sz="1900" smtClean="0">
                <a:ea typeface="宋体" pitchFamily="2" charset="-122"/>
              </a:rPr>
              <a:t>Review the requirement specification for errors, ambiguities, omissions, and conflicts. </a:t>
            </a:r>
          </a:p>
          <a:p>
            <a:pPr>
              <a:lnSpc>
                <a:spcPct val="80000"/>
              </a:lnSpc>
            </a:pPr>
            <a:r>
              <a:rPr lang="en-US" altLang="zh-CN" sz="1900" smtClean="0">
                <a:solidFill>
                  <a:schemeClr val="accent2"/>
                </a:solidFill>
                <a:ea typeface="宋体" pitchFamily="2" charset="-122"/>
              </a:rPr>
              <a:t>Requirements management</a:t>
            </a:r>
            <a:r>
              <a:rPr lang="en-US" altLang="zh-CN" sz="1900" smtClean="0">
                <a:solidFill>
                  <a:srgbClr val="F3FF07"/>
                </a:solidFill>
                <a:ea typeface="宋体" pitchFamily="2" charset="-122"/>
              </a:rPr>
              <a:t> </a:t>
            </a:r>
            <a:r>
              <a:rPr lang="en-US" altLang="zh-CN" sz="1900" smtClean="0">
                <a:latin typeface="Palatino" charset="0"/>
                <a:ea typeface="宋体" pitchFamily="2" charset="-122"/>
              </a:rPr>
              <a:t>—</a:t>
            </a:r>
            <a:r>
              <a:rPr lang="en-US" altLang="zh-CN" sz="1900" smtClean="0">
                <a:ea typeface="宋体" pitchFamily="2" charset="-122"/>
              </a:rPr>
              <a:t>Manage changing requirements.</a:t>
            </a:r>
            <a:endParaRPr lang="en-US" sz="1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Inception</a:t>
            </a:r>
          </a:p>
        </p:txBody>
      </p:sp>
      <p:sp>
        <p:nvSpPr>
          <p:cNvPr id="10243" name="Rectangle 4"/>
          <p:cNvSpPr>
            <a:spLocks noGrp="1" noRot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Inception— </a:t>
            </a:r>
            <a:r>
              <a:rPr lang="en-US" altLang="zh-CN" sz="28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Ask “context-free” questions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that establish …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Basic understanding of the problem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people who want a solution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nature of the solution that is desired, and 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effectiveness of preliminary communication and collaboration between the customer and the developer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Elicitation </a:t>
            </a:r>
            <a:endParaRPr lang="en-US" smtClean="0">
              <a:ea typeface="宋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Elicitation</a:t>
            </a:r>
            <a:r>
              <a:rPr lang="en-US" sz="2800" dirty="0" smtClean="0">
                <a:solidFill>
                  <a:srgbClr val="F3FF07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elicit requirements from customers, users and others.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Find out from customers, users and others what the product objectives are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to be done 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the product fits into business needs, and 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the product is used on a day to day basis  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Why Requirement elicitation is difficult?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828800"/>
            <a:ext cx="80010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smtClean="0"/>
              <a:t>Problems of scope: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The boundary of the system is ill-defined.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Customers/users specify unnecessary technical detail that may confuse rather than clarify objectives.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ea typeface="宋体" pitchFamily="2" charset="-122"/>
              </a:rPr>
              <a:t>Problem of understanding: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Customers are not completely sure of what is needed.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Customers have a poor understanding of the capabilities and limitations of the computing environment.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Customers don</a:t>
            </a:r>
            <a:r>
              <a:rPr lang="en-US" altLang="zh-CN" sz="1800" dirty="0" smtClean="0">
                <a:latin typeface="Palatino" charset="0"/>
                <a:ea typeface="宋体" pitchFamily="2" charset="-122"/>
              </a:rPr>
              <a:t>’</a:t>
            </a:r>
            <a:r>
              <a:rPr lang="en-US" altLang="zh-CN" sz="1800" dirty="0" smtClean="0">
                <a:ea typeface="宋体" pitchFamily="2" charset="-122"/>
              </a:rPr>
              <a:t>t have a full understanding of their problem domain.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Customers have trouble communicating needs to the system engineer.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Customers omit detail that is believed to be obvious.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Customers specify requirements that conflict with other requirements.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Customers specify requirements that are ambiguous or not able to test.</a:t>
            </a:r>
          </a:p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Problems of volatility: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Requirement change over time.</a:t>
            </a:r>
            <a:endParaRPr lang="en-US" sz="18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cs typeface="Times New Roman" pitchFamily="18" charset="0"/>
              </a:rPr>
              <a:t>Initiating Requirements Engineering Process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b="1" dirty="0" smtClean="0">
                <a:cs typeface="Times New Roman" pitchFamily="18" charset="0"/>
              </a:rPr>
              <a:t>Identify stakeholders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Stakeholder can be “anyone who benefits in a direct or indirect way from the system which is being developed”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cs typeface="Times New Roman" pitchFamily="18" charset="0"/>
              </a:rPr>
              <a:t>Ex. Business manager, project manager, marketing people, software engineer, support engineer, end-users, internal-external customers, consultants, maintenance engineer.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Each one of them has different view of the system.</a:t>
            </a:r>
          </a:p>
          <a:p>
            <a:pPr>
              <a:lnSpc>
                <a:spcPct val="80000"/>
              </a:lnSpc>
            </a:pPr>
            <a:r>
              <a:rPr lang="en-US" sz="1800" b="1" dirty="0" smtClean="0">
                <a:cs typeface="Times New Roman" pitchFamily="18" charset="0"/>
              </a:rPr>
              <a:t>Recognize multiple points of view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Marketing group concern about feature and function to excite potential market. To sell easily in the market.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Business manager concern about feature built within budget and will be ready to meet market.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End user – Easy to learn and use.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SE – product functioning at various infrastructure support.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Support engineer – Maintainability of software.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cs typeface="Times New Roman" pitchFamily="18" charset="0"/>
              </a:rPr>
              <a:t>      </a:t>
            </a:r>
            <a:br>
              <a:rPr lang="en-US" sz="1800" dirty="0" smtClean="0">
                <a:cs typeface="Times New Roman" pitchFamily="18" charset="0"/>
              </a:rPr>
            </a:br>
            <a:r>
              <a:rPr lang="en-US" sz="1800" dirty="0" smtClean="0">
                <a:cs typeface="Times New Roman" pitchFamily="18" charset="0"/>
              </a:rPr>
              <a:t>Role of RE is to categorize all stakeholder information in a way that there could be no inconsistent or conflict requirement with one another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b="1" dirty="0" smtClean="0">
                <a:cs typeface="Times New Roman" pitchFamily="18" charset="0"/>
              </a:rPr>
              <a:t>Work toward collaboration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RE identify areas of commonality (i.e. Agreed requirement) and areas of conflict or inconsistency.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It does not mean requirement defined by committee. It may happened they providing just view of their requirement.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Business manager or senior technologist may make final decision.</a:t>
            </a:r>
          </a:p>
          <a:p>
            <a:pPr>
              <a:lnSpc>
                <a:spcPct val="80000"/>
              </a:lnSpc>
            </a:pPr>
            <a:r>
              <a:rPr lang="en-US" sz="1800" b="1" dirty="0" smtClean="0">
                <a:cs typeface="Times New Roman" pitchFamily="18" charset="0"/>
              </a:rPr>
              <a:t>Asking the first questions</a:t>
            </a:r>
            <a:endParaRPr lang="en-US" sz="1800" b="1" dirty="0" smtClean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Who is behind the request for this work?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Who will use the solution?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What will be the economic benefit of a successful solution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>
                <a:cs typeface="Times New Roman" pitchFamily="18" charset="0"/>
              </a:rPr>
              <a:t>Is there another source for the solution that you need?</a:t>
            </a:r>
            <a:endParaRPr lang="en-US" sz="1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These questions will help – stakeholder interest in the software &amp; measurable benefit of successful implementation.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z="3600" dirty="0" smtClean="0">
                <a:cs typeface="Times New Roman" pitchFamily="18" charset="0"/>
              </a:rPr>
              <a:t>Initiating Requirements Engineering Process (cont.)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Requirements Engineering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>
                <a:solidFill>
                  <a:schemeClr val="accent2"/>
                </a:solidFill>
              </a:rPr>
              <a:t>Requirement:</a:t>
            </a:r>
            <a:r>
              <a:rPr lang="en-US" sz="2200" dirty="0" smtClean="0"/>
              <a:t> A function, constraint or other property that the system must provide to fill the needs of the system’s intended user(s) 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Engineering:</a:t>
            </a:r>
            <a:r>
              <a:rPr lang="en-US" sz="2200" dirty="0" smtClean="0"/>
              <a:t> implies that systematic and repeatable techniques should be used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Requirement Engineering</a:t>
            </a:r>
            <a:r>
              <a:rPr lang="en-US" sz="2200" dirty="0" smtClean="0"/>
              <a:t> means that requirements for a product are defined, managed and tested systematically</a:t>
            </a:r>
          </a:p>
          <a:p>
            <a:pPr>
              <a:buFont typeface="Wingdings" pitchFamily="2" charset="2"/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Asking the question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 smtClean="0"/>
              <a:t>Next set of questions – better  understanding of the problem.</a:t>
            </a:r>
          </a:p>
          <a:p>
            <a:pPr marL="0" indent="0"/>
            <a:r>
              <a:rPr lang="en-US" sz="2000" smtClean="0"/>
              <a:t> What business problem (s) will this solution address?</a:t>
            </a:r>
          </a:p>
          <a:p>
            <a:pPr marL="0" indent="0"/>
            <a:r>
              <a:rPr lang="en-US" sz="2000" smtClean="0"/>
              <a:t> Describe business environment in which the solution will be used?</a:t>
            </a:r>
          </a:p>
          <a:p>
            <a:pPr marL="0" indent="0"/>
            <a:r>
              <a:rPr lang="en-US" sz="2000" smtClean="0"/>
              <a:t> will performance or productivity issues affect the solution is approached?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smtClean="0"/>
              <a:t>Final set of questions – Effectiveness of communication</a:t>
            </a:r>
          </a:p>
          <a:p>
            <a:pPr marL="0" indent="0"/>
            <a:r>
              <a:rPr lang="en-US" sz="2000" smtClean="0"/>
              <a:t> Are my questions relevant to the problem?</a:t>
            </a:r>
          </a:p>
          <a:p>
            <a:pPr marL="0" indent="0"/>
            <a:r>
              <a:rPr lang="en-US" sz="2000" smtClean="0"/>
              <a:t> Am I asking too many questions?</a:t>
            </a:r>
          </a:p>
          <a:p>
            <a:pPr marL="0" indent="0"/>
            <a:r>
              <a:rPr lang="en-US" sz="2000" smtClean="0"/>
              <a:t> Can anyone else provide additional information?</a:t>
            </a:r>
          </a:p>
          <a:p>
            <a:pPr marL="0" indent="0"/>
            <a:r>
              <a:rPr lang="en-US" sz="2000" smtClean="0"/>
              <a:t> should I be asking you anything else?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Eliciting Requirement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 smtClean="0"/>
              <a:t>Approach for eliciting requirement:</a:t>
            </a:r>
          </a:p>
          <a:p>
            <a:r>
              <a:rPr lang="en-US" sz="2800" dirty="0" smtClean="0"/>
              <a:t>Collaborative Requirement Gathering</a:t>
            </a:r>
          </a:p>
          <a:p>
            <a:r>
              <a:rPr lang="en-US" sz="2800" dirty="0" smtClean="0"/>
              <a:t>Quality Function Deployment</a:t>
            </a:r>
          </a:p>
          <a:p>
            <a:r>
              <a:rPr lang="en-US" sz="2800" dirty="0" smtClean="0"/>
              <a:t>User Scenarios</a:t>
            </a:r>
          </a:p>
          <a:p>
            <a:r>
              <a:rPr lang="en-US" sz="2800" dirty="0" smtClean="0"/>
              <a:t>Elicitation Work Products</a:t>
            </a: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Collaborative Requirement Gathering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700" smtClean="0">
                <a:ea typeface="宋体" pitchFamily="2" charset="-122"/>
              </a:rPr>
              <a:t>Meetings are attended by all interested stakeholders.</a:t>
            </a:r>
          </a:p>
          <a:p>
            <a:pPr>
              <a:lnSpc>
                <a:spcPct val="80000"/>
              </a:lnSpc>
            </a:pPr>
            <a:r>
              <a:rPr lang="en-US" altLang="zh-CN" sz="1700" smtClean="0">
                <a:ea typeface="宋体" pitchFamily="2" charset="-122"/>
              </a:rPr>
              <a:t>Rules established for preparation and participation.</a:t>
            </a:r>
          </a:p>
          <a:p>
            <a:pPr>
              <a:lnSpc>
                <a:spcPct val="80000"/>
              </a:lnSpc>
            </a:pPr>
            <a:r>
              <a:rPr lang="en-US" altLang="zh-CN" sz="1700" smtClean="0">
                <a:ea typeface="宋体" pitchFamily="2" charset="-122"/>
              </a:rPr>
              <a:t>Agenda should be formal enough to cover all important points, but informal enough to encourage the free flow of ideas.</a:t>
            </a:r>
          </a:p>
          <a:p>
            <a:pPr>
              <a:lnSpc>
                <a:spcPct val="80000"/>
              </a:lnSpc>
            </a:pPr>
            <a:r>
              <a:rPr lang="en-US" altLang="zh-CN" sz="1700" smtClean="0">
                <a:ea typeface="宋体" pitchFamily="2" charset="-122"/>
              </a:rPr>
              <a:t>A facilitator controls the meeting.</a:t>
            </a:r>
          </a:p>
          <a:p>
            <a:pPr>
              <a:lnSpc>
                <a:spcPct val="80000"/>
              </a:lnSpc>
            </a:pPr>
            <a:r>
              <a:rPr lang="en-US" altLang="zh-CN" sz="1700" smtClean="0">
                <a:ea typeface="宋体" pitchFamily="2" charset="-122"/>
              </a:rPr>
              <a:t>A definition mechanism (blackboard, flip charts, etc.) is used.</a:t>
            </a:r>
          </a:p>
          <a:p>
            <a:pPr>
              <a:lnSpc>
                <a:spcPct val="80000"/>
              </a:lnSpc>
            </a:pPr>
            <a:r>
              <a:rPr lang="en-US" altLang="zh-CN" sz="1700" smtClean="0">
                <a:ea typeface="宋体" pitchFamily="2" charset="-122"/>
              </a:rPr>
              <a:t>During the meeting:</a:t>
            </a:r>
          </a:p>
          <a:p>
            <a:pPr lvl="1">
              <a:lnSpc>
                <a:spcPct val="80000"/>
              </a:lnSpc>
            </a:pPr>
            <a:r>
              <a:rPr lang="en-US" altLang="zh-CN" sz="1700" smtClean="0">
                <a:ea typeface="宋体" pitchFamily="2" charset="-122"/>
              </a:rPr>
              <a:t>The problem is identified.</a:t>
            </a:r>
          </a:p>
          <a:p>
            <a:pPr lvl="1">
              <a:lnSpc>
                <a:spcPct val="80000"/>
              </a:lnSpc>
            </a:pPr>
            <a:r>
              <a:rPr lang="en-US" altLang="zh-CN" sz="1700" smtClean="0">
                <a:ea typeface="宋体" pitchFamily="2" charset="-122"/>
              </a:rPr>
              <a:t>Elements of the solution are proposed.</a:t>
            </a:r>
          </a:p>
          <a:p>
            <a:pPr lvl="1">
              <a:lnSpc>
                <a:spcPct val="80000"/>
              </a:lnSpc>
            </a:pPr>
            <a:r>
              <a:rPr lang="en-US" altLang="zh-CN" sz="1700" smtClean="0">
                <a:ea typeface="宋体" pitchFamily="2" charset="-122"/>
              </a:rPr>
              <a:t>Different approaches are negotiated.</a:t>
            </a:r>
          </a:p>
          <a:p>
            <a:pPr lvl="1">
              <a:lnSpc>
                <a:spcPct val="80000"/>
              </a:lnSpc>
            </a:pPr>
            <a:r>
              <a:rPr lang="en-US" altLang="zh-CN" sz="1700" smtClean="0">
                <a:ea typeface="宋体" pitchFamily="2" charset="-122"/>
              </a:rPr>
              <a:t>A preliminary set of solution requirements are obtained.</a:t>
            </a:r>
          </a:p>
          <a:p>
            <a:pPr lvl="1">
              <a:lnSpc>
                <a:spcPct val="80000"/>
              </a:lnSpc>
            </a:pPr>
            <a:r>
              <a:rPr lang="en-US" altLang="zh-CN" sz="1700" smtClean="0">
                <a:ea typeface="宋体" pitchFamily="2" charset="-122"/>
              </a:rPr>
              <a:t>The atmosphere is collaborative and non-threatening. </a:t>
            </a:r>
          </a:p>
          <a:p>
            <a:pPr>
              <a:lnSpc>
                <a:spcPct val="80000"/>
              </a:lnSpc>
            </a:pPr>
            <a:r>
              <a:rPr lang="en-US" sz="1900" smtClean="0"/>
              <a:t>Flow of event – Outline the sequence of events occurs 	</a:t>
            </a:r>
          </a:p>
          <a:p>
            <a:pPr lvl="1">
              <a:lnSpc>
                <a:spcPct val="80000"/>
              </a:lnSpc>
            </a:pPr>
            <a:r>
              <a:rPr lang="en-US" sz="1700" smtClean="0"/>
              <a:t>Requirement  gathering meeting ( initial meeting)</a:t>
            </a:r>
          </a:p>
          <a:p>
            <a:pPr lvl="1">
              <a:lnSpc>
                <a:spcPct val="80000"/>
              </a:lnSpc>
            </a:pPr>
            <a:r>
              <a:rPr lang="en-US" sz="1700" smtClean="0"/>
              <a:t>During meeting</a:t>
            </a:r>
          </a:p>
          <a:p>
            <a:pPr lvl="1">
              <a:lnSpc>
                <a:spcPct val="80000"/>
              </a:lnSpc>
            </a:pPr>
            <a:r>
              <a:rPr lang="en-US" sz="1700" smtClean="0"/>
              <a:t>Follow the meeting.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Collaborative requirement gathering (contd.)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In initial meeting, distribute “Product request” (defined by stakeholder) to all attendee. 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Based on product request, each attendee is asked to make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List of objects (Internal or external system objects)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List of services( Processes or functions)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List of constraints ( cost, size, business rules) and performance criteria( speed, accuracy) are developed.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Collect lists from everyone and combined. 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Combined list eliminates redundant entries, add new ideas , but does not delete anything.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Objective is to develop a consensus list in each topic area (objects, services, constraints and performance).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Based on lists, team is divided into smaller sub-teams : each works to develop mini-specification for one or more entries on each of the lists.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smtClean="0"/>
              <a:t>Each sub-team the presents its mini-specification to all attendees for discussion. Addition, deletion and further elaboration are made. </a:t>
            </a:r>
          </a:p>
          <a:p>
            <a:r>
              <a:rPr lang="en-US" sz="2200" smtClean="0"/>
              <a:t>Now each team makes a list of validation criteria for the product and present to team. </a:t>
            </a:r>
          </a:p>
          <a:p>
            <a:r>
              <a:rPr lang="en-US" sz="2200" smtClean="0"/>
              <a:t>Finally, one or more participants is assigned the task of writing a complete draft specification.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400" smtClean="0"/>
              <a:t>Collaborative requirement gathering (Contd.)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Quality Function Deployment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76400"/>
            <a:ext cx="8001000" cy="4267200"/>
          </a:xfrm>
        </p:spPr>
        <p:txBody>
          <a:bodyPr/>
          <a:lstStyle/>
          <a:p>
            <a:pPr marL="571500" indent="-571500">
              <a:lnSpc>
                <a:spcPct val="80000"/>
              </a:lnSpc>
            </a:pPr>
            <a:r>
              <a:rPr lang="en-US" sz="1600" smtClean="0"/>
              <a:t>It is a technique that translate the needs of the customer into technical requirement for software.</a:t>
            </a:r>
          </a:p>
          <a:p>
            <a:pPr marL="571500" indent="-571500">
              <a:lnSpc>
                <a:spcPct val="80000"/>
              </a:lnSpc>
            </a:pPr>
            <a:r>
              <a:rPr lang="en-US" sz="1600" smtClean="0"/>
              <a:t>Concentrates on maximizing customer satisfaction.</a:t>
            </a:r>
          </a:p>
          <a:p>
            <a:pPr marL="571500" indent="-571500">
              <a:lnSpc>
                <a:spcPct val="80000"/>
              </a:lnSpc>
            </a:pPr>
            <a:r>
              <a:rPr lang="en-US" sz="1600" smtClean="0"/>
              <a:t>QFD emphasizes – what is valuable to the customer and then deploys these values throughout the engineering process.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Three types of requirement: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600" smtClean="0"/>
              <a:t>Normal Requirements – reflect objectives and goals stated for product. If requirement are present in final products, customer is satisfied.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600" smtClean="0"/>
              <a:t>Expected Requirements –  customer does not explicitly state them. Customer assumes it is implicitly available with the system.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600" smtClean="0"/>
              <a:t>Exciting Requirements- Features that go beyond the customer’s expectation.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During meeting with customer – 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>
                <a:solidFill>
                  <a:schemeClr val="accent2"/>
                </a:solidFill>
                <a:ea typeface="宋体" pitchFamily="2" charset="-122"/>
              </a:rPr>
              <a:t>Function deployment</a:t>
            </a:r>
            <a:r>
              <a:rPr lang="en-US" altLang="zh-CN" sz="1600" smtClean="0">
                <a:ea typeface="宋体" pitchFamily="2" charset="-122"/>
              </a:rPr>
              <a:t> determines the “value” of each function required of the system.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>
                <a:solidFill>
                  <a:schemeClr val="accent2"/>
                </a:solidFill>
                <a:ea typeface="宋体" pitchFamily="2" charset="-122"/>
              </a:rPr>
              <a:t>Information deployment</a:t>
            </a:r>
            <a:r>
              <a:rPr lang="en-US" altLang="zh-CN" sz="1600" smtClean="0">
                <a:ea typeface="宋体" pitchFamily="2" charset="-122"/>
              </a:rPr>
              <a:t> identifies data objects and events and also tied with functions. 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>
                <a:solidFill>
                  <a:schemeClr val="accent2"/>
                </a:solidFill>
                <a:ea typeface="宋体" pitchFamily="2" charset="-122"/>
              </a:rPr>
              <a:t>Task</a:t>
            </a:r>
            <a:r>
              <a:rPr lang="en-US" altLang="zh-CN" sz="1600" smtClean="0">
                <a:solidFill>
                  <a:srgbClr val="F3FF07"/>
                </a:solidFill>
                <a:ea typeface="宋体" pitchFamily="2" charset="-122"/>
              </a:rPr>
              <a:t> </a:t>
            </a:r>
            <a:r>
              <a:rPr lang="en-US" altLang="zh-CN" sz="1600" smtClean="0">
                <a:solidFill>
                  <a:schemeClr val="accent2"/>
                </a:solidFill>
                <a:ea typeface="宋体" pitchFamily="2" charset="-122"/>
              </a:rPr>
              <a:t>deployment</a:t>
            </a:r>
            <a:r>
              <a:rPr lang="en-US" altLang="zh-CN" sz="1600" smtClean="0">
                <a:ea typeface="宋体" pitchFamily="2" charset="-122"/>
              </a:rPr>
              <a:t> examines the behavior of the system. 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smtClean="0">
                <a:solidFill>
                  <a:schemeClr val="accent2"/>
                </a:solidFill>
                <a:ea typeface="宋体" pitchFamily="2" charset="-122"/>
              </a:rPr>
              <a:t>Value</a:t>
            </a:r>
            <a:r>
              <a:rPr lang="en-US" altLang="zh-CN" sz="1600" smtClean="0">
                <a:solidFill>
                  <a:srgbClr val="F3FF07"/>
                </a:solidFill>
                <a:ea typeface="宋体" pitchFamily="2" charset="-122"/>
              </a:rPr>
              <a:t> </a:t>
            </a:r>
            <a:r>
              <a:rPr lang="en-US" altLang="zh-CN" sz="1600" smtClean="0">
                <a:solidFill>
                  <a:schemeClr val="accent2"/>
                </a:solidFill>
                <a:ea typeface="宋体" pitchFamily="2" charset="-122"/>
              </a:rPr>
              <a:t>analysis</a:t>
            </a:r>
            <a:r>
              <a:rPr lang="en-US" altLang="zh-CN" sz="1600" smtClean="0">
                <a:ea typeface="宋体" pitchFamily="2" charset="-122"/>
              </a:rPr>
              <a:t> determines the priority of requirements during these 3 deployments.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User Scenario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It is difficult to move into more software engineering activities until s/w team understands how these functions and features will be used by diff. end-users.</a:t>
            </a:r>
          </a:p>
          <a:p>
            <a:pPr>
              <a:lnSpc>
                <a:spcPct val="80000"/>
              </a:lnSpc>
            </a:pPr>
            <a:r>
              <a:rPr lang="en-US" sz="2000" smtClean="0">
                <a:cs typeface="Times New Roman" pitchFamily="18" charset="0"/>
              </a:rPr>
              <a:t>Developers and users create a set of usage threads for the system to be constructed</a:t>
            </a:r>
            <a:endParaRPr lang="en-US" altLang="zh-CN" sz="200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itchFamily="2" charset="-122"/>
              </a:rPr>
              <a:t>A use-case scenario is a story about how someone or something external to the software (known as an </a:t>
            </a:r>
            <a:r>
              <a:rPr lang="en-US" altLang="zh-CN" sz="2000" smtClean="0">
                <a:solidFill>
                  <a:schemeClr val="accent2"/>
                </a:solidFill>
                <a:ea typeface="宋体" pitchFamily="2" charset="-122"/>
              </a:rPr>
              <a:t>actor</a:t>
            </a:r>
            <a:r>
              <a:rPr lang="en-US" altLang="zh-CN" sz="2000" smtClean="0">
                <a:ea typeface="宋体" pitchFamily="2" charset="-122"/>
              </a:rPr>
              <a:t>) interacts with the system.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000" smtClean="0">
                <a:cs typeface="Times New Roman" pitchFamily="18" charset="0"/>
              </a:rPr>
              <a:t>Describe how the system will be used </a:t>
            </a:r>
          </a:p>
          <a:p>
            <a:pPr>
              <a:lnSpc>
                <a:spcPct val="80000"/>
              </a:lnSpc>
            </a:pPr>
            <a:r>
              <a:rPr lang="en-US" sz="2100" smtClean="0">
                <a:latin typeface="Times New Roman" pitchFamily="18" charset="0"/>
                <a:cs typeface="Times New Roman" pitchFamily="18" charset="0"/>
              </a:rPr>
              <a:t>Each scenario is described from the point-of-view of an “actor”—a person or device that interacts with the software in some way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endParaRPr lang="en-US" sz="200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cs typeface="Times New Roman" pitchFamily="18" charset="0"/>
              </a:rPr>
              <a:t>Elicitation Work Products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</a:rPr>
              <a:t>Elicitation work product will vary depending upon the size of the system or product to be built.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CN" sz="2000" dirty="0" smtClean="0">
                <a:ea typeface="宋体" pitchFamily="2" charset="-122"/>
              </a:rPr>
              <a:t>Statement of </a:t>
            </a:r>
            <a:r>
              <a:rPr lang="en-US" altLang="zh-CN" sz="2000" dirty="0" smtClean="0">
                <a:solidFill>
                  <a:schemeClr val="accent2"/>
                </a:solidFill>
                <a:ea typeface="宋体" pitchFamily="2" charset="-122"/>
              </a:rPr>
              <a:t>need</a:t>
            </a:r>
            <a:r>
              <a:rPr lang="en-US" altLang="zh-CN" sz="2000" dirty="0" smtClean="0">
                <a:ea typeface="宋体" pitchFamily="2" charset="-122"/>
              </a:rPr>
              <a:t> and </a:t>
            </a:r>
            <a:r>
              <a:rPr lang="en-US" altLang="zh-CN" sz="2000" dirty="0" smtClean="0">
                <a:solidFill>
                  <a:schemeClr val="accent2"/>
                </a:solidFill>
                <a:ea typeface="宋体" pitchFamily="2" charset="-122"/>
              </a:rPr>
              <a:t>feasibility</a:t>
            </a:r>
            <a:r>
              <a:rPr lang="en-US" altLang="zh-CN" sz="2000" dirty="0" smtClean="0">
                <a:ea typeface="宋体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Statement of </a:t>
            </a:r>
            <a:r>
              <a:rPr lang="en-US" altLang="zh-CN" sz="2000" dirty="0" smtClean="0">
                <a:solidFill>
                  <a:schemeClr val="accent2"/>
                </a:solidFill>
                <a:ea typeface="宋体" pitchFamily="2" charset="-122"/>
              </a:rPr>
              <a:t>scope</a:t>
            </a:r>
            <a:r>
              <a:rPr lang="en-US" altLang="zh-CN" sz="2000" dirty="0" smtClean="0">
                <a:ea typeface="宋体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List of </a:t>
            </a:r>
            <a:r>
              <a:rPr lang="en-US" altLang="zh-CN" sz="2000" dirty="0" smtClean="0">
                <a:solidFill>
                  <a:schemeClr val="accent2"/>
                </a:solidFill>
                <a:ea typeface="宋体" pitchFamily="2" charset="-122"/>
              </a:rPr>
              <a:t>participants</a:t>
            </a:r>
            <a:r>
              <a:rPr lang="en-US" altLang="zh-CN" sz="2000" dirty="0" smtClean="0">
                <a:ea typeface="宋体" pitchFamily="2" charset="-122"/>
              </a:rPr>
              <a:t> in requirements elicitation.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Description of the system’s technical </a:t>
            </a:r>
            <a:r>
              <a:rPr lang="en-US" altLang="zh-CN" sz="2000" dirty="0" smtClean="0">
                <a:solidFill>
                  <a:schemeClr val="accent2"/>
                </a:solidFill>
                <a:ea typeface="宋体" pitchFamily="2" charset="-122"/>
              </a:rPr>
              <a:t>environment</a:t>
            </a:r>
            <a:r>
              <a:rPr lang="en-US" altLang="zh-CN" sz="2000" dirty="0" smtClean="0">
                <a:ea typeface="宋体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List of </a:t>
            </a:r>
            <a:r>
              <a:rPr lang="en-US" altLang="zh-CN" sz="2000" dirty="0" smtClean="0">
                <a:solidFill>
                  <a:schemeClr val="accent2"/>
                </a:solidFill>
                <a:ea typeface="宋体" pitchFamily="2" charset="-122"/>
              </a:rPr>
              <a:t>requirements</a:t>
            </a:r>
            <a:r>
              <a:rPr lang="en-US" altLang="zh-CN" sz="2000" dirty="0" smtClean="0">
                <a:ea typeface="宋体" pitchFamily="2" charset="-122"/>
              </a:rPr>
              <a:t> and associated domain </a:t>
            </a:r>
            <a:r>
              <a:rPr lang="en-US" altLang="zh-CN" sz="2000" dirty="0" smtClean="0">
                <a:solidFill>
                  <a:schemeClr val="accent2"/>
                </a:solidFill>
                <a:ea typeface="宋体" pitchFamily="2" charset="-122"/>
              </a:rPr>
              <a:t>constraints</a:t>
            </a:r>
            <a:r>
              <a:rPr lang="en-US" altLang="zh-CN" sz="2000" dirty="0" smtClean="0">
                <a:ea typeface="宋体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List of usage </a:t>
            </a:r>
            <a:r>
              <a:rPr lang="en-US" altLang="zh-CN" sz="2000" dirty="0" smtClean="0">
                <a:solidFill>
                  <a:schemeClr val="accent2"/>
                </a:solidFill>
                <a:ea typeface="宋体" pitchFamily="2" charset="-122"/>
              </a:rPr>
              <a:t>scenarios</a:t>
            </a:r>
            <a:r>
              <a:rPr lang="en-US" altLang="zh-CN" sz="2000" dirty="0" smtClean="0">
                <a:ea typeface="宋体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Any </a:t>
            </a:r>
            <a:r>
              <a:rPr lang="en-US" altLang="zh-CN" sz="2000" dirty="0" smtClean="0">
                <a:solidFill>
                  <a:schemeClr val="accent2"/>
                </a:solidFill>
                <a:ea typeface="宋体" pitchFamily="2" charset="-122"/>
              </a:rPr>
              <a:t>prototypes</a:t>
            </a:r>
            <a:r>
              <a:rPr lang="en-US" altLang="zh-CN" sz="2000" b="1" dirty="0" smtClean="0"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developed to refine requirements</a:t>
            </a:r>
            <a:r>
              <a:rPr lang="en-US" altLang="zh-CN" sz="2000" b="1" dirty="0" smtClean="0">
                <a:ea typeface="宋体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Elaboration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Focuses on developing a refined technical model of software functions, features, and constraints using the information obtained during inception and elicitation</a:t>
            </a:r>
          </a:p>
          <a:p>
            <a:r>
              <a:rPr lang="en-US" sz="2000" smtClean="0">
                <a:cs typeface="Times New Roman" pitchFamily="18" charset="0"/>
              </a:rPr>
              <a:t>Create an analysis model that identifies data, function and behavioral requirements.</a:t>
            </a:r>
          </a:p>
          <a:p>
            <a:r>
              <a:rPr lang="en-US" sz="2000" smtClean="0">
                <a:cs typeface="Times New Roman" pitchFamily="18" charset="0"/>
              </a:rPr>
              <a:t>It is driven by the creation and refinement of user scenarios that describe how the end-user will interact with the system.</a:t>
            </a:r>
          </a:p>
          <a:p>
            <a:r>
              <a:rPr lang="en-US" sz="2000" smtClean="0">
                <a:cs typeface="Times New Roman" pitchFamily="18" charset="0"/>
              </a:rPr>
              <a:t>Each event parsed into extracted.</a:t>
            </a:r>
          </a:p>
          <a:p>
            <a:r>
              <a:rPr lang="en-US" sz="2000" smtClean="0">
                <a:cs typeface="Times New Roman" pitchFamily="18" charset="0"/>
              </a:rPr>
              <a:t>End result defines informational, functional and behavioral domain of the problem </a:t>
            </a:r>
          </a:p>
          <a:p>
            <a:endParaRPr lang="en-US" sz="200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Negotiation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 </a:t>
            </a:r>
            <a:r>
              <a:rPr lang="en-US" sz="2400" smtClean="0">
                <a:solidFill>
                  <a:schemeClr val="accent2"/>
                </a:solidFill>
                <a:cs typeface="Times New Roman" pitchFamily="18" charset="0"/>
              </a:rPr>
              <a:t>Negotiation</a:t>
            </a:r>
            <a:r>
              <a:rPr lang="en-US" sz="2400" smtClean="0">
                <a:solidFill>
                  <a:srgbClr val="F3FF07"/>
                </a:solidFill>
                <a:cs typeface="Times New Roman" pitchFamily="18" charset="0"/>
              </a:rPr>
              <a:t> - </a:t>
            </a:r>
            <a:r>
              <a:rPr lang="en-US" sz="2400" smtClean="0">
                <a:cs typeface="Times New Roman" pitchFamily="18" charset="0"/>
              </a:rPr>
              <a:t>agree on a deliverable system that is realistic for developers and customers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Requirements are categorized and organized into subsets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Relations among requirements identified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Requirements reviewed for correctness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Requirements prioritized based on customer needs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Negotiation about requirements, project cost and project timeline.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There should be no winner and no loser in effective negotiation.   </a:t>
            </a:r>
          </a:p>
          <a:p>
            <a:pPr lvl="1">
              <a:lnSpc>
                <a:spcPct val="80000"/>
              </a:lnSpc>
            </a:pPr>
            <a:endParaRPr lang="en-US" sz="2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sz="2200" dirty="0" smtClean="0">
                <a:cs typeface="Times New Roman" pitchFamily="18" charset="0"/>
              </a:rPr>
              <a:t>It is essential that the software engineering team understand the requirements of a problem before the team tries to solve the problem.</a:t>
            </a:r>
          </a:p>
          <a:p>
            <a:r>
              <a:rPr lang="en-US" sz="2200" dirty="0" smtClean="0">
                <a:cs typeface="Times New Roman" pitchFamily="18" charset="0"/>
              </a:rPr>
              <a:t>In some cases requirements engineering may be abbreviated, but it is never abandoned.</a:t>
            </a:r>
          </a:p>
          <a:p>
            <a:r>
              <a:rPr lang="en-US" sz="2200" dirty="0" smtClean="0">
                <a:cs typeface="Times New Roman" pitchFamily="18" charset="0"/>
              </a:rPr>
              <a:t>RE is software engineering actions that start with communication activity and continues into the modeling activity.</a:t>
            </a:r>
          </a:p>
          <a:p>
            <a:r>
              <a:rPr lang="en-US" sz="2200" dirty="0" smtClean="0">
                <a:cs typeface="Times New Roman" pitchFamily="18" charset="0"/>
              </a:rPr>
              <a:t>RE establishes a solid base for design and construction. Without it, resulting software has a high probability of not meeting customer needs.</a:t>
            </a:r>
          </a:p>
        </p:txBody>
      </p:sp>
      <p:sp>
        <p:nvSpPr>
          <p:cNvPr id="6147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4474"/>
            <a:ext cx="8229600" cy="1279525"/>
          </a:xfrm>
          <a:noFill/>
        </p:spPr>
        <p:txBody>
          <a:bodyPr anchor="b"/>
          <a:lstStyle/>
          <a:p>
            <a:r>
              <a:rPr lang="en-US" sz="3600" dirty="0" smtClean="0"/>
              <a:t>Requirements Engineering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Specification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Specification – Different things to different people.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It can be –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Written Document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 set of graphical models,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 formal mathematical models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Collection of usage scenario.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 prototype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Combination of above.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The Formality and format of a specification varies with the size and the complexity of the software to be built.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For large systems, written document, language descriptions, and graphical models may be the best approach.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For small systems or products, usage scenarios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Specification Principles </a:t>
            </a:r>
            <a:r>
              <a:rPr lang="en-US" sz="3600" b="1" dirty="0" smtClean="0"/>
              <a:t>	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May be viewed as representation process.</a:t>
            </a:r>
          </a:p>
          <a:p>
            <a:pPr>
              <a:buFont typeface="Verdana" pitchFamily="34" charset="0"/>
              <a:buAutoNum type="arabicPeriod"/>
            </a:pPr>
            <a:r>
              <a:rPr lang="en-US" sz="2000" dirty="0" smtClean="0"/>
              <a:t>Separate functionality from implementation.</a:t>
            </a:r>
          </a:p>
          <a:p>
            <a:pPr>
              <a:buFont typeface="Verdana" pitchFamily="34" charset="0"/>
              <a:buAutoNum type="arabicPeriod"/>
            </a:pPr>
            <a:r>
              <a:rPr lang="en-US" sz="2000" dirty="0" smtClean="0"/>
              <a:t>Develop a model of the desired behavior of a system.</a:t>
            </a:r>
          </a:p>
          <a:p>
            <a:pPr>
              <a:buFont typeface="Verdana" pitchFamily="34" charset="0"/>
              <a:buAutoNum type="arabicPeriod"/>
            </a:pPr>
            <a:r>
              <a:rPr lang="en-US" sz="2000" dirty="0" smtClean="0"/>
              <a:t>Establish the context in which software operates by specifying the manner.</a:t>
            </a:r>
          </a:p>
          <a:p>
            <a:pPr>
              <a:buFont typeface="Verdana" pitchFamily="34" charset="0"/>
              <a:buAutoNum type="arabicPeriod"/>
            </a:pPr>
            <a:r>
              <a:rPr lang="en-US" sz="2000" dirty="0" smtClean="0"/>
              <a:t>Define the environment in which the system operates and indicate how.</a:t>
            </a:r>
          </a:p>
          <a:p>
            <a:pPr>
              <a:buFont typeface="Verdana" pitchFamily="34" charset="0"/>
              <a:buAutoNum type="arabicPeriod"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574675" y="685800"/>
            <a:ext cx="8001000" cy="835025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Specification Principles (cont.)</a:t>
            </a:r>
            <a:endParaRPr lang="en-US" sz="3600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Verdana" pitchFamily="34" charset="0"/>
              <a:buAutoNum type="arabicPeriod" startAt="5"/>
            </a:pPr>
            <a:r>
              <a:rPr lang="en-US" sz="2000" smtClean="0"/>
              <a:t>Create a cognitive model rather than a design or implementation model. The cognitive model describes a system as perceived by its user community.</a:t>
            </a:r>
          </a:p>
          <a:p>
            <a:pPr marL="514350" indent="-514350">
              <a:buFont typeface="Verdana" pitchFamily="34" charset="0"/>
              <a:buAutoNum type="arabicPeriod" startAt="5"/>
            </a:pPr>
            <a:r>
              <a:rPr lang="en-US" sz="2000" smtClean="0"/>
              <a:t>The specifications must be tolerant of incompleteness and augmentable. </a:t>
            </a:r>
          </a:p>
          <a:p>
            <a:pPr marL="514350" indent="-514350">
              <a:buFont typeface="Verdana" pitchFamily="34" charset="0"/>
              <a:buAutoNum type="arabicPeriod" startAt="5"/>
            </a:pPr>
            <a:r>
              <a:rPr lang="en-US" sz="2000" smtClean="0"/>
              <a:t>Establish the content and structure of a specification in a way that will enable it to be amenable to change.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Specification Representation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sz="2000" b="1" smtClean="0"/>
              <a:t>Representation format and content should be relevant to the problem.</a:t>
            </a:r>
          </a:p>
          <a:p>
            <a:pPr marL="912813" lvl="1" indent="-285750"/>
            <a:r>
              <a:rPr lang="en-US" sz="1600" smtClean="0"/>
              <a:t>For example, a specification for a manufacturing automation system might use different symbology, diagrams and language than the specification for a programming language compiler.</a:t>
            </a:r>
            <a:endParaRPr lang="en-US" sz="1000" b="1" smtClean="0"/>
          </a:p>
          <a:p>
            <a:pPr marL="0" indent="0"/>
            <a:r>
              <a:rPr lang="en-US" sz="2000" b="1" smtClean="0"/>
              <a:t>Information contained within the specification should be nested (layered).</a:t>
            </a:r>
          </a:p>
          <a:p>
            <a:pPr marL="912813" lvl="1" indent="-285750"/>
            <a:r>
              <a:rPr lang="en-US" sz="1600" smtClean="0"/>
              <a:t>Paragraph and diagram numbering schemes should indicate the level of detail that is being presented.</a:t>
            </a:r>
          </a:p>
          <a:p>
            <a:pPr marL="912813" lvl="1" indent="-285750"/>
            <a:r>
              <a:rPr lang="en-US" sz="1600" smtClean="0"/>
              <a:t>It is sometimes worthwhile to present the same information at different levels of abstraction to aid in understanding.</a:t>
            </a:r>
          </a:p>
          <a:p>
            <a:pPr marL="0" indent="0"/>
            <a:r>
              <a:rPr lang="en-US" sz="2000" b="1" smtClean="0"/>
              <a:t>Diagrams and other notational forms should be restricted in number and consistent in use</a:t>
            </a:r>
            <a:r>
              <a:rPr lang="en-US" sz="2000" i="1" smtClean="0"/>
              <a:t>.</a:t>
            </a:r>
          </a:p>
          <a:p>
            <a:pPr marL="912813" lvl="1" indent="-285750"/>
            <a:r>
              <a:rPr lang="en-US" sz="1600" smtClean="0"/>
              <a:t>Confusing or inconsistent notation, whether graphical or symbolic, degrades understanding and fosters errors.</a:t>
            </a:r>
          </a:p>
          <a:p>
            <a:pPr marL="0" indent="0"/>
            <a:r>
              <a:rPr lang="en-US" sz="2000" b="1" smtClean="0"/>
              <a:t>Representations should be revisable.</a:t>
            </a:r>
          </a:p>
          <a:p>
            <a:pPr marL="0" indent="0"/>
            <a:endParaRPr lang="en-US" sz="2000" b="1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Software Requirements Specification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600" smtClean="0"/>
              <a:t>It contains a complete information description, a detailed functional description, a representation of system behavior, an indication of performance requirements and design constraints, appropriate validation criteria, and other information pertinent to requirements.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smtClean="0"/>
              <a:t>Format of SRS: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smtClean="0"/>
              <a:t>Introduction</a:t>
            </a:r>
            <a:r>
              <a:rPr lang="en-US" sz="1800" i="1" smtClean="0"/>
              <a:t> </a:t>
            </a:r>
            <a:r>
              <a:rPr lang="en-US" sz="1600" smtClean="0"/>
              <a:t>of the software requirements specification states the goals and objectives of the software, describing it in the context of the computer-based system.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smtClean="0"/>
              <a:t>Information </a:t>
            </a:r>
            <a:r>
              <a:rPr lang="en-US" sz="1600" smtClean="0"/>
              <a:t>content, flow, and structure are documented. Hardware, software, and human interfaces are described for external system elements and internal software functions.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smtClean="0"/>
              <a:t>Functional Description</a:t>
            </a:r>
            <a:r>
              <a:rPr lang="en-US" sz="1600" smtClean="0"/>
              <a:t> A processing narrative is provided for each function, design constraints are stated and justified &amp; performance characteristics are stated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smtClean="0"/>
              <a:t>Behavioral Description</a:t>
            </a:r>
            <a:r>
              <a:rPr lang="en-US" sz="2600" i="1" smtClean="0"/>
              <a:t> </a:t>
            </a:r>
            <a:r>
              <a:rPr lang="en-US" sz="1600" smtClean="0"/>
              <a:t>operation of the software as a consequence of external events and internally generated control characteristics.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6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Software Requirements Specification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b="1" i="1" smtClean="0"/>
              <a:t>Validation Criteria</a:t>
            </a:r>
            <a:r>
              <a:rPr lang="en-US" sz="1800" i="1" smtClean="0"/>
              <a:t> </a:t>
            </a:r>
            <a:r>
              <a:rPr lang="en-US" sz="1800" smtClean="0"/>
              <a:t>is probably the most important and, ironically, the most often neglected section of the </a:t>
            </a:r>
            <a:r>
              <a:rPr lang="en-US" sz="1800" i="1" smtClean="0"/>
              <a:t>Software Requirements Specification (SRS). Testing or validating each user-scenario. </a:t>
            </a:r>
          </a:p>
          <a:p>
            <a:pPr>
              <a:buFont typeface="Wingdings" pitchFamily="2" charset="2"/>
              <a:buNone/>
            </a:pPr>
            <a:endParaRPr lang="en-US" sz="1800" i="1" smtClean="0"/>
          </a:p>
          <a:p>
            <a:pPr>
              <a:buFont typeface="Wingdings" pitchFamily="2" charset="2"/>
              <a:buNone/>
            </a:pPr>
            <a:r>
              <a:rPr lang="en-US" sz="1800" smtClean="0"/>
              <a:t>Finally, the specification includes a </a:t>
            </a:r>
            <a:r>
              <a:rPr lang="en-US" sz="1800" b="1" i="1" smtClean="0"/>
              <a:t>Bibliography and Appendix</a:t>
            </a:r>
            <a:r>
              <a:rPr lang="en-US" sz="1800" i="1" smtClean="0"/>
              <a:t>. </a:t>
            </a:r>
            <a:r>
              <a:rPr lang="en-US" sz="1800" smtClean="0"/>
              <a:t>The </a:t>
            </a:r>
            <a:r>
              <a:rPr lang="en-US" sz="1800" i="1" smtClean="0"/>
              <a:t>bibliography</a:t>
            </a:r>
            <a:r>
              <a:rPr lang="en-US" sz="1800" smtClean="0"/>
              <a:t> contains references to all documents that relate to the software. The </a:t>
            </a:r>
            <a:r>
              <a:rPr lang="en-US" sz="1800" i="1" smtClean="0"/>
              <a:t>appendix</a:t>
            </a:r>
            <a:r>
              <a:rPr lang="en-US" sz="1800" smtClean="0"/>
              <a:t> contains information that supplements the specifications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Validation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Requirements Validation -</a:t>
            </a:r>
            <a:r>
              <a:rPr lang="en-US" smtClean="0">
                <a:solidFill>
                  <a:srgbClr val="F3FF0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formal technical review mechanism that looks for</a:t>
            </a:r>
          </a:p>
          <a:p>
            <a:pPr lvl="1">
              <a:lnSpc>
                <a:spcPct val="80000"/>
              </a:lnSpc>
            </a:pPr>
            <a:r>
              <a:rPr lang="en-US" sz="3100" smtClean="0">
                <a:latin typeface="Times New Roman" pitchFamily="18" charset="0"/>
                <a:cs typeface="Times New Roman" pitchFamily="18" charset="0"/>
              </a:rPr>
              <a:t>Errors in content or interpretation</a:t>
            </a:r>
          </a:p>
          <a:p>
            <a:pPr lvl="1">
              <a:lnSpc>
                <a:spcPct val="80000"/>
              </a:lnSpc>
            </a:pPr>
            <a:r>
              <a:rPr lang="en-US" sz="3100" smtClean="0">
                <a:latin typeface="Times New Roman" pitchFamily="18" charset="0"/>
                <a:cs typeface="Times New Roman" pitchFamily="18" charset="0"/>
              </a:rPr>
              <a:t>Areas where clarification may be required</a:t>
            </a:r>
          </a:p>
          <a:p>
            <a:pPr lvl="1">
              <a:lnSpc>
                <a:spcPct val="80000"/>
              </a:lnSpc>
            </a:pPr>
            <a:r>
              <a:rPr lang="en-US" sz="3100" smtClean="0">
                <a:latin typeface="Times New Roman" pitchFamily="18" charset="0"/>
                <a:cs typeface="Times New Roman" pitchFamily="18" charset="0"/>
              </a:rPr>
              <a:t>Missing information</a:t>
            </a:r>
          </a:p>
          <a:p>
            <a:pPr lvl="1">
              <a:lnSpc>
                <a:spcPct val="80000"/>
              </a:lnSpc>
            </a:pPr>
            <a:r>
              <a:rPr lang="en-US" sz="3100" smtClean="0">
                <a:latin typeface="Times New Roman" pitchFamily="18" charset="0"/>
                <a:cs typeface="Times New Roman" pitchFamily="18" charset="0"/>
              </a:rPr>
              <a:t>Inconsistencies (a major problem when large products or systems are engineered)</a:t>
            </a:r>
          </a:p>
          <a:p>
            <a:pPr lvl="1">
              <a:lnSpc>
                <a:spcPct val="80000"/>
              </a:lnSpc>
            </a:pPr>
            <a:r>
              <a:rPr lang="en-US" sz="3100" smtClean="0">
                <a:latin typeface="Times New Roman" pitchFamily="18" charset="0"/>
                <a:cs typeface="Times New Roman" pitchFamily="18" charset="0"/>
              </a:rPr>
              <a:t>Conflicting or unrealistic (unachievable) requirements. </a:t>
            </a:r>
          </a:p>
          <a:p>
            <a:pPr>
              <a:lnSpc>
                <a:spcPct val="80000"/>
              </a:lnSpc>
            </a:pPr>
            <a:endParaRPr lang="en-US" sz="260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763000" cy="1104900"/>
          </a:xfrm>
        </p:spPr>
        <p:txBody>
          <a:bodyPr/>
          <a:lstStyle/>
          <a:p>
            <a:r>
              <a:rPr lang="en-GB" sz="3600" dirty="0"/>
              <a:t>Requirements validation techniques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00200"/>
            <a:ext cx="8001000" cy="4419600"/>
          </a:xfrm>
        </p:spPr>
        <p:txBody>
          <a:bodyPr/>
          <a:lstStyle/>
          <a:p>
            <a:r>
              <a:rPr lang="en-GB" sz="2400" dirty="0"/>
              <a:t>Requirements reviews</a:t>
            </a:r>
          </a:p>
          <a:p>
            <a:pPr lvl="1"/>
            <a:r>
              <a:rPr lang="en-GB" sz="2400" dirty="0"/>
              <a:t>Systematic manual analysis of the requirements</a:t>
            </a:r>
          </a:p>
          <a:p>
            <a:r>
              <a:rPr lang="en-GB" sz="2400" dirty="0"/>
              <a:t>Prototyping</a:t>
            </a:r>
          </a:p>
          <a:p>
            <a:pPr lvl="1"/>
            <a:r>
              <a:rPr lang="en-GB" sz="2400" dirty="0"/>
              <a:t>Using an executable model of the system to check requirements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en-GB" sz="2400" dirty="0"/>
              <a:t>Test-case generation</a:t>
            </a:r>
          </a:p>
          <a:p>
            <a:pPr lvl="1"/>
            <a:r>
              <a:rPr lang="en-GB" sz="2400" dirty="0"/>
              <a:t>Developing tests for requirements to check testability</a:t>
            </a:r>
          </a:p>
          <a:p>
            <a:r>
              <a:rPr lang="en-GB" sz="2400" dirty="0"/>
              <a:t>Automated consistency analysis	</a:t>
            </a:r>
          </a:p>
          <a:p>
            <a:pPr lvl="1"/>
            <a:r>
              <a:rPr lang="en-GB" sz="2400" dirty="0"/>
              <a:t>Checking the consistency of a structured requirements description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Requirements</a:t>
            </a:r>
            <a:r>
              <a:rPr lang="en-US" sz="3600" dirty="0" smtClean="0"/>
              <a:t> Review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A review of the </a:t>
            </a:r>
            <a:r>
              <a:rPr lang="en-US" sz="2000" i="1" smtClean="0"/>
              <a:t>SRS </a:t>
            </a:r>
            <a:r>
              <a:rPr lang="en-US" sz="2000" smtClean="0"/>
              <a:t>(and/or prototype) is conducted by both the software developer and the customer.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Conducted at a macroscopic level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Ensure that specification is complete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Consistent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Accurate (Information, functional and behavioral domain considered).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Review becomes more detailed while examining Information, functional and behavioral domain.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Examining not only broad descriptions but the way in which requirement worded.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E.g. Terms like “Vague ” (some, sometimes, often, usually) should be flag by reviewer for further clarification.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Requirements </a:t>
            </a:r>
            <a:r>
              <a:rPr lang="en-US" sz="3600" dirty="0" smtClean="0"/>
              <a:t>Review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smtClean="0"/>
              <a:t>Once review is complete – SRS “signed off” by both customer and developer. ( “contract” for software development)</a:t>
            </a:r>
          </a:p>
          <a:p>
            <a:pPr>
              <a:lnSpc>
                <a:spcPct val="90000"/>
              </a:lnSpc>
            </a:pPr>
            <a:r>
              <a:rPr lang="en-US" sz="2100" smtClean="0"/>
              <a:t>Requests for changes in requirements after the specification is finalized will not be eliminated.</a:t>
            </a:r>
          </a:p>
          <a:p>
            <a:pPr>
              <a:lnSpc>
                <a:spcPct val="90000"/>
              </a:lnSpc>
            </a:pPr>
            <a:r>
              <a:rPr lang="en-US" sz="2100" smtClean="0"/>
              <a:t>Change is an extension of software scope and therefore can increase cost and/or delivery of product.</a:t>
            </a:r>
          </a:p>
          <a:p>
            <a:pPr>
              <a:lnSpc>
                <a:spcPct val="90000"/>
              </a:lnSpc>
            </a:pPr>
            <a:r>
              <a:rPr lang="en-US" sz="2100" smtClean="0"/>
              <a:t>During the review, changes to the specification may be recommended.</a:t>
            </a:r>
          </a:p>
          <a:p>
            <a:pPr>
              <a:lnSpc>
                <a:spcPct val="90000"/>
              </a:lnSpc>
            </a:pPr>
            <a:r>
              <a:rPr lang="en-US" sz="2100" smtClean="0"/>
              <a:t>It can be extremely difficult to assess the global impact of a change; that is, how a change in one function affects requirements for other 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Characteristics of a Good Requirement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Clear and Unambiguous 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standard structure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has only one possible interpretation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Not more than one requirement in one sentence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Correct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A requirement contributes to a real need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Understandable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A reader can easily understand the meaning of the requirement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Verifiable</a:t>
            </a:r>
          </a:p>
          <a:p>
            <a:pPr lvl="1"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A requirement can be tested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Complete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Consistent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sz="2000" dirty="0" smtClean="0"/>
              <a:t>Traceable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Automated consistency checking</a:t>
            </a:r>
          </a:p>
        </p:txBody>
      </p:sp>
      <p:graphicFrame>
        <p:nvGraphicFramePr>
          <p:cNvPr id="80896" name="Object 0"/>
          <p:cNvGraphicFramePr>
            <a:graphicFrameLocks noChangeAspect="1"/>
          </p:cNvGraphicFramePr>
          <p:nvPr/>
        </p:nvGraphicFramePr>
        <p:xfrm>
          <a:off x="76200" y="1828800"/>
          <a:ext cx="8763000" cy="3817938"/>
        </p:xfrm>
        <a:graphic>
          <a:graphicData uri="http://schemas.openxmlformats.org/presentationml/2006/ole">
            <p:oleObj spid="_x0000_s2050" name="Bitmap Image" r:id="rId3" imgW="6733333" imgH="2933333" progId="PBrush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685800"/>
            <a:ext cx="8001000" cy="835025"/>
          </a:xfrm>
        </p:spPr>
        <p:txBody>
          <a:bodyPr/>
          <a:lstStyle/>
          <a:p>
            <a:r>
              <a:rPr lang="en-US" sz="3600" dirty="0" smtClean="0"/>
              <a:t>Requirement Management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724400"/>
          </a:xfrm>
        </p:spPr>
        <p:txBody>
          <a:bodyPr/>
          <a:lstStyle/>
          <a:p>
            <a:pPr marL="114300" lvl="1" indent="0">
              <a:lnSpc>
                <a:spcPct val="80000"/>
              </a:lnSpc>
              <a:spcAft>
                <a:spcPct val="20000"/>
              </a:spcAft>
            </a:pPr>
            <a:r>
              <a:rPr lang="en-US" sz="1700" smtClean="0">
                <a:cs typeface="Times New Roman" pitchFamily="18" charset="0"/>
              </a:rPr>
              <a:t> Set of activities that help project team to identify, control, and track requirements and changes as project proceeds </a:t>
            </a:r>
          </a:p>
          <a:p>
            <a:pPr marL="114300" lvl="1" indent="0">
              <a:lnSpc>
                <a:spcPct val="80000"/>
              </a:lnSpc>
              <a:spcAft>
                <a:spcPct val="20000"/>
              </a:spcAft>
            </a:pPr>
            <a:r>
              <a:rPr lang="en-US" sz="1700" smtClean="0">
                <a:cs typeface="Times New Roman" pitchFamily="18" charset="0"/>
              </a:rPr>
              <a:t>Requirements begin with identification. Each requirement is assigned a unique identifier. Once requirement have been identified, traceability table are developed.  </a:t>
            </a:r>
          </a:p>
          <a:p>
            <a:pPr marL="114300" lvl="1" indent="0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1700" b="1" smtClean="0">
                <a:cs typeface="Times New Roman" pitchFamily="18" charset="0"/>
              </a:rPr>
              <a:t>Traceability Table</a:t>
            </a:r>
            <a:r>
              <a:rPr lang="en-US" sz="1700" smtClean="0">
                <a:cs typeface="Times New Roman" pitchFamily="18" charset="0"/>
              </a:rPr>
              <a:t>:</a:t>
            </a:r>
          </a:p>
          <a:p>
            <a:pPr marL="114300" lvl="1" indent="0">
              <a:lnSpc>
                <a:spcPct val="80000"/>
              </a:lnSpc>
              <a:spcAft>
                <a:spcPct val="20000"/>
              </a:spcAft>
            </a:pPr>
            <a:r>
              <a:rPr lang="en-US" sz="1700" smtClean="0">
                <a:cs typeface="Times New Roman" pitchFamily="18" charset="0"/>
              </a:rPr>
              <a:t> </a:t>
            </a:r>
            <a:r>
              <a:rPr lang="en-US" sz="1700" b="1" smtClean="0">
                <a:cs typeface="Times New Roman" pitchFamily="18" charset="0"/>
              </a:rPr>
              <a:t>Features traceability table</a:t>
            </a:r>
            <a:r>
              <a:rPr lang="en-US" sz="1700" smtClean="0">
                <a:cs typeface="Times New Roman" pitchFamily="18" charset="0"/>
              </a:rPr>
              <a:t> - shows how requirements relate to customer observable features</a:t>
            </a:r>
          </a:p>
          <a:p>
            <a:pPr marL="114300" lvl="1" indent="0">
              <a:lnSpc>
                <a:spcPct val="80000"/>
              </a:lnSpc>
              <a:spcAft>
                <a:spcPct val="20000"/>
              </a:spcAft>
            </a:pPr>
            <a:r>
              <a:rPr lang="en-US" sz="1700" b="1" smtClean="0">
                <a:cs typeface="Times New Roman" pitchFamily="18" charset="0"/>
              </a:rPr>
              <a:t>Source traceability table</a:t>
            </a:r>
            <a:r>
              <a:rPr lang="en-US" sz="1700" smtClean="0">
                <a:cs typeface="Times New Roman" pitchFamily="18" charset="0"/>
              </a:rPr>
              <a:t> - identifies source of each requirement</a:t>
            </a:r>
          </a:p>
          <a:p>
            <a:pPr marL="114300" lvl="1" indent="0">
              <a:lnSpc>
                <a:spcPct val="80000"/>
              </a:lnSpc>
              <a:spcAft>
                <a:spcPct val="20000"/>
              </a:spcAft>
            </a:pPr>
            <a:r>
              <a:rPr lang="en-US" sz="1700" b="1" smtClean="0">
                <a:cs typeface="Times New Roman" pitchFamily="18" charset="0"/>
              </a:rPr>
              <a:t>Dependency traceability table</a:t>
            </a:r>
            <a:r>
              <a:rPr lang="en-US" sz="1700" smtClean="0">
                <a:cs typeface="Times New Roman" pitchFamily="18" charset="0"/>
              </a:rPr>
              <a:t> - indicate relations among requirements</a:t>
            </a:r>
          </a:p>
          <a:p>
            <a:pPr marL="114300" lvl="1" indent="0">
              <a:lnSpc>
                <a:spcPct val="80000"/>
              </a:lnSpc>
              <a:spcAft>
                <a:spcPct val="20000"/>
              </a:spcAft>
            </a:pPr>
            <a:r>
              <a:rPr lang="en-US" sz="1700" b="1" smtClean="0">
                <a:cs typeface="Times New Roman" pitchFamily="18" charset="0"/>
              </a:rPr>
              <a:t>Subsystem traceability table</a:t>
            </a:r>
            <a:r>
              <a:rPr lang="en-US" sz="1700" smtClean="0">
                <a:cs typeface="Times New Roman" pitchFamily="18" charset="0"/>
              </a:rPr>
              <a:t> - requirements categorized by subsystem</a:t>
            </a:r>
          </a:p>
          <a:p>
            <a:pPr marL="114300" lvl="1" indent="0">
              <a:lnSpc>
                <a:spcPct val="80000"/>
              </a:lnSpc>
              <a:spcAft>
                <a:spcPct val="20000"/>
              </a:spcAft>
            </a:pPr>
            <a:r>
              <a:rPr lang="en-US" sz="1700" b="1" smtClean="0">
                <a:cs typeface="Times New Roman" pitchFamily="18" charset="0"/>
              </a:rPr>
              <a:t>Interface traceability table</a:t>
            </a:r>
            <a:r>
              <a:rPr lang="en-US" sz="1700" smtClean="0">
                <a:cs typeface="Times New Roman" pitchFamily="18" charset="0"/>
              </a:rPr>
              <a:t> - shows requirement relations to internal and external interfaces</a:t>
            </a:r>
          </a:p>
          <a:p>
            <a:pPr marL="114300" lvl="1" indent="0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sz="1700" smtClean="0">
                <a:cs typeface="Times New Roman" pitchFamily="18" charset="0"/>
              </a:rPr>
              <a:t>It will help to track, if change in one requirement will affect different aspects of the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cs typeface="Times New Roman" pitchFamily="18" charset="0"/>
              </a:rPr>
              <a:t>Why is Getting Good Requirements Hard?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200" dirty="0" smtClean="0"/>
              <a:t>Stakeholders don’t know what they really want.</a:t>
            </a:r>
          </a:p>
          <a:p>
            <a:pPr>
              <a:lnSpc>
                <a:spcPct val="80000"/>
              </a:lnSpc>
            </a:pPr>
            <a:r>
              <a:rPr lang="en-GB" sz="2200" dirty="0" smtClean="0"/>
              <a:t>Stakeholders express requirements in their own terms.</a:t>
            </a:r>
          </a:p>
          <a:p>
            <a:pPr>
              <a:lnSpc>
                <a:spcPct val="80000"/>
              </a:lnSpc>
            </a:pPr>
            <a:r>
              <a:rPr lang="en-GB" sz="2200" dirty="0" smtClean="0"/>
              <a:t>Different stakeholders may have conflicting requirements.</a:t>
            </a:r>
          </a:p>
          <a:p>
            <a:pPr>
              <a:lnSpc>
                <a:spcPct val="80000"/>
              </a:lnSpc>
            </a:pPr>
            <a:r>
              <a:rPr lang="en-GB" sz="2200" dirty="0" smtClean="0"/>
              <a:t>Organisational and political factors may influence the system requirements.</a:t>
            </a:r>
          </a:p>
          <a:p>
            <a:pPr>
              <a:lnSpc>
                <a:spcPct val="80000"/>
              </a:lnSpc>
            </a:pPr>
            <a:r>
              <a:rPr lang="en-GB" sz="2200" dirty="0" smtClean="0"/>
              <a:t>The requirements change during the RE process. New stakeholders may emerge and the business environment change.</a:t>
            </a:r>
            <a:endParaRPr lang="en-US" sz="2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04900"/>
          </a:xfrm>
        </p:spPr>
        <p:txBody>
          <a:bodyPr/>
          <a:lstStyle/>
          <a:p>
            <a:pPr eaLnBrk="1"/>
            <a: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Types of Requirements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873250"/>
            <a:ext cx="8229600" cy="4527550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1" dirty="0" smtClean="0"/>
              <a:t>Functional requirements</a:t>
            </a:r>
          </a:p>
          <a:p>
            <a:pPr lvl="1" eaLnBrk="1"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b="0" dirty="0" smtClean="0"/>
              <a:t>Statements of </a:t>
            </a:r>
            <a:r>
              <a:rPr lang="en-US" sz="2200" dirty="0" smtClean="0"/>
              <a:t>services</a:t>
            </a:r>
            <a:r>
              <a:rPr lang="en-US" sz="2200" b="0" dirty="0" smtClean="0"/>
              <a:t> the system should provide, how the system should react to particular inputs and how the system should behave in particular situations.</a:t>
            </a:r>
          </a:p>
          <a:p>
            <a:pPr lvl="1" eaLnBrk="1"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b="0" dirty="0" smtClean="0"/>
              <a:t>May state what the system </a:t>
            </a:r>
            <a:r>
              <a:rPr lang="en-US" sz="2200" dirty="0" smtClean="0"/>
              <a:t>should not do</a:t>
            </a:r>
            <a:r>
              <a:rPr lang="en-US" sz="2200" b="0" dirty="0" smtClean="0"/>
              <a:t>.</a:t>
            </a:r>
          </a:p>
          <a:p>
            <a:pPr eaLnBrk="1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1" dirty="0" smtClean="0"/>
              <a:t>Non-functional requirements</a:t>
            </a:r>
          </a:p>
          <a:p>
            <a:pPr lvl="1" eaLnBrk="1"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dirty="0" smtClean="0"/>
              <a:t>Constraints</a:t>
            </a:r>
            <a:r>
              <a:rPr lang="en-US" sz="2200" b="0" dirty="0" smtClean="0"/>
              <a:t> on the services or functions offered by the system such as timing constraints, constraints on the development process, standards, etc.</a:t>
            </a:r>
          </a:p>
          <a:p>
            <a:pPr lvl="1" eaLnBrk="1"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b="0" dirty="0" smtClean="0"/>
              <a:t>Often apply to the </a:t>
            </a:r>
            <a:r>
              <a:rPr lang="en-US" sz="2200" dirty="0" smtClean="0"/>
              <a:t>system as a whole </a:t>
            </a:r>
            <a:r>
              <a:rPr lang="en-US" sz="2200" b="0" dirty="0" smtClean="0"/>
              <a:t>rather than individual features or services.</a:t>
            </a:r>
          </a:p>
          <a:p>
            <a:pPr eaLnBrk="1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1" dirty="0" smtClean="0"/>
              <a:t>Domain requirements</a:t>
            </a:r>
          </a:p>
          <a:p>
            <a:pPr lvl="1" eaLnBrk="1"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b="0" dirty="0" smtClean="0"/>
              <a:t>Constraints on the system from the domain of operation</a:t>
            </a:r>
            <a:endParaRPr lang="en-US" sz="2200" dirty="0" smtClean="0"/>
          </a:p>
        </p:txBody>
      </p:sp>
      <p:sp>
        <p:nvSpPr>
          <p:cNvPr id="10245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/>
          <a:p>
            <a:pPr algn="r"/>
            <a:fld id="{A2BC9F3B-6EEA-48BD-A52F-77ABC8AD06CE}" type="slidenum">
              <a:rPr lang="en-US">
                <a:solidFill>
                  <a:srgbClr val="888888"/>
                </a:solidFill>
              </a:rPr>
              <a:pPr algn="r"/>
              <a:t>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92975" cy="1143000"/>
          </a:xfrm>
        </p:spPr>
        <p:txBody>
          <a:bodyPr/>
          <a:lstStyle/>
          <a:p>
            <a:pPr eaLnBrk="1"/>
            <a:r>
              <a:rPr lang="en-US" sz="36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Functional Requirements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720850"/>
            <a:ext cx="8229600" cy="4527550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Describe functionality or system services.</a:t>
            </a:r>
          </a:p>
          <a:p>
            <a:pPr eaLnBrk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Depend on the type of software, expected users and the type of system where the software is used.</a:t>
            </a:r>
          </a:p>
          <a:p>
            <a:pPr eaLnBrk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Functional user requirements may be high-level statements of what the system should do.</a:t>
            </a:r>
          </a:p>
          <a:p>
            <a:pPr eaLnBrk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Functional system requirements should describe the system services in detail.</a:t>
            </a:r>
          </a:p>
          <a:p>
            <a:pPr eaLnBrk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Essentially, these are the ‘</a:t>
            </a:r>
            <a:r>
              <a:rPr lang="en-US" sz="2200" b="0" dirty="0" err="1" smtClean="0"/>
              <a:t>whats</a:t>
            </a:r>
            <a:r>
              <a:rPr lang="en-US" sz="2200" b="0" dirty="0" smtClean="0"/>
              <a:t>’ of the system that we often refer to.  These are not ‘all that there is,’ but these should describe the overall functionality of the system.</a:t>
            </a:r>
            <a:endParaRPr lang="en-US" sz="2200" dirty="0" smtClean="0"/>
          </a:p>
        </p:txBody>
      </p:sp>
      <p:sp>
        <p:nvSpPr>
          <p:cNvPr id="11269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/>
          <a:p>
            <a:pPr algn="r"/>
            <a:fld id="{2C1287B3-177B-4848-9F1D-135B8CBE878D}" type="slidenum">
              <a:rPr lang="en-US">
                <a:solidFill>
                  <a:srgbClr val="888888"/>
                </a:solidFill>
              </a:rPr>
              <a:pPr algn="r"/>
              <a:t>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92975" cy="1143000"/>
          </a:xfrm>
        </p:spPr>
        <p:txBody>
          <a:bodyPr/>
          <a:lstStyle/>
          <a:p>
            <a:pPr eaLnBrk="1"/>
            <a:r>
              <a:rPr lang="en-US" sz="36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Non-functional Requirements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720850"/>
            <a:ext cx="8229600" cy="4527550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These define system properties and constraints e.g. reliability, response time, maintainability, scalability, portability, and storage requirements. </a:t>
            </a:r>
          </a:p>
          <a:p>
            <a:pPr eaLnBrk="1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Constraints are I/O device capability, system representations, etc.</a:t>
            </a:r>
          </a:p>
          <a:p>
            <a:pPr eaLnBrk="1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Process requirements may also be specified mandating a particular IDE, programming language or development method.  </a:t>
            </a:r>
          </a:p>
          <a:p>
            <a:pPr eaLnBrk="1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(Often internal to an organization or required for fit / compatibility with other comparable systems.)</a:t>
            </a:r>
          </a:p>
          <a:p>
            <a:pPr eaLnBrk="1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Non-functional requirements </a:t>
            </a:r>
            <a:r>
              <a:rPr lang="en-US" sz="2200" dirty="0" smtClean="0"/>
              <a:t>may be more critical </a:t>
            </a:r>
            <a:r>
              <a:rPr lang="en-US" sz="2200" b="0" dirty="0" smtClean="0"/>
              <a:t>than functional requirements. If these are not met, the system may be useless.</a:t>
            </a:r>
            <a:endParaRPr lang="en-US" sz="2200" dirty="0" smtClean="0"/>
          </a:p>
        </p:txBody>
      </p:sp>
      <p:sp>
        <p:nvSpPr>
          <p:cNvPr id="12293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/>
          <a:p>
            <a:pPr algn="r"/>
            <a:fld id="{12CE669A-2E31-4B48-9DD9-87BE7B0C3656}" type="slidenum">
              <a:rPr lang="en-US">
                <a:solidFill>
                  <a:srgbClr val="888888"/>
                </a:solidFill>
              </a:rPr>
              <a:pPr algn="r"/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/>
            <a:r>
              <a:rPr lang="en-US" sz="36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Non-functional Requirements Implementation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598613"/>
            <a:ext cx="8229600" cy="4527550"/>
          </a:xfrm>
          <a:noFill/>
          <a:ln w="12700">
            <a:miter lim="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Non-functional requirements may affect the </a:t>
            </a:r>
            <a:r>
              <a:rPr lang="en-US" sz="2200" dirty="0" smtClean="0"/>
              <a:t>overall architecture of a system</a:t>
            </a:r>
            <a:r>
              <a:rPr lang="en-US" sz="2200" b="0" dirty="0" smtClean="0"/>
              <a:t> rather than the individual components. </a:t>
            </a:r>
          </a:p>
          <a:p>
            <a:pPr lvl="1" eaLnBrk="1"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b="0" dirty="0" smtClean="0"/>
              <a:t>For example, to ensure that performance requirements are met, you may have to organize the system to minimize communications between components.</a:t>
            </a:r>
          </a:p>
          <a:p>
            <a:pPr eaLnBrk="1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b="0" dirty="0" smtClean="0"/>
              <a:t>A single non-functional requirement, such as a security requirement, may generate a </a:t>
            </a:r>
            <a:r>
              <a:rPr lang="en-US" sz="2200" dirty="0" smtClean="0"/>
              <a:t>number</a:t>
            </a:r>
            <a:r>
              <a:rPr lang="en-US" sz="2200" b="0" dirty="0" smtClean="0"/>
              <a:t> of related functional requirements that define system services that are required. </a:t>
            </a:r>
          </a:p>
          <a:p>
            <a:pPr lvl="1" eaLnBrk="1"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b="0" dirty="0" smtClean="0"/>
              <a:t>It may also generate requirements that </a:t>
            </a:r>
            <a:r>
              <a:rPr lang="en-US" sz="2200" dirty="0" smtClean="0"/>
              <a:t>restrict</a:t>
            </a:r>
            <a:r>
              <a:rPr lang="en-US" sz="2200" b="0" dirty="0" smtClean="0"/>
              <a:t> existing requirements. </a:t>
            </a:r>
            <a:endParaRPr lang="en-US" sz="2200" dirty="0" smtClean="0"/>
          </a:p>
        </p:txBody>
      </p:sp>
      <p:sp>
        <p:nvSpPr>
          <p:cNvPr id="14341" name="AutoShape 4"/>
          <p:cNvSpPr>
            <a:spLocks/>
          </p:cNvSpPr>
          <p:nvPr/>
        </p:nvSpPr>
        <p:spPr bwMode="auto">
          <a:xfrm>
            <a:off x="6553200" y="6356350"/>
            <a:ext cx="2133600" cy="365125"/>
          </a:xfrm>
          <a:custGeom>
            <a:avLst/>
            <a:gdLst>
              <a:gd name="T0" fmla="*/ 105376133 w 21600"/>
              <a:gd name="T1" fmla="*/ 3086033 h 21600"/>
              <a:gd name="T2" fmla="*/ 105376133 w 21600"/>
              <a:gd name="T3" fmla="*/ 3086033 h 21600"/>
              <a:gd name="T4" fmla="*/ 105376133 w 21600"/>
              <a:gd name="T5" fmla="*/ 3086033 h 21600"/>
              <a:gd name="T6" fmla="*/ 105376133 w 21600"/>
              <a:gd name="T7" fmla="*/ 308603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  <a:miter lim="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/>
          <a:p>
            <a:pPr algn="r"/>
            <a:fld id="{C35286BC-7DED-4763-902C-1C155F487B47}" type="slidenum">
              <a:rPr lang="en-US">
                <a:solidFill>
                  <a:srgbClr val="888888"/>
                </a:solidFill>
              </a:rPr>
              <a:pPr algn="r"/>
              <a:t>9</a:t>
            </a:fld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2460</TotalTime>
  <Words>3140</Words>
  <Application>Microsoft Office PowerPoint</Application>
  <PresentationFormat>On-screen Show (4:3)</PresentationFormat>
  <Paragraphs>333</Paragraphs>
  <Slides>41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Profile</vt:lpstr>
      <vt:lpstr>Bitmap Image</vt:lpstr>
      <vt:lpstr>Software Engineering</vt:lpstr>
      <vt:lpstr>Requirements Engineering</vt:lpstr>
      <vt:lpstr>Requirements Engineering </vt:lpstr>
      <vt:lpstr>Characteristics of a Good Requirement</vt:lpstr>
      <vt:lpstr>Why is Getting Good Requirements Hard?</vt:lpstr>
      <vt:lpstr>Types of Requirements</vt:lpstr>
      <vt:lpstr>Functional Requirements</vt:lpstr>
      <vt:lpstr>Non-functional Requirements</vt:lpstr>
      <vt:lpstr>Non-functional Requirements Implementation</vt:lpstr>
      <vt:lpstr>Metrics for specifying nonfunctional requirements</vt:lpstr>
      <vt:lpstr>Slide 11</vt:lpstr>
      <vt:lpstr>Requirements engineering processes</vt:lpstr>
      <vt:lpstr>The requirements engineering process</vt:lpstr>
      <vt:lpstr>Requirements Engineering Tasks</vt:lpstr>
      <vt:lpstr>Inception</vt:lpstr>
      <vt:lpstr>Elicitation </vt:lpstr>
      <vt:lpstr>Why Requirement elicitation is difficult?</vt:lpstr>
      <vt:lpstr>Initiating Requirements Engineering Process</vt:lpstr>
      <vt:lpstr>Initiating Requirements Engineering Process (cont.)</vt:lpstr>
      <vt:lpstr>Asking the question</vt:lpstr>
      <vt:lpstr>Eliciting Requirement</vt:lpstr>
      <vt:lpstr>Collaborative Requirement Gathering</vt:lpstr>
      <vt:lpstr>Collaborative requirement gathering (contd.)</vt:lpstr>
      <vt:lpstr>Collaborative requirement gathering (Contd.)</vt:lpstr>
      <vt:lpstr>Quality Function Deployment</vt:lpstr>
      <vt:lpstr>User Scenario</vt:lpstr>
      <vt:lpstr>Elicitation Work Products</vt:lpstr>
      <vt:lpstr>Elaboration </vt:lpstr>
      <vt:lpstr>Negotiation</vt:lpstr>
      <vt:lpstr>Specification</vt:lpstr>
      <vt:lpstr>Specification Principles  </vt:lpstr>
      <vt:lpstr>Specification Principles (cont.)</vt:lpstr>
      <vt:lpstr>Specification Representation</vt:lpstr>
      <vt:lpstr>Software Requirements Specification</vt:lpstr>
      <vt:lpstr>Software Requirements Specification (Cont.)</vt:lpstr>
      <vt:lpstr>Validation</vt:lpstr>
      <vt:lpstr>Requirements validation techniques</vt:lpstr>
      <vt:lpstr>Requirements Review</vt:lpstr>
      <vt:lpstr>Requirements Review (cont.)</vt:lpstr>
      <vt:lpstr>Automated consistency checking</vt:lpstr>
      <vt:lpstr>Requirement Management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: Software Process</dc:title>
  <dc:creator>Ashwin</dc:creator>
  <cp:lastModifiedBy>DELL</cp:lastModifiedBy>
  <cp:revision>526</cp:revision>
  <dcterms:created xsi:type="dcterms:W3CDTF">2009-06-22T04:17:35Z</dcterms:created>
  <dcterms:modified xsi:type="dcterms:W3CDTF">2022-03-02T08:22:51Z</dcterms:modified>
</cp:coreProperties>
</file>