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74" r:id="rId2"/>
  </p:sldMasterIdLst>
  <p:notesMasterIdLst>
    <p:notesMasterId r:id="rId33"/>
  </p:notesMasterIdLst>
  <p:sldIdLst>
    <p:sldId id="287" r:id="rId3"/>
    <p:sldId id="258" r:id="rId4"/>
    <p:sldId id="259" r:id="rId5"/>
    <p:sldId id="260" r:id="rId6"/>
    <p:sldId id="261" r:id="rId7"/>
    <p:sldId id="262" r:id="rId8"/>
    <p:sldId id="263" r:id="rId9"/>
    <p:sldId id="264" r:id="rId10"/>
    <p:sldId id="265" r:id="rId11"/>
    <p:sldId id="266" r:id="rId12"/>
    <p:sldId id="267" r:id="rId13"/>
    <p:sldId id="268" r:id="rId14"/>
    <p:sldId id="271" r:id="rId15"/>
    <p:sldId id="286" r:id="rId16"/>
    <p:sldId id="269" r:id="rId17"/>
    <p:sldId id="270" r:id="rId18"/>
    <p:sldId id="272" r:id="rId19"/>
    <p:sldId id="273" r:id="rId20"/>
    <p:sldId id="275" r:id="rId21"/>
    <p:sldId id="274" r:id="rId22"/>
    <p:sldId id="276" r:id="rId23"/>
    <p:sldId id="277" r:id="rId24"/>
    <p:sldId id="278" r:id="rId25"/>
    <p:sldId id="279" r:id="rId26"/>
    <p:sldId id="280" r:id="rId27"/>
    <p:sldId id="281" r:id="rId28"/>
    <p:sldId id="282" r:id="rId29"/>
    <p:sldId id="283" r:id="rId30"/>
    <p:sldId id="284" r:id="rId31"/>
    <p:sldId id="285" r:id="rId32"/>
  </p:sldIdLst>
  <p:sldSz cx="9144000" cy="6858000" type="screen4x3"/>
  <p:notesSz cx="6858000" cy="9144000"/>
  <p:defaultTextStyle>
    <a:defPPr>
      <a:defRPr lang="en-US"/>
    </a:defPPr>
    <a:lvl1pPr algn="l" rtl="0" eaLnBrk="0" fontAlgn="base" hangingPunct="0">
      <a:spcBef>
        <a:spcPct val="0"/>
      </a:spcBef>
      <a:spcAft>
        <a:spcPct val="0"/>
      </a:spcAft>
      <a:defRPr sz="3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3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3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Verdana" pitchFamily="34" charset="0"/>
        <a:ea typeface="+mn-ea"/>
        <a:cs typeface="+mn-cs"/>
      </a:defRPr>
    </a:lvl5pPr>
    <a:lvl6pPr marL="2286000" algn="l" defTabSz="914400" rtl="0" eaLnBrk="1" latinLnBrk="0" hangingPunct="1">
      <a:defRPr sz="3200" kern="1200">
        <a:solidFill>
          <a:schemeClr val="tx1"/>
        </a:solidFill>
        <a:latin typeface="Verdana" pitchFamily="34" charset="0"/>
        <a:ea typeface="+mn-ea"/>
        <a:cs typeface="+mn-cs"/>
      </a:defRPr>
    </a:lvl6pPr>
    <a:lvl7pPr marL="2743200" algn="l" defTabSz="914400" rtl="0" eaLnBrk="1" latinLnBrk="0" hangingPunct="1">
      <a:defRPr sz="3200" kern="1200">
        <a:solidFill>
          <a:schemeClr val="tx1"/>
        </a:solidFill>
        <a:latin typeface="Verdana" pitchFamily="34" charset="0"/>
        <a:ea typeface="+mn-ea"/>
        <a:cs typeface="+mn-cs"/>
      </a:defRPr>
    </a:lvl7pPr>
    <a:lvl8pPr marL="3200400" algn="l" defTabSz="914400" rtl="0" eaLnBrk="1" latinLnBrk="0" hangingPunct="1">
      <a:defRPr sz="3200" kern="1200">
        <a:solidFill>
          <a:schemeClr val="tx1"/>
        </a:solidFill>
        <a:latin typeface="Verdana" pitchFamily="34" charset="0"/>
        <a:ea typeface="+mn-ea"/>
        <a:cs typeface="+mn-cs"/>
      </a:defRPr>
    </a:lvl8pPr>
    <a:lvl9pPr marL="3657600" algn="l" defTabSz="914400" rtl="0" eaLnBrk="1" latinLnBrk="0" hangingPunct="1">
      <a:defRPr sz="3200"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29" autoAdjust="0"/>
    <p:restoredTop sz="94054" autoAdjust="0"/>
  </p:normalViewPr>
  <p:slideViewPr>
    <p:cSldViewPr>
      <p:cViewPr varScale="1">
        <p:scale>
          <a:sx n="69" d="100"/>
          <a:sy n="69" d="100"/>
        </p:scale>
        <p:origin x="-144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94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27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fld id="{EEABC25B-E117-420D-93C8-36037FE0600D}" type="datetimeFigureOut">
              <a:rPr lang="en-US"/>
              <a:pPr>
                <a:defRPr/>
              </a:pPr>
              <a:t>3/3/2022</a:t>
            </a:fld>
            <a:endParaRPr lang="en-US"/>
          </a:p>
        </p:txBody>
      </p:sp>
      <p:sp>
        <p:nvSpPr>
          <p:cNvPr id="1741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0CE9B582-2E54-456D-945E-979C99353AB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Ro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grpSp>
      </p:grpSp>
      <p:sp>
        <p:nvSpPr>
          <p:cNvPr id="3073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3074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smtClean="0"/>
            </a:lvl1pPr>
          </a:lstStyle>
          <a:p>
            <a:pPr>
              <a:defRPr/>
            </a:pPr>
            <a:fld id="{FAA4E5F3-4DC5-4A0E-B90B-9DAB25B80934}" type="datetimeFigureOut">
              <a:rPr lang="en-US"/>
              <a:pPr>
                <a:defRPr/>
              </a:pPr>
              <a:t>3/3/2022</a:t>
            </a:fld>
            <a:endParaRPr lang="en-US"/>
          </a:p>
        </p:txBody>
      </p:sp>
      <p:sp>
        <p:nvSpPr>
          <p:cNvPr id="19" name="Rectangle 17"/>
          <p:cNvSpPr>
            <a:spLocks noGrp="1" noChangeArrowheads="1"/>
          </p:cNvSpPr>
          <p:nvPr>
            <p:ph type="ftr" sz="quarter" idx="11"/>
          </p:nvPr>
        </p:nvSpPr>
        <p:spPr/>
        <p:txBody>
          <a:bodyPr/>
          <a:lstStyle>
            <a:lvl1pPr>
              <a:defRPr smtClean="0"/>
            </a:lvl1pPr>
          </a:lstStyle>
          <a:p>
            <a:pPr>
              <a:defRPr/>
            </a:pPr>
            <a:endParaRPr lang="en-US"/>
          </a:p>
        </p:txBody>
      </p:sp>
      <p:sp>
        <p:nvSpPr>
          <p:cNvPr id="20" name="Rectangle 18"/>
          <p:cNvSpPr>
            <a:spLocks noGrp="1" noChangeArrowheads="1"/>
          </p:cNvSpPr>
          <p:nvPr>
            <p:ph type="sldNum" sz="quarter" idx="12"/>
          </p:nvPr>
        </p:nvSpPr>
        <p:spPr/>
        <p:txBody>
          <a:bodyPr/>
          <a:lstStyle>
            <a:lvl1pPr>
              <a:defRPr smtClean="0"/>
            </a:lvl1pPr>
          </a:lstStyle>
          <a:p>
            <a:pPr>
              <a:defRPr/>
            </a:pPr>
            <a:fld id="{EC83AE30-6B19-47E2-A370-84558A4C3C1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31EDC9ED-C48E-48A6-B074-0076817CA67D}"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fld id="{0AE79964-F599-4634-BE54-1DB8F0C237DA}" type="datetimeFigureOut">
              <a:rPr lang="en-US"/>
              <a:pPr>
                <a:defRPr/>
              </a:pPr>
              <a:t>3/3/2022</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E71928EE-F8DB-4216-A860-1E4F87188B48}"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fld id="{A5040E00-0EE5-4045-A2EC-EFD7301FB9F6}" type="datetimeFigureOut">
              <a:rPr lang="en-US"/>
              <a:pPr>
                <a:defRPr/>
              </a:pPr>
              <a:t>3/3/2022</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defRPr/>
            </a:pPr>
            <a:endParaRPr lang="en-US" sz="2400">
              <a:latin typeface="Times New Roman" pitchFamily="18" charset="0"/>
            </a:endParaRPr>
          </a:p>
        </p:txBody>
      </p:sp>
      <p:sp>
        <p:nvSpPr>
          <p:cNvPr id="6146"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6147"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9B61B96E-D1F4-4376-979F-CC0EF1A6E7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DD3DC70B-5BC3-44C6-AA51-CF54AC04EA93}"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fld id="{CFF1D830-AB3E-476D-82C5-7158B3AE163B}" type="datetimeFigureOut">
              <a:rPr lang="en-US"/>
              <a:pPr>
                <a:defRPr/>
              </a:pPr>
              <a:t>3/3/2022</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C66A2662-4999-445C-8EE6-2E4F64C3DFFD}"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fld id="{DF03F6A8-AC31-48C8-9E04-C2D971B46894}" type="datetimeFigureOut">
              <a:rPr lang="en-US"/>
              <a:pPr>
                <a:defRPr/>
              </a:pPr>
              <a:t>3/3/2022</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A7C79A6D-9C31-49BE-B736-23D0004EBF83}"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fld id="{DEEFDF4F-5BC1-46EE-A11B-D74A8E563713}" type="datetimeFigureOut">
              <a:rPr lang="en-US"/>
              <a:pPr>
                <a:defRPr/>
              </a:pPr>
              <a:t>3/3/2022</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7BD4AE6B-391C-4954-8C48-3F626A492D29}"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fld id="{8FD388A1-C5E5-48AE-9D5B-1A994C1F2CE8}" type="datetimeFigureOut">
              <a:rPr lang="en-US"/>
              <a:pPr>
                <a:defRPr/>
              </a:pPr>
              <a:t>3/3/2022</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9AD6A9F6-F3AF-458C-82C9-D9772182C430}"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fld id="{9B1E9DB0-8C60-4775-AC4A-02BEF9608D48}" type="datetimeFigureOut">
              <a:rPr lang="en-US"/>
              <a:pPr>
                <a:defRPr/>
              </a:pPr>
              <a:t>3/3/2022</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18A6F59D-1970-47B4-B4A2-9BEDCE7CEF7A}"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fld id="{53F699E4-788C-442A-9A24-B544DD3621DE}" type="datetimeFigureOut">
              <a:rPr lang="en-US"/>
              <a:pPr>
                <a:defRPr/>
              </a:pPr>
              <a:t>3/3/2022</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E76A247D-8E6C-471B-8D87-11EA9E148A5E}"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fld id="{2839FB3B-C870-4A04-A248-14CD0E1FEBF6}" type="datetimeFigureOut">
              <a:rPr lang="en-US"/>
              <a:pPr>
                <a:defRPr/>
              </a:pPr>
              <a:t>3/3/2022</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8A2F7D45-7D95-42EB-B0AC-A3CA84BE8523}"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fld id="{541C3C23-1735-4859-B946-DEA350D44754}" type="datetimeFigureOut">
              <a:rPr lang="en-US"/>
              <a:pPr>
                <a:defRPr/>
              </a:pPr>
              <a:t>3/3/2022</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smtClean="0">
                <a:latin typeface="+mn-lt"/>
              </a:defRPr>
            </a:lvl1pPr>
          </a:lstStyle>
          <a:p>
            <a:pPr>
              <a:defRPr/>
            </a:pPr>
            <a:endParaRPr lang="en-US"/>
          </a:p>
        </p:txBody>
      </p:sp>
      <p:sp>
        <p:nvSpPr>
          <p:cNvPr id="2969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Black" pitchFamily="34" charset="0"/>
              </a:defRPr>
            </a:lvl1pPr>
          </a:lstStyle>
          <a:p>
            <a:pPr>
              <a:defRPr/>
            </a:pPr>
            <a:fld id="{94ADC8FE-D5C3-44FA-A02B-70127B963D6D}" type="slidenum">
              <a:rPr lang="en-US"/>
              <a:pPr>
                <a:defRPr/>
              </a:pPr>
              <a:t>‹#›</a:t>
            </a:fld>
            <a:endParaRPr lang="en-US"/>
          </a:p>
        </p:txBody>
      </p:sp>
      <p:grpSp>
        <p:nvGrpSpPr>
          <p:cNvPr id="1028" name="Group 4"/>
          <p:cNvGrpSpPr>
            <a:grpSpLocks/>
          </p:cNvGrpSpPr>
          <p:nvPr/>
        </p:nvGrpSpPr>
        <p:grpSpPr bwMode="auto">
          <a:xfrm>
            <a:off x="0" y="0"/>
            <a:ext cx="9144000" cy="546100"/>
            <a:chOff x="0" y="0"/>
            <a:chExt cx="5760" cy="344"/>
          </a:xfrm>
        </p:grpSpPr>
        <p:sp>
          <p:nvSpPr>
            <p:cNvPr id="29701"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29702"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defRPr/>
              </a:pPr>
              <a:endParaRPr lang="en-US" sz="2400">
                <a:latin typeface="Times New Roman" pitchFamily="18" charset="0"/>
              </a:endParaRPr>
            </a:p>
          </p:txBody>
        </p:sp>
        <p:sp>
          <p:nvSpPr>
            <p:cNvPr id="29703"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defRPr/>
              </a:pPr>
              <a:endParaRPr lang="en-US" sz="1800">
                <a:solidFill>
                  <a:schemeClr val="hlink"/>
                </a:solidFill>
                <a:latin typeface="Arial" charset="0"/>
              </a:endParaRPr>
            </a:p>
          </p:txBody>
        </p:sp>
        <p:sp>
          <p:nvSpPr>
            <p:cNvPr id="29704"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defRPr/>
              </a:pPr>
              <a:endParaRPr lang="en-US" sz="1800">
                <a:solidFill>
                  <a:schemeClr val="hlink"/>
                </a:solidFill>
                <a:latin typeface="Arial" charset="0"/>
              </a:endParaRPr>
            </a:p>
          </p:txBody>
        </p:sp>
        <p:sp>
          <p:nvSpPr>
            <p:cNvPr id="29705"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defRPr/>
              </a:pPr>
              <a:endParaRPr lang="en-US" sz="1800">
                <a:solidFill>
                  <a:schemeClr val="accent2"/>
                </a:solidFill>
                <a:latin typeface="Arial" charset="0"/>
              </a:endParaRPr>
            </a:p>
          </p:txBody>
        </p:sp>
        <p:sp>
          <p:nvSpPr>
            <p:cNvPr id="29706"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defRPr/>
              </a:pPr>
              <a:endParaRPr lang="en-US" sz="1800">
                <a:solidFill>
                  <a:schemeClr val="hlink"/>
                </a:solidFill>
                <a:latin typeface="Arial" charset="0"/>
              </a:endParaRPr>
            </a:p>
          </p:txBody>
        </p:sp>
        <p:sp>
          <p:nvSpPr>
            <p:cNvPr id="29707"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29708"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defRPr/>
              </a:pPr>
              <a:endParaRPr lang="en-US" sz="1800">
                <a:solidFill>
                  <a:schemeClr val="accent2"/>
                </a:solidFill>
                <a:latin typeface="Arial" charset="0"/>
              </a:endParaRPr>
            </a:p>
          </p:txBody>
        </p:sp>
        <p:sp>
          <p:nvSpPr>
            <p:cNvPr id="29709"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defRPr/>
              </a:pPr>
              <a:endParaRPr lang="en-US" sz="1800">
                <a:solidFill>
                  <a:schemeClr val="accent2"/>
                </a:solidFill>
                <a:latin typeface="Arial" charset="0"/>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71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mn-lt"/>
              </a:defRPr>
            </a:lvl1pPr>
          </a:lstStyle>
          <a:p>
            <a:pPr>
              <a:defRPr/>
            </a:pPr>
            <a:fld id="{968520A6-7176-4C40-867C-9DD5688E28CA}" type="datetimeFigureOut">
              <a:rPr lang="en-US"/>
              <a:pPr>
                <a:defRPr/>
              </a:pPr>
              <a:t>3/3/2022</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7" r:id="rId2"/>
    <p:sldLayoutId id="2147483686" r:id="rId3"/>
    <p:sldLayoutId id="2147483685" r:id="rId4"/>
    <p:sldLayoutId id="2147483684" r:id="rId5"/>
    <p:sldLayoutId id="2147483683" r:id="rId6"/>
    <p:sldLayoutId id="2147483682" r:id="rId7"/>
    <p:sldLayoutId id="2147483681" r:id="rId8"/>
    <p:sldLayoutId id="2147483680" r:id="rId9"/>
    <p:sldLayoutId id="2147483679" r:id="rId10"/>
    <p:sldLayoutId id="2147483678"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Rectangle 4"/>
          <p:cNvSpPr>
            <a:spLocks noGrp="1" noChangeArrowheads="1"/>
          </p:cNvSpPr>
          <p:nvPr>
            <p:ph type="dt" sz="half" idx="2"/>
          </p:nvPr>
        </p:nvSpPr>
        <p:spPr bwMode="auto">
          <a:xfrm>
            <a:off x="685800" y="6248400"/>
            <a:ext cx="19050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1" name="Rectangle 5"/>
          <p:cNvSpPr>
            <a:spLocks noGrp="1" noChangeArrowheads="1"/>
          </p:cNvSpPr>
          <p:nvPr>
            <p:ph type="ftr" sz="quarter" idx="3"/>
          </p:nvPr>
        </p:nvSpPr>
        <p:spPr bwMode="auto">
          <a:xfrm>
            <a:off x="3124200" y="6248400"/>
            <a:ext cx="28956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n-US"/>
          </a:p>
        </p:txBody>
      </p:sp>
      <p:sp>
        <p:nvSpPr>
          <p:cNvPr id="12" name="Rectangle 6"/>
          <p:cNvSpPr>
            <a:spLocks noGrp="1" noChangeArrowheads="1"/>
          </p:cNvSpPr>
          <p:nvPr>
            <p:ph type="sldNum" sz="quarter" idx="4"/>
          </p:nvPr>
        </p:nvSpPr>
        <p:spPr bwMode="auto">
          <a:xfrm>
            <a:off x="6553200" y="6248400"/>
            <a:ext cx="19050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3408861F-5214-4A64-9354-9CD3BD0BD6C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9" r:id="rId1"/>
  </p:sldLayoutIdLst>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Arial" pitchFamily="34" charset="0"/>
          <a:ea typeface="+mj-ea"/>
          <a:cs typeface="+mj-cs"/>
        </a:defRPr>
      </a:lvl1pPr>
      <a:lvl2pPr algn="l" rtl="0" eaLnBrk="0" fontAlgn="base" hangingPunct="0">
        <a:spcBef>
          <a:spcPct val="0"/>
        </a:spcBef>
        <a:spcAft>
          <a:spcPct val="0"/>
        </a:spcAft>
        <a:defRPr sz="3800">
          <a:solidFill>
            <a:schemeClr val="tx2"/>
          </a:solidFill>
          <a:latin typeface="Arial" pitchFamily="34" charset="0"/>
        </a:defRPr>
      </a:lvl2pPr>
      <a:lvl3pPr algn="l" rtl="0" eaLnBrk="0" fontAlgn="base" hangingPunct="0">
        <a:spcBef>
          <a:spcPct val="0"/>
        </a:spcBef>
        <a:spcAft>
          <a:spcPct val="0"/>
        </a:spcAft>
        <a:defRPr sz="3800">
          <a:solidFill>
            <a:schemeClr val="tx2"/>
          </a:solidFill>
          <a:latin typeface="Arial" pitchFamily="34" charset="0"/>
        </a:defRPr>
      </a:lvl3pPr>
      <a:lvl4pPr algn="l" rtl="0" eaLnBrk="0" fontAlgn="base" hangingPunct="0">
        <a:spcBef>
          <a:spcPct val="0"/>
        </a:spcBef>
        <a:spcAft>
          <a:spcPct val="0"/>
        </a:spcAft>
        <a:defRPr sz="3800">
          <a:solidFill>
            <a:schemeClr val="tx2"/>
          </a:solidFill>
          <a:latin typeface="Arial" pitchFamily="34" charset="0"/>
        </a:defRPr>
      </a:lvl4pPr>
      <a:lvl5pPr algn="l" rtl="0" eaLnBrk="0" fontAlgn="base" hangingPunct="0">
        <a:spcBef>
          <a:spcPct val="0"/>
        </a:spcBef>
        <a:spcAft>
          <a:spcPct val="0"/>
        </a:spcAft>
        <a:defRPr sz="3800">
          <a:solidFill>
            <a:schemeClr val="tx2"/>
          </a:solidFill>
          <a:latin typeface="Arial"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Arial" pitchFamily="34" charset="0"/>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Arial" pitchFamily="34" charset="0"/>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Arial" pitchFamily="34" charset="0"/>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Arial" pitchFamily="34" charset="0"/>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Arial" pitchFamily="34" charset="0"/>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533400" y="990600"/>
            <a:ext cx="7924800" cy="1371600"/>
          </a:xfrm>
        </p:spPr>
        <p:txBody>
          <a:bodyPr/>
          <a:lstStyle/>
          <a:p>
            <a:r>
              <a:rPr lang="en-US" smtClean="0"/>
              <a:t>Software Engineering</a:t>
            </a:r>
          </a:p>
        </p:txBody>
      </p:sp>
      <p:sp>
        <p:nvSpPr>
          <p:cNvPr id="4" name="Rectangle 2"/>
          <p:cNvSpPr txBox="1">
            <a:spLocks noChangeArrowheads="1"/>
          </p:cNvSpPr>
          <p:nvPr/>
        </p:nvSpPr>
        <p:spPr bwMode="auto">
          <a:xfrm>
            <a:off x="762000" y="3352800"/>
            <a:ext cx="7620000" cy="2057400"/>
          </a:xfrm>
          <a:prstGeom prst="rect">
            <a:avLst/>
          </a:prstGeom>
          <a:noFill/>
          <a:ln w="9525">
            <a:noFill/>
            <a:miter lim="800000"/>
            <a:headEnd/>
            <a:tailEnd/>
          </a:ln>
        </p:spPr>
        <p:txBody>
          <a:bodyPr anchor="b"/>
          <a:lstStyle/>
          <a:p>
            <a:pPr algn="ctr" eaLnBrk="1" hangingPunct="1">
              <a:defRPr/>
            </a:pPr>
            <a:r>
              <a:rPr lang="en-US" sz="4000" kern="0" dirty="0">
                <a:solidFill>
                  <a:schemeClr val="tx2"/>
                </a:solidFill>
              </a:rPr>
              <a:t>Lecture </a:t>
            </a:r>
            <a:r>
              <a:rPr lang="en-US" sz="4000" kern="0" dirty="0" smtClean="0">
                <a:solidFill>
                  <a:schemeClr val="tx2"/>
                </a:solidFill>
              </a:rPr>
              <a:t>11</a:t>
            </a:r>
            <a:endParaRPr lang="en-US" sz="4000" kern="0" dirty="0">
              <a:solidFill>
                <a:schemeClr val="tx2"/>
              </a:solidFill>
            </a:endParaRPr>
          </a:p>
          <a:p>
            <a:pPr algn="ctr" eaLnBrk="1" hangingPunct="1">
              <a:defRPr/>
            </a:pPr>
            <a:r>
              <a:rPr lang="en-US" b="1" kern="0" dirty="0" smtClean="0">
                <a:solidFill>
                  <a:schemeClr val="tx2"/>
                </a:solidFill>
                <a:latin typeface="+mj-lt"/>
                <a:ea typeface="+mj-ea"/>
                <a:cs typeface="+mj-cs"/>
              </a:rPr>
              <a:t>Risk </a:t>
            </a:r>
            <a:r>
              <a:rPr lang="en-US" b="1" kern="0" dirty="0">
                <a:solidFill>
                  <a:schemeClr val="tx2"/>
                </a:solidFill>
                <a:latin typeface="+mj-lt"/>
                <a:ea typeface="+mj-ea"/>
                <a:cs typeface="+mj-cs"/>
              </a:rPr>
              <a:t>Analysis </a:t>
            </a:r>
            <a:r>
              <a:rPr lang="en-US" b="1" kern="0">
                <a:solidFill>
                  <a:schemeClr val="tx2"/>
                </a:solidFill>
                <a:latin typeface="+mj-lt"/>
                <a:ea typeface="+mj-ea"/>
                <a:cs typeface="+mj-cs"/>
              </a:rPr>
              <a:t>and </a:t>
            </a:r>
            <a:r>
              <a:rPr lang="en-US" b="1" kern="0" smtClean="0">
                <a:solidFill>
                  <a:schemeClr val="tx2"/>
                </a:solidFill>
                <a:latin typeface="+mj-lt"/>
                <a:ea typeface="+mj-ea"/>
                <a:cs typeface="+mj-cs"/>
              </a:rPr>
              <a:t>Management</a:t>
            </a:r>
            <a:endParaRPr lang="en-US" b="1" kern="0" dirty="0" smtClean="0">
              <a:solidFill>
                <a:schemeClr val="tx2"/>
              </a:solidFill>
              <a:latin typeface="+mj-lt"/>
              <a:ea typeface="+mj-ea"/>
              <a:cs typeface="+mj-cs"/>
            </a:endParaRPr>
          </a:p>
          <a:p>
            <a:pPr algn="ctr" eaLnBrk="1" hangingPunct="1">
              <a:defRPr/>
            </a:pPr>
            <a:endParaRPr lang="en-US" sz="3200" b="1" kern="0"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Risk Identification</a:t>
            </a:r>
          </a:p>
        </p:txBody>
      </p:sp>
      <p:sp>
        <p:nvSpPr>
          <p:cNvPr id="3" name="Content Placeholder 2"/>
          <p:cNvSpPr>
            <a:spLocks noGrp="1"/>
          </p:cNvSpPr>
          <p:nvPr>
            <p:ph idx="1"/>
          </p:nvPr>
        </p:nvSpPr>
        <p:spPr/>
        <p:txBody>
          <a:bodyPr/>
          <a:lstStyle/>
          <a:p>
            <a:pPr eaLnBrk="1" hangingPunct="1">
              <a:defRPr/>
            </a:pPr>
            <a:r>
              <a:rPr lang="en-US" sz="2200" i="1" dirty="0" smtClean="0"/>
              <a:t>Risk identification is a systematic attempt to specify threats to the project plan (estimates, </a:t>
            </a:r>
            <a:r>
              <a:rPr lang="en-US" sz="2200" dirty="0" smtClean="0"/>
              <a:t>schedule, resource loading, etc.).</a:t>
            </a:r>
          </a:p>
          <a:p>
            <a:pPr eaLnBrk="1" hangingPunct="1">
              <a:defRPr/>
            </a:pPr>
            <a:r>
              <a:rPr lang="en-US" sz="2200" dirty="0" smtClean="0"/>
              <a:t>By identifying known and predictable risks, the project manager takes a first step toward avoiding them when possible and controlling them when necessary.</a:t>
            </a:r>
          </a:p>
          <a:p>
            <a:pPr eaLnBrk="1" hangingPunct="1">
              <a:defRPr/>
            </a:pPr>
            <a:r>
              <a:rPr lang="en-US" sz="2200" dirty="0" smtClean="0"/>
              <a:t>Two distinct types of risks</a:t>
            </a:r>
          </a:p>
          <a:p>
            <a:pPr lvl="1" eaLnBrk="1" hangingPunct="1">
              <a:defRPr/>
            </a:pPr>
            <a:r>
              <a:rPr lang="en-US" sz="2200" i="1" dirty="0" smtClean="0">
                <a:ea typeface="+mn-ea"/>
                <a:cs typeface="+mn-cs"/>
              </a:rPr>
              <a:t>Generic risks are a </a:t>
            </a:r>
            <a:r>
              <a:rPr lang="en-US" sz="2200" dirty="0" smtClean="0">
                <a:ea typeface="+mn-ea"/>
                <a:cs typeface="+mn-cs"/>
              </a:rPr>
              <a:t>potential threat to every software project</a:t>
            </a:r>
          </a:p>
          <a:p>
            <a:pPr lvl="1" eaLnBrk="1" hangingPunct="1">
              <a:defRPr/>
            </a:pPr>
            <a:r>
              <a:rPr lang="en-US" sz="2200" i="1" dirty="0" smtClean="0">
                <a:ea typeface="+mn-ea"/>
                <a:cs typeface="+mn-cs"/>
              </a:rPr>
              <a:t>Product-specific risks can be identified only </a:t>
            </a:r>
            <a:r>
              <a:rPr lang="en-US" sz="2200" dirty="0" smtClean="0">
                <a:ea typeface="+mn-ea"/>
                <a:cs typeface="+mn-cs"/>
              </a:rPr>
              <a:t>by those with a clear understanding of the technology, the people, and the environment that is specific to the project at hand.</a:t>
            </a:r>
            <a:endParaRPr lang="en-US" sz="22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Contd.</a:t>
            </a:r>
          </a:p>
        </p:txBody>
      </p:sp>
      <p:sp>
        <p:nvSpPr>
          <p:cNvPr id="15363" name="Content Placeholder 2"/>
          <p:cNvSpPr>
            <a:spLocks noGrp="1"/>
          </p:cNvSpPr>
          <p:nvPr>
            <p:ph idx="1"/>
          </p:nvPr>
        </p:nvSpPr>
        <p:spPr>
          <a:xfrm>
            <a:off x="381000" y="1676400"/>
            <a:ext cx="8229600" cy="3886200"/>
          </a:xfrm>
        </p:spPr>
        <p:txBody>
          <a:bodyPr/>
          <a:lstStyle/>
          <a:p>
            <a:pPr eaLnBrk="1" hangingPunct="1"/>
            <a:r>
              <a:rPr lang="en-US" sz="2400" smtClean="0"/>
              <a:t>To identify product-specific risks, the project Plan and the software statement of scope are examined.</a:t>
            </a:r>
          </a:p>
          <a:p>
            <a:pPr eaLnBrk="1" hangingPunct="1"/>
            <a:r>
              <a:rPr lang="en-US" sz="2400" smtClean="0"/>
              <a:t>One method for identifying risks is to create a </a:t>
            </a:r>
            <a:r>
              <a:rPr lang="en-US" sz="2400" i="1" smtClean="0"/>
              <a:t>risk </a:t>
            </a:r>
            <a:r>
              <a:rPr lang="en-US" sz="2400" b="1" i="1" smtClean="0"/>
              <a:t>item checklist</a:t>
            </a:r>
            <a:r>
              <a:rPr lang="en-US" sz="2400" i="1" smtClean="0"/>
              <a:t>.</a:t>
            </a:r>
          </a:p>
          <a:p>
            <a:pPr eaLnBrk="1" hangingPunct="1"/>
            <a:r>
              <a:rPr lang="en-US" sz="2400" smtClean="0"/>
              <a:t>The checklist can be used for risk identification and focuses on some subset of </a:t>
            </a:r>
            <a:r>
              <a:rPr lang="en-US" sz="2400" i="1" smtClean="0"/>
              <a:t>known and predictable risks </a:t>
            </a:r>
            <a:r>
              <a:rPr lang="en-US" sz="2400" smtClean="0"/>
              <a:t>in the following generic subcategories:</a:t>
            </a:r>
          </a:p>
          <a:p>
            <a:pPr eaLnBrk="1" hangingPunct="1"/>
            <a:r>
              <a:rPr lang="en-US" sz="2400" b="1" i="1" smtClean="0">
                <a:cs typeface="Times New Roman" pitchFamily="18" charset="0"/>
              </a:rPr>
              <a:t>Product size </a:t>
            </a:r>
            <a:r>
              <a:rPr lang="en-US" sz="2400" i="1" smtClean="0">
                <a:cs typeface="Times New Roman" pitchFamily="18" charset="0"/>
              </a:rPr>
              <a:t>—risks associated with the overall size of the software to be built </a:t>
            </a:r>
            <a:r>
              <a:rPr lang="en-US" sz="2400" smtClean="0">
                <a:cs typeface="Times New Roman" pitchFamily="18" charset="0"/>
              </a:rPr>
              <a:t>or modified.</a:t>
            </a:r>
          </a:p>
          <a:p>
            <a:pPr eaLnBrk="1" hangingPunct="1"/>
            <a:r>
              <a:rPr lang="en-US" sz="2400" b="1" i="1" smtClean="0">
                <a:cs typeface="Times New Roman" pitchFamily="18" charset="0"/>
              </a:rPr>
              <a:t>Business impact </a:t>
            </a:r>
            <a:r>
              <a:rPr lang="en-US" sz="2400" i="1" smtClean="0">
                <a:cs typeface="Times New Roman" pitchFamily="18" charset="0"/>
              </a:rPr>
              <a:t>—risks associated with constraints imposed by management  </a:t>
            </a:r>
            <a:r>
              <a:rPr lang="en-US" sz="2400" smtClean="0">
                <a:cs typeface="Times New Roman" pitchFamily="18" charset="0"/>
              </a:rPr>
              <a:t>or the marketplace.</a:t>
            </a:r>
          </a:p>
          <a:p>
            <a:pPr eaLnBrk="1" hangingPunct="1"/>
            <a:endParaRPr lang="en-US" sz="240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304800"/>
            <a:ext cx="8229600" cy="838200"/>
          </a:xfrm>
        </p:spPr>
        <p:txBody>
          <a:bodyPr/>
          <a:lstStyle/>
          <a:p>
            <a:pPr eaLnBrk="1" hangingPunct="1"/>
            <a:r>
              <a:rPr lang="en-US" sz="3200" smtClean="0"/>
              <a:t>Risk Item Checklist  contd.</a:t>
            </a:r>
          </a:p>
        </p:txBody>
      </p:sp>
      <p:sp>
        <p:nvSpPr>
          <p:cNvPr id="16387" name="Content Placeholder 2"/>
          <p:cNvSpPr>
            <a:spLocks noGrp="1"/>
          </p:cNvSpPr>
          <p:nvPr>
            <p:ph idx="1"/>
          </p:nvPr>
        </p:nvSpPr>
        <p:spPr>
          <a:xfrm>
            <a:off x="457200" y="1219200"/>
            <a:ext cx="8229600" cy="4876800"/>
          </a:xfrm>
        </p:spPr>
        <p:txBody>
          <a:bodyPr/>
          <a:lstStyle/>
          <a:p>
            <a:pPr eaLnBrk="1" hangingPunct="1"/>
            <a:r>
              <a:rPr lang="en-US" sz="2200" b="1" i="1" smtClean="0">
                <a:cs typeface="Times New Roman" pitchFamily="18" charset="0"/>
              </a:rPr>
              <a:t>Customer characteristics </a:t>
            </a:r>
            <a:r>
              <a:rPr lang="en-US" sz="2200" i="1" smtClean="0">
                <a:cs typeface="Times New Roman" pitchFamily="18" charset="0"/>
              </a:rPr>
              <a:t>—risks associated with the sophistication of the customer </a:t>
            </a:r>
            <a:r>
              <a:rPr lang="en-US" sz="2200" smtClean="0">
                <a:cs typeface="Times New Roman" pitchFamily="18" charset="0"/>
              </a:rPr>
              <a:t>and the developer's ability to communicate with the customer in a timely manner.</a:t>
            </a:r>
          </a:p>
          <a:p>
            <a:pPr eaLnBrk="1" hangingPunct="1"/>
            <a:r>
              <a:rPr lang="en-US" sz="2200" b="1" i="1" smtClean="0">
                <a:cs typeface="Times New Roman" pitchFamily="18" charset="0"/>
              </a:rPr>
              <a:t>Process definition </a:t>
            </a:r>
            <a:r>
              <a:rPr lang="en-US" sz="2200" i="1" smtClean="0">
                <a:cs typeface="Times New Roman" pitchFamily="18" charset="0"/>
              </a:rPr>
              <a:t>—risks associated with the degree to which the software </a:t>
            </a:r>
            <a:r>
              <a:rPr lang="en-US" sz="2200" smtClean="0">
                <a:cs typeface="Times New Roman" pitchFamily="18" charset="0"/>
              </a:rPr>
              <a:t>process has been defined and is followed by the development organization.</a:t>
            </a:r>
          </a:p>
          <a:p>
            <a:pPr eaLnBrk="1" hangingPunct="1"/>
            <a:r>
              <a:rPr lang="en-US" sz="2200" b="1" i="1" smtClean="0">
                <a:cs typeface="Times New Roman" pitchFamily="18" charset="0"/>
              </a:rPr>
              <a:t>Development environment </a:t>
            </a:r>
            <a:r>
              <a:rPr lang="en-US" sz="2200" i="1" smtClean="0">
                <a:cs typeface="Times New Roman" pitchFamily="18" charset="0"/>
              </a:rPr>
              <a:t>—risks associated with the availability and quality </a:t>
            </a:r>
            <a:r>
              <a:rPr lang="en-US" sz="2200" smtClean="0">
                <a:cs typeface="Times New Roman" pitchFamily="18" charset="0"/>
              </a:rPr>
              <a:t>of the tools to be used to build the product.</a:t>
            </a:r>
          </a:p>
          <a:p>
            <a:pPr eaLnBrk="1" hangingPunct="1"/>
            <a:r>
              <a:rPr lang="en-US" sz="2200" b="1" i="1" smtClean="0">
                <a:cs typeface="Times New Roman" pitchFamily="18" charset="0"/>
              </a:rPr>
              <a:t>Technology to be built </a:t>
            </a:r>
            <a:r>
              <a:rPr lang="en-US" sz="2200" i="1" smtClean="0">
                <a:cs typeface="Times New Roman" pitchFamily="18" charset="0"/>
              </a:rPr>
              <a:t>—risks associated with the complexity of the system to </a:t>
            </a:r>
            <a:r>
              <a:rPr lang="en-US" sz="2200" smtClean="0">
                <a:cs typeface="Times New Roman" pitchFamily="18" charset="0"/>
              </a:rPr>
              <a:t>be built and the "newness" of the technology that is packaged by the system.</a:t>
            </a:r>
          </a:p>
          <a:p>
            <a:pPr eaLnBrk="1" hangingPunct="1"/>
            <a:r>
              <a:rPr lang="en-US" sz="2200" b="1" i="1" smtClean="0">
                <a:cs typeface="Times New Roman" pitchFamily="18" charset="0"/>
              </a:rPr>
              <a:t>Staff size and experience </a:t>
            </a:r>
            <a:r>
              <a:rPr lang="en-US" sz="2200" i="1" smtClean="0">
                <a:cs typeface="Times New Roman" pitchFamily="18" charset="0"/>
              </a:rPr>
              <a:t>—risks associated with the overall technical and </a:t>
            </a:r>
            <a:r>
              <a:rPr lang="en-US" sz="2200" smtClean="0">
                <a:cs typeface="Times New Roman" pitchFamily="18" charset="0"/>
              </a:rPr>
              <a:t>project experience of the software engineers who will do the work.</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smtClean="0">
                <a:ea typeface="SimSun" pitchFamily="2" charset="-122"/>
              </a:rPr>
              <a:t>Risk Components</a:t>
            </a:r>
            <a:endParaRPr lang="en-US" smtClean="0">
              <a:ea typeface="SimSun" pitchFamily="2" charset="-122"/>
            </a:endParaRPr>
          </a:p>
        </p:txBody>
      </p:sp>
      <p:sp>
        <p:nvSpPr>
          <p:cNvPr id="33796" name="Rectangle 4"/>
          <p:cNvSpPr>
            <a:spLocks noGrp="1" noChangeArrowheads="1"/>
          </p:cNvSpPr>
          <p:nvPr>
            <p:ph type="body" idx="1"/>
          </p:nvPr>
        </p:nvSpPr>
        <p:spPr>
          <a:xfrm>
            <a:off x="457200" y="1676400"/>
            <a:ext cx="8229600" cy="4191000"/>
          </a:xfrm>
          <a:noFill/>
          <a:ln/>
        </p:spPr>
        <p:txBody>
          <a:bodyPr/>
          <a:lstStyle/>
          <a:p>
            <a:pPr>
              <a:buFont typeface="Wingdings" pitchFamily="2" charset="2"/>
              <a:buNone/>
            </a:pPr>
            <a:r>
              <a:rPr lang="en-US" altLang="zh-CN" sz="2400" i="1" smtClean="0">
                <a:ea typeface="SimSun" pitchFamily="2" charset="-122"/>
              </a:rPr>
              <a:t>PM identify the risk drivers that affect software risk components:</a:t>
            </a:r>
          </a:p>
          <a:p>
            <a:r>
              <a:rPr lang="en-US" altLang="zh-CN" sz="2400" i="1" smtClean="0">
                <a:ea typeface="SimSun" pitchFamily="2" charset="-122"/>
              </a:rPr>
              <a:t>Performance risk</a:t>
            </a:r>
            <a:r>
              <a:rPr lang="en-US" altLang="zh-CN" sz="2400" smtClean="0">
                <a:ea typeface="SimSun" pitchFamily="2" charset="-122"/>
              </a:rPr>
              <a:t>—the degree of uncertainty that the product will meet its requirements and be fit for its intended use.</a:t>
            </a:r>
          </a:p>
          <a:p>
            <a:r>
              <a:rPr lang="en-US" altLang="zh-CN" sz="2400" i="1" smtClean="0">
                <a:ea typeface="SimSun" pitchFamily="2" charset="-122"/>
              </a:rPr>
              <a:t>Cost risk</a:t>
            </a:r>
            <a:r>
              <a:rPr lang="en-US" altLang="zh-CN" sz="2400" smtClean="0">
                <a:ea typeface="SimSun" pitchFamily="2" charset="-122"/>
              </a:rPr>
              <a:t>—the degree of uncertainty that the project budget will be maintained.</a:t>
            </a:r>
          </a:p>
          <a:p>
            <a:r>
              <a:rPr lang="en-US" altLang="zh-CN" sz="2400" i="1" smtClean="0">
                <a:ea typeface="SimSun" pitchFamily="2" charset="-122"/>
              </a:rPr>
              <a:t>Support risk</a:t>
            </a:r>
            <a:r>
              <a:rPr lang="en-US" altLang="zh-CN" sz="2400" smtClean="0">
                <a:ea typeface="SimSun" pitchFamily="2" charset="-122"/>
              </a:rPr>
              <a:t>—the degree of uncertainty that the resultant software will be easy to correct, adapt, and enhance.</a:t>
            </a:r>
          </a:p>
          <a:p>
            <a:r>
              <a:rPr lang="en-US" altLang="zh-CN" sz="2400" i="1" smtClean="0">
                <a:ea typeface="SimSun" pitchFamily="2" charset="-122"/>
              </a:rPr>
              <a:t>Schedule risk</a:t>
            </a:r>
            <a:r>
              <a:rPr lang="en-US" altLang="zh-CN" sz="2400" smtClean="0">
                <a:ea typeface="SimSun" pitchFamily="2" charset="-122"/>
              </a:rPr>
              <a:t>—the degree of uncertainty that the project schedule will be maintained and that the product will be delivered on time.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7" name="Picture 3"/>
          <p:cNvPicPr>
            <a:picLocks noChangeAspect="1" noChangeArrowheads="1"/>
          </p:cNvPicPr>
          <p:nvPr>
            <p:ph type="body" idx="1"/>
          </p:nvPr>
        </p:nvPicPr>
        <p:blipFill>
          <a:blip r:embed="rId2"/>
          <a:srcRect/>
          <a:stretch>
            <a:fillRect/>
          </a:stretch>
        </p:blipFill>
        <p:spPr>
          <a:xfrm>
            <a:off x="457200" y="914400"/>
            <a:ext cx="8229600" cy="5410200"/>
          </a:xfrm>
        </p:spPr>
      </p:pic>
      <p:sp>
        <p:nvSpPr>
          <p:cNvPr id="52228" name="Rectangle 4"/>
          <p:cNvSpPr>
            <a:spLocks noGrp="1" noChangeArrowheads="1"/>
          </p:cNvSpPr>
          <p:nvPr>
            <p:ph type="title"/>
          </p:nvPr>
        </p:nvSpPr>
        <p:spPr>
          <a:xfrm>
            <a:off x="457200" y="457200"/>
            <a:ext cx="8229600" cy="762000"/>
          </a:xfrm>
          <a:noFill/>
          <a:ln/>
        </p:spPr>
        <p:txBody>
          <a:bodyPr/>
          <a:lstStyle/>
          <a:p>
            <a:r>
              <a:rPr lang="en-US" sz="2400" smtClean="0"/>
              <a:t>The impact of each risk driver on the risk component</a:t>
            </a:r>
            <a:br>
              <a:rPr lang="en-US" sz="2400" smtClean="0"/>
            </a:br>
            <a:endParaRPr lang="en-US" sz="24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457200"/>
            <a:ext cx="8229600" cy="762000"/>
          </a:xfrm>
        </p:spPr>
        <p:txBody>
          <a:bodyPr/>
          <a:lstStyle/>
          <a:p>
            <a:r>
              <a:rPr lang="en-US" smtClean="0"/>
              <a:t>Risk Projection</a:t>
            </a:r>
          </a:p>
        </p:txBody>
      </p:sp>
      <p:sp>
        <p:nvSpPr>
          <p:cNvPr id="31747" name="Rectangle 3"/>
          <p:cNvSpPr>
            <a:spLocks noGrp="1" noChangeArrowheads="1"/>
          </p:cNvSpPr>
          <p:nvPr>
            <p:ph type="body" idx="1"/>
          </p:nvPr>
        </p:nvSpPr>
        <p:spPr>
          <a:xfrm>
            <a:off x="457200" y="1524000"/>
            <a:ext cx="8229600" cy="4876800"/>
          </a:xfrm>
        </p:spPr>
        <p:txBody>
          <a:bodyPr/>
          <a:lstStyle/>
          <a:p>
            <a:pPr>
              <a:lnSpc>
                <a:spcPct val="80000"/>
              </a:lnSpc>
            </a:pPr>
            <a:r>
              <a:rPr lang="en-US" sz="2200" i="1" smtClean="0"/>
              <a:t>Risk projection, </a:t>
            </a:r>
            <a:r>
              <a:rPr lang="en-US" sz="2200" smtClean="0"/>
              <a:t>also called </a:t>
            </a:r>
            <a:r>
              <a:rPr lang="en-US" sz="2200" i="1" smtClean="0"/>
              <a:t>risk estimation, </a:t>
            </a:r>
            <a:r>
              <a:rPr lang="en-US" sz="2200" smtClean="0"/>
              <a:t>attempts to rate each risk in two ways:</a:t>
            </a:r>
          </a:p>
          <a:p>
            <a:pPr lvl="1">
              <a:lnSpc>
                <a:spcPct val="80000"/>
              </a:lnSpc>
              <a:spcBef>
                <a:spcPts val="300"/>
              </a:spcBef>
            </a:pPr>
            <a:r>
              <a:rPr lang="en-US" altLang="zh-CN" sz="2200" smtClean="0">
                <a:ea typeface="SimSun" pitchFamily="2" charset="-122"/>
              </a:rPr>
              <a:t>The likelihood or probability that the risk is real.</a:t>
            </a:r>
          </a:p>
          <a:p>
            <a:pPr lvl="1">
              <a:lnSpc>
                <a:spcPct val="80000"/>
              </a:lnSpc>
              <a:spcBef>
                <a:spcPts val="300"/>
              </a:spcBef>
            </a:pPr>
            <a:r>
              <a:rPr lang="en-US" altLang="zh-CN" sz="2200" smtClean="0">
                <a:ea typeface="SimSun" pitchFamily="2" charset="-122"/>
              </a:rPr>
              <a:t>the consequences (i.e. effect or result) of the problems associated with the risk, should it occur. </a:t>
            </a:r>
            <a:endParaRPr lang="en-US" sz="2200" smtClean="0"/>
          </a:p>
          <a:p>
            <a:pPr>
              <a:lnSpc>
                <a:spcPct val="80000"/>
              </a:lnSpc>
            </a:pPr>
            <a:r>
              <a:rPr lang="en-US" sz="2200" smtClean="0"/>
              <a:t>The project planner, along with other managers and technical staff, performs four risk projection activities:</a:t>
            </a:r>
          </a:p>
          <a:p>
            <a:pPr lvl="1">
              <a:lnSpc>
                <a:spcPct val="80000"/>
              </a:lnSpc>
            </a:pPr>
            <a:r>
              <a:rPr lang="en-US" sz="2200" smtClean="0"/>
              <a:t>Establish a scale that reflects the supposed likelihood of a risk</a:t>
            </a:r>
          </a:p>
          <a:p>
            <a:pPr lvl="1">
              <a:lnSpc>
                <a:spcPct val="80000"/>
              </a:lnSpc>
            </a:pPr>
            <a:r>
              <a:rPr lang="en-US" sz="2200" smtClean="0"/>
              <a:t>Describe the consequences of the risk,</a:t>
            </a:r>
          </a:p>
          <a:p>
            <a:pPr lvl="1">
              <a:lnSpc>
                <a:spcPct val="80000"/>
              </a:lnSpc>
            </a:pPr>
            <a:r>
              <a:rPr lang="en-US" sz="2200" smtClean="0"/>
              <a:t>Estimate the impact of the risk on the project and the product,</a:t>
            </a:r>
          </a:p>
          <a:p>
            <a:pPr lvl="1">
              <a:lnSpc>
                <a:spcPct val="80000"/>
              </a:lnSpc>
            </a:pPr>
            <a:r>
              <a:rPr lang="en-US" sz="2200" smtClean="0"/>
              <a:t>Note the overall accuracy of the risk projection so that there will be no misunderstanding</a:t>
            </a:r>
          </a:p>
          <a:p>
            <a:pPr>
              <a:lnSpc>
                <a:spcPct val="80000"/>
              </a:lnSpc>
            </a:pPr>
            <a:r>
              <a:rPr lang="en-US" sz="2200" smtClean="0"/>
              <a:t>The intent of these steps is to consider risks in a manner that leads to prioritization.  By prioritizing risks, the team can allocate resources where they will have the most impact.</a:t>
            </a:r>
          </a:p>
          <a:p>
            <a:pPr lvl="1">
              <a:lnSpc>
                <a:spcPct val="80000"/>
              </a:lnSpc>
            </a:pPr>
            <a:endParaRPr lang="en-US" sz="220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457200"/>
            <a:ext cx="8229600" cy="990600"/>
          </a:xfrm>
        </p:spPr>
        <p:txBody>
          <a:bodyPr/>
          <a:lstStyle/>
          <a:p>
            <a:r>
              <a:rPr lang="en-US" smtClean="0"/>
              <a:t>Developing Risk Table</a:t>
            </a:r>
          </a:p>
        </p:txBody>
      </p:sp>
      <p:pic>
        <p:nvPicPr>
          <p:cNvPr id="32771" name="Picture 3"/>
          <p:cNvPicPr>
            <a:picLocks noChangeAspect="1" noChangeArrowheads="1"/>
          </p:cNvPicPr>
          <p:nvPr>
            <p:ph type="body" idx="1"/>
          </p:nvPr>
        </p:nvPicPr>
        <p:blipFill>
          <a:blip r:embed="rId2"/>
          <a:srcRect/>
          <a:stretch>
            <a:fillRect/>
          </a:stretch>
        </p:blipFill>
        <p:spPr>
          <a:xfrm>
            <a:off x="457200" y="1371600"/>
            <a:ext cx="8229600" cy="548640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Procedure to build risk table</a:t>
            </a:r>
          </a:p>
        </p:txBody>
      </p:sp>
      <p:sp>
        <p:nvSpPr>
          <p:cNvPr id="34819" name="Rectangle 3"/>
          <p:cNvSpPr>
            <a:spLocks noGrp="1" noChangeArrowheads="1"/>
          </p:cNvSpPr>
          <p:nvPr>
            <p:ph type="body" idx="1"/>
          </p:nvPr>
        </p:nvSpPr>
        <p:spPr/>
        <p:txBody>
          <a:bodyPr/>
          <a:lstStyle/>
          <a:p>
            <a:pPr>
              <a:lnSpc>
                <a:spcPct val="80000"/>
              </a:lnSpc>
            </a:pPr>
            <a:r>
              <a:rPr lang="en-US" sz="2200" smtClean="0"/>
              <a:t>Listing all risks in first column. This can be accomplished with the help of the risk item checklists</a:t>
            </a:r>
          </a:p>
          <a:p>
            <a:pPr>
              <a:lnSpc>
                <a:spcPct val="80000"/>
              </a:lnSpc>
            </a:pPr>
            <a:r>
              <a:rPr lang="en-US" sz="2200" smtClean="0"/>
              <a:t>Each risk is categorized in the second column</a:t>
            </a:r>
          </a:p>
          <a:p>
            <a:pPr>
              <a:lnSpc>
                <a:spcPct val="80000"/>
              </a:lnSpc>
            </a:pPr>
            <a:r>
              <a:rPr lang="en-US" sz="2200" smtClean="0"/>
              <a:t>The probability of occurrence of each risk is entered in the next column of the table. Which can be estimated by team members.</a:t>
            </a:r>
          </a:p>
          <a:p>
            <a:pPr>
              <a:lnSpc>
                <a:spcPct val="80000"/>
              </a:lnSpc>
            </a:pPr>
            <a:r>
              <a:rPr lang="en-US" sz="2200" smtClean="0"/>
              <a:t>Impact of each risk is assessed. Each </a:t>
            </a:r>
            <a:r>
              <a:rPr lang="en-US" sz="2200" i="1" smtClean="0"/>
              <a:t>risk component</a:t>
            </a:r>
            <a:r>
              <a:rPr lang="en-US" sz="2200" smtClean="0"/>
              <a:t> is assessed using the characterization and an impact categories like </a:t>
            </a:r>
            <a:r>
              <a:rPr lang="en-US" sz="2200" i="1" smtClean="0"/>
              <a:t>catastrophic, critical, marginal and negligible</a:t>
            </a:r>
            <a:r>
              <a:rPr lang="en-US" sz="2200" smtClean="0"/>
              <a:t> are determined.</a:t>
            </a:r>
          </a:p>
          <a:p>
            <a:pPr>
              <a:lnSpc>
                <a:spcPct val="80000"/>
              </a:lnSpc>
            </a:pPr>
            <a:r>
              <a:rPr lang="en-US" sz="2200" smtClean="0"/>
              <a:t>Once table is completed,  manger will give order of prioritization  to the risk. Therefore, the table is sorted by probability and by impact.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Contd.</a:t>
            </a:r>
          </a:p>
        </p:txBody>
      </p:sp>
      <p:sp>
        <p:nvSpPr>
          <p:cNvPr id="36867" name="Rectangle 3"/>
          <p:cNvSpPr>
            <a:spLocks noGrp="1" noChangeArrowheads="1"/>
          </p:cNvSpPr>
          <p:nvPr>
            <p:ph type="body" idx="1"/>
          </p:nvPr>
        </p:nvSpPr>
        <p:spPr/>
        <p:txBody>
          <a:bodyPr/>
          <a:lstStyle/>
          <a:p>
            <a:pPr>
              <a:lnSpc>
                <a:spcPct val="90000"/>
              </a:lnSpc>
            </a:pPr>
            <a:r>
              <a:rPr lang="en-US" sz="2600" smtClean="0"/>
              <a:t>High-probability, high-impact risks get into the top of the table, and low-probability risks drop to the bottom. (First order prioritization).</a:t>
            </a:r>
            <a:endParaRPr lang="en-US" sz="2400" smtClean="0"/>
          </a:p>
          <a:p>
            <a:pPr>
              <a:lnSpc>
                <a:spcPct val="90000"/>
              </a:lnSpc>
            </a:pPr>
            <a:r>
              <a:rPr lang="en-US" sz="2400" smtClean="0"/>
              <a:t>The project manager studies the resultant sorted table and defines a cutoff line.</a:t>
            </a:r>
          </a:p>
          <a:p>
            <a:pPr>
              <a:lnSpc>
                <a:spcPct val="90000"/>
              </a:lnSpc>
            </a:pPr>
            <a:r>
              <a:rPr lang="en-US" sz="2400" smtClean="0"/>
              <a:t>The </a:t>
            </a:r>
            <a:r>
              <a:rPr lang="en-US" sz="2400" i="1" smtClean="0"/>
              <a:t>cutoff line </a:t>
            </a:r>
            <a:r>
              <a:rPr lang="en-US" sz="2400" smtClean="0"/>
              <a:t>implies that only risks that lie above the line will be given further attention. </a:t>
            </a:r>
          </a:p>
          <a:p>
            <a:pPr>
              <a:lnSpc>
                <a:spcPct val="90000"/>
              </a:lnSpc>
            </a:pPr>
            <a:r>
              <a:rPr lang="en-US" sz="2400" smtClean="0"/>
              <a:t>Risks that fall below the line are considered as second-order prioritization.</a:t>
            </a:r>
          </a:p>
          <a:p>
            <a:pPr>
              <a:lnSpc>
                <a:spcPct val="90000"/>
              </a:lnSpc>
            </a:pPr>
            <a:endParaRPr lang="en-US" sz="2400" smtClean="0"/>
          </a:p>
          <a:p>
            <a:pPr>
              <a:lnSpc>
                <a:spcPct val="90000"/>
              </a:lnSpc>
            </a:pPr>
            <a:endParaRPr lang="en-US" sz="240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Contd.</a:t>
            </a:r>
          </a:p>
        </p:txBody>
      </p:sp>
      <p:sp>
        <p:nvSpPr>
          <p:cNvPr id="38915" name="Rectangle 3"/>
          <p:cNvSpPr>
            <a:spLocks noGrp="1" noChangeArrowheads="1"/>
          </p:cNvSpPr>
          <p:nvPr>
            <p:ph type="body" idx="1"/>
          </p:nvPr>
        </p:nvSpPr>
        <p:spPr/>
        <p:txBody>
          <a:bodyPr/>
          <a:lstStyle/>
          <a:p>
            <a:pPr>
              <a:lnSpc>
                <a:spcPct val="90000"/>
              </a:lnSpc>
            </a:pPr>
            <a:r>
              <a:rPr lang="en-US" sz="2400" smtClean="0"/>
              <a:t>Risk impact and probability have a distinct influence on management concern.</a:t>
            </a:r>
          </a:p>
          <a:p>
            <a:pPr>
              <a:lnSpc>
                <a:spcPct val="90000"/>
              </a:lnSpc>
            </a:pPr>
            <a:r>
              <a:rPr lang="en-US" sz="2400" smtClean="0"/>
              <a:t>Risk factor that has a high impact but a very low probability of occurrence  then management will give little attention or some time no attention.</a:t>
            </a:r>
          </a:p>
          <a:p>
            <a:pPr>
              <a:lnSpc>
                <a:spcPct val="90000"/>
              </a:lnSpc>
            </a:pPr>
            <a:r>
              <a:rPr lang="en-US" sz="2400" smtClean="0"/>
              <a:t>But if risk factor that has high impact and high probability of occurrence then management will give high attention. </a:t>
            </a:r>
          </a:p>
          <a:p>
            <a:pPr>
              <a:lnSpc>
                <a:spcPct val="90000"/>
              </a:lnSpc>
            </a:pPr>
            <a:r>
              <a:rPr lang="en-US" sz="2400" smtClean="0"/>
              <a:t>All risks that lie above the cutoff line must be managed and specify in last column of the table under RMMM column.</a:t>
            </a:r>
          </a:p>
          <a:p>
            <a:pPr>
              <a:lnSpc>
                <a:spcPct val="90000"/>
              </a:lnSpc>
            </a:pPr>
            <a:endParaRPr lang="en-US" sz="2400" smtClean="0"/>
          </a:p>
          <a:p>
            <a:pPr>
              <a:lnSpc>
                <a:spcPct val="90000"/>
              </a:lnSpc>
            </a:pPr>
            <a:endParaRPr lang="en-US" sz="240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457200" y="457200"/>
            <a:ext cx="8229600" cy="762000"/>
          </a:xfrm>
        </p:spPr>
        <p:txBody>
          <a:bodyPr anchor="b"/>
          <a:lstStyle/>
          <a:p>
            <a:pPr eaLnBrk="1" hangingPunct="1"/>
            <a:r>
              <a:rPr lang="en-US" altLang="zh-CN" smtClean="0">
                <a:ea typeface="SimSun" pitchFamily="2" charset="-122"/>
              </a:rPr>
              <a:t>Reactive Risk Management</a:t>
            </a:r>
            <a:endParaRPr lang="en-US" smtClean="0"/>
          </a:p>
        </p:txBody>
      </p:sp>
      <p:sp>
        <p:nvSpPr>
          <p:cNvPr id="6147" name="Rectangle 3"/>
          <p:cNvSpPr>
            <a:spLocks noGrp="1" noChangeArrowheads="1"/>
          </p:cNvSpPr>
          <p:nvPr>
            <p:ph type="body" idx="4294967295"/>
          </p:nvPr>
        </p:nvSpPr>
        <p:spPr>
          <a:xfrm>
            <a:off x="533400" y="1371600"/>
            <a:ext cx="8229600" cy="5105400"/>
          </a:xfrm>
        </p:spPr>
        <p:txBody>
          <a:bodyPr/>
          <a:lstStyle/>
          <a:p>
            <a:pPr marL="403225" indent="-403225" eaLnBrk="1" hangingPunct="1">
              <a:lnSpc>
                <a:spcPct val="90000"/>
              </a:lnSpc>
            </a:pPr>
            <a:r>
              <a:rPr lang="en-US" altLang="zh-CN" smtClean="0">
                <a:ea typeface="SimSun" pitchFamily="2" charset="-122"/>
              </a:rPr>
              <a:t>Project team reacts to risks when they occur.</a:t>
            </a:r>
          </a:p>
          <a:p>
            <a:pPr marL="403225" indent="-403225" eaLnBrk="1" hangingPunct="1">
              <a:lnSpc>
                <a:spcPct val="90000"/>
              </a:lnSpc>
            </a:pPr>
            <a:r>
              <a:rPr lang="en-US" altLang="zh-CN" smtClean="0">
                <a:ea typeface="SimSun" pitchFamily="2" charset="-122"/>
              </a:rPr>
              <a:t>More commonly, the software team does nothing about risks until something goes wrong. </a:t>
            </a:r>
          </a:p>
          <a:p>
            <a:pPr marL="403225" indent="-403225" eaLnBrk="1" hangingPunct="1">
              <a:lnSpc>
                <a:spcPct val="90000"/>
              </a:lnSpc>
            </a:pPr>
            <a:r>
              <a:rPr lang="en-US" altLang="zh-CN" smtClean="0">
                <a:ea typeface="SimSun" pitchFamily="2" charset="-122"/>
              </a:rPr>
              <a:t>Then, the team involved into action in an attempt to correct the problem rapidly. This is often called a </a:t>
            </a:r>
            <a:r>
              <a:rPr lang="en-US" altLang="zh-CN" i="1" smtClean="0">
                <a:ea typeface="SimSun" pitchFamily="2" charset="-122"/>
              </a:rPr>
              <a:t>fire fighting mode.</a:t>
            </a:r>
          </a:p>
          <a:p>
            <a:pPr marL="403225" indent="-403225" eaLnBrk="1" hangingPunct="1">
              <a:lnSpc>
                <a:spcPct val="90000"/>
              </a:lnSpc>
            </a:pPr>
            <a:r>
              <a:rPr lang="en-US" altLang="zh-CN" smtClean="0">
                <a:ea typeface="SimSun" pitchFamily="2" charset="-122"/>
              </a:rPr>
              <a:t>When this fails, “crisis management” takes over and the project is in real jeopardy.</a:t>
            </a:r>
            <a:endParaRPr lang="en-US" sz="35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mtClean="0"/>
              <a:t>Contd.</a:t>
            </a:r>
          </a:p>
        </p:txBody>
      </p:sp>
      <p:pic>
        <p:nvPicPr>
          <p:cNvPr id="37891" name="Picture 3"/>
          <p:cNvPicPr>
            <a:picLocks noChangeAspect="1" noChangeArrowheads="1"/>
          </p:cNvPicPr>
          <p:nvPr>
            <p:ph type="body" idx="1"/>
          </p:nvPr>
        </p:nvPicPr>
        <p:blipFill>
          <a:blip r:embed="rId2"/>
          <a:srcRect/>
          <a:stretch>
            <a:fillRect/>
          </a:stretch>
        </p:blipFill>
        <p:spPr>
          <a:xfrm>
            <a:off x="457200" y="1981200"/>
            <a:ext cx="7924800" cy="46482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Assessing Risk Impact</a:t>
            </a:r>
          </a:p>
        </p:txBody>
      </p:sp>
      <p:sp>
        <p:nvSpPr>
          <p:cNvPr id="39939" name="Rectangle 3"/>
          <p:cNvSpPr>
            <a:spLocks noGrp="1" noChangeArrowheads="1"/>
          </p:cNvSpPr>
          <p:nvPr>
            <p:ph type="body" idx="1"/>
          </p:nvPr>
        </p:nvSpPr>
        <p:spPr/>
        <p:txBody>
          <a:bodyPr/>
          <a:lstStyle/>
          <a:p>
            <a:pPr>
              <a:lnSpc>
                <a:spcPct val="80000"/>
              </a:lnSpc>
            </a:pPr>
            <a:r>
              <a:rPr lang="en-US" sz="2000" smtClean="0"/>
              <a:t>Three factors affect the consequences that are likely if a risk does occur: </a:t>
            </a:r>
          </a:p>
          <a:p>
            <a:pPr lvl="1">
              <a:lnSpc>
                <a:spcPct val="80000"/>
              </a:lnSpc>
            </a:pPr>
            <a:r>
              <a:rPr lang="en-US" sz="2000" smtClean="0"/>
              <a:t>Nature,</a:t>
            </a:r>
          </a:p>
          <a:p>
            <a:pPr lvl="1">
              <a:lnSpc>
                <a:spcPct val="80000"/>
              </a:lnSpc>
            </a:pPr>
            <a:r>
              <a:rPr lang="en-US" sz="2000" smtClean="0"/>
              <a:t>Scope, and </a:t>
            </a:r>
          </a:p>
          <a:p>
            <a:pPr lvl="1">
              <a:lnSpc>
                <a:spcPct val="80000"/>
              </a:lnSpc>
            </a:pPr>
            <a:r>
              <a:rPr lang="en-US" sz="2000" smtClean="0"/>
              <a:t>Timing.</a:t>
            </a:r>
          </a:p>
          <a:p>
            <a:pPr>
              <a:lnSpc>
                <a:spcPct val="80000"/>
              </a:lnSpc>
            </a:pPr>
            <a:r>
              <a:rPr lang="en-US" sz="2000" smtClean="0"/>
              <a:t>The </a:t>
            </a:r>
            <a:r>
              <a:rPr lang="en-US" sz="2000" i="1" smtClean="0"/>
              <a:t>nature </a:t>
            </a:r>
            <a:r>
              <a:rPr lang="en-US" sz="2000" smtClean="0"/>
              <a:t>of the risk indicates the problems that are likely if it occurs. </a:t>
            </a:r>
          </a:p>
          <a:p>
            <a:pPr>
              <a:lnSpc>
                <a:spcPct val="80000"/>
              </a:lnSpc>
              <a:buFont typeface="Wingdings" pitchFamily="2" charset="2"/>
              <a:buNone/>
            </a:pPr>
            <a:r>
              <a:rPr lang="en-US" sz="2000" smtClean="0"/>
              <a:t>	For example, a technical risk, development environment change</a:t>
            </a:r>
          </a:p>
          <a:p>
            <a:pPr>
              <a:lnSpc>
                <a:spcPct val="80000"/>
              </a:lnSpc>
            </a:pPr>
            <a:r>
              <a:rPr lang="en-US" sz="2000" smtClean="0"/>
              <a:t>The </a:t>
            </a:r>
            <a:r>
              <a:rPr lang="en-US" sz="2000" i="1" smtClean="0"/>
              <a:t>scope </a:t>
            </a:r>
            <a:r>
              <a:rPr lang="en-US" sz="2000" smtClean="0"/>
              <a:t>of a risk combines the strictness with its overall distribution.</a:t>
            </a:r>
          </a:p>
          <a:p>
            <a:pPr>
              <a:lnSpc>
                <a:spcPct val="80000"/>
              </a:lnSpc>
            </a:pPr>
            <a:r>
              <a:rPr lang="en-US" sz="2000" smtClean="0"/>
              <a:t>For ex. how much of the project will be affected</a:t>
            </a:r>
          </a:p>
          <a:p>
            <a:pPr>
              <a:lnSpc>
                <a:spcPct val="80000"/>
              </a:lnSpc>
              <a:buFont typeface="Wingdings" pitchFamily="2" charset="2"/>
              <a:buNone/>
            </a:pPr>
            <a:r>
              <a:rPr lang="en-US" sz="2000" smtClean="0"/>
              <a:t>or how many customers are harmed?</a:t>
            </a:r>
          </a:p>
          <a:p>
            <a:pPr>
              <a:lnSpc>
                <a:spcPct val="80000"/>
              </a:lnSpc>
            </a:pPr>
            <a:r>
              <a:rPr lang="en-US" sz="2000" smtClean="0"/>
              <a:t>The </a:t>
            </a:r>
            <a:r>
              <a:rPr lang="en-US" sz="2000" i="1" smtClean="0"/>
              <a:t>timing </a:t>
            </a:r>
            <a:r>
              <a:rPr lang="en-US" sz="2000" smtClean="0"/>
              <a:t>of a risk considers when and for how long the impact will be felt.</a:t>
            </a:r>
          </a:p>
          <a:p>
            <a:pPr>
              <a:lnSpc>
                <a:spcPct val="80000"/>
              </a:lnSpc>
              <a:buFont typeface="Wingdings" pitchFamily="2" charset="2"/>
              <a:buNone/>
            </a:pPr>
            <a:endParaRPr lang="en-US" sz="2000" smtClean="0"/>
          </a:p>
          <a:p>
            <a:pPr>
              <a:lnSpc>
                <a:spcPct val="80000"/>
              </a:lnSpc>
            </a:pPr>
            <a:endParaRPr lang="en-US" sz="200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z="2800" smtClean="0"/>
              <a:t>To determine the overall consequences of a risk:</a:t>
            </a:r>
            <a:br>
              <a:rPr lang="en-US" sz="2800" smtClean="0"/>
            </a:br>
            <a:endParaRPr lang="en-US" sz="2800" smtClean="0"/>
          </a:p>
        </p:txBody>
      </p:sp>
      <p:sp>
        <p:nvSpPr>
          <p:cNvPr id="40963" name="Rectangle 3"/>
          <p:cNvSpPr>
            <a:spLocks noGrp="1" noChangeArrowheads="1"/>
          </p:cNvSpPr>
          <p:nvPr>
            <p:ph type="body" idx="1"/>
          </p:nvPr>
        </p:nvSpPr>
        <p:spPr/>
        <p:txBody>
          <a:bodyPr/>
          <a:lstStyle/>
          <a:p>
            <a:pPr>
              <a:lnSpc>
                <a:spcPct val="90000"/>
              </a:lnSpc>
            </a:pPr>
            <a:r>
              <a:rPr lang="en-US" sz="2400" smtClean="0"/>
              <a:t>Determine the average probability of occurrence value for each risk component.</a:t>
            </a:r>
          </a:p>
          <a:p>
            <a:pPr>
              <a:lnSpc>
                <a:spcPct val="90000"/>
              </a:lnSpc>
            </a:pPr>
            <a:r>
              <a:rPr lang="en-US" sz="2400" smtClean="0"/>
              <a:t>Determine the impact for each component based on the criteria.</a:t>
            </a:r>
          </a:p>
          <a:p>
            <a:pPr>
              <a:lnSpc>
                <a:spcPct val="90000"/>
              </a:lnSpc>
            </a:pPr>
            <a:r>
              <a:rPr lang="en-US" sz="2400" smtClean="0"/>
              <a:t>Complete the risk table and analyze the results as described</a:t>
            </a:r>
          </a:p>
          <a:p>
            <a:pPr>
              <a:lnSpc>
                <a:spcPct val="90000"/>
              </a:lnSpc>
              <a:buFont typeface="Wingdings" pitchFamily="2" charset="2"/>
              <a:buNone/>
            </a:pPr>
            <a:r>
              <a:rPr lang="en-US" sz="2400" smtClean="0"/>
              <a:t>Now measure, Risk exposure (RE).</a:t>
            </a:r>
          </a:p>
          <a:p>
            <a:pPr>
              <a:lnSpc>
                <a:spcPct val="90000"/>
              </a:lnSpc>
              <a:buFont typeface="Wingdings" pitchFamily="2" charset="2"/>
              <a:buNone/>
            </a:pPr>
            <a:r>
              <a:rPr lang="en-US" sz="2400" smtClean="0"/>
              <a:t> 	RE = P x C</a:t>
            </a:r>
          </a:p>
          <a:p>
            <a:pPr>
              <a:lnSpc>
                <a:spcPct val="90000"/>
              </a:lnSpc>
              <a:buFont typeface="Wingdings" pitchFamily="2" charset="2"/>
              <a:buNone/>
            </a:pPr>
            <a:r>
              <a:rPr lang="en-US" sz="2400" i="1" smtClean="0"/>
              <a:t>P </a:t>
            </a:r>
            <a:r>
              <a:rPr lang="en-US" sz="2400" smtClean="0"/>
              <a:t>is the probability of occurrence for a risk and </a:t>
            </a:r>
            <a:r>
              <a:rPr lang="en-US" sz="2400" i="1" smtClean="0"/>
              <a:t>C </a:t>
            </a:r>
            <a:r>
              <a:rPr lang="en-US" sz="2400" smtClean="0"/>
              <a:t>is the cost to the project.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z="3200" smtClean="0"/>
              <a:t>Example- the software team defines a project risk in the following manner</a:t>
            </a:r>
          </a:p>
        </p:txBody>
      </p:sp>
      <p:sp>
        <p:nvSpPr>
          <p:cNvPr id="41987" name="Rectangle 3"/>
          <p:cNvSpPr>
            <a:spLocks noGrp="1" noChangeArrowheads="1"/>
          </p:cNvSpPr>
          <p:nvPr>
            <p:ph type="body" idx="1"/>
          </p:nvPr>
        </p:nvSpPr>
        <p:spPr/>
        <p:txBody>
          <a:bodyPr/>
          <a:lstStyle/>
          <a:p>
            <a:pPr>
              <a:lnSpc>
                <a:spcPct val="80000"/>
              </a:lnSpc>
            </a:pPr>
            <a:r>
              <a:rPr lang="en-US" sz="2400" b="1" smtClean="0"/>
              <a:t>Risk Identification</a:t>
            </a:r>
            <a:r>
              <a:rPr lang="en-US" sz="2400" smtClean="0"/>
              <a:t> - Only 70 percent of the software components scheduled for reuse and remaining functionality will have to be custom developed.</a:t>
            </a:r>
          </a:p>
          <a:p>
            <a:pPr>
              <a:lnSpc>
                <a:spcPct val="80000"/>
              </a:lnSpc>
            </a:pPr>
            <a:r>
              <a:rPr lang="en-US" sz="2400" b="1" smtClean="0"/>
              <a:t>Risk probability. </a:t>
            </a:r>
            <a:r>
              <a:rPr lang="en-US" sz="2400" smtClean="0"/>
              <a:t>80% (likely).</a:t>
            </a:r>
          </a:p>
          <a:p>
            <a:pPr>
              <a:lnSpc>
                <a:spcPct val="80000"/>
              </a:lnSpc>
            </a:pPr>
            <a:r>
              <a:rPr lang="en-US" sz="2400" b="1" smtClean="0"/>
              <a:t>Risk Impact</a:t>
            </a:r>
            <a:r>
              <a:rPr lang="en-US" sz="2400" smtClean="0"/>
              <a:t> – Assume total no. of component is 60. If only 70 percent can be used, 18 components would have to be developed from scratch.</a:t>
            </a:r>
          </a:p>
          <a:p>
            <a:pPr>
              <a:lnSpc>
                <a:spcPct val="80000"/>
              </a:lnSpc>
            </a:pPr>
            <a:r>
              <a:rPr lang="en-US" sz="2400" smtClean="0"/>
              <a:t>Since the average component is 100 LOC and local data indicate that the software engineering cost for each LOC is $14.00,</a:t>
            </a:r>
          </a:p>
          <a:p>
            <a:pPr>
              <a:lnSpc>
                <a:spcPct val="80000"/>
              </a:lnSpc>
            </a:pPr>
            <a:r>
              <a:rPr lang="en-US" sz="2400" smtClean="0"/>
              <a:t>the overall cost (impact) to develop the components would be </a:t>
            </a:r>
          </a:p>
          <a:p>
            <a:pPr>
              <a:lnSpc>
                <a:spcPct val="80000"/>
              </a:lnSpc>
              <a:buFont typeface="Wingdings" pitchFamily="2" charset="2"/>
              <a:buNone/>
            </a:pPr>
            <a:r>
              <a:rPr lang="en-US" sz="2400" smtClean="0"/>
              <a:t>		18 x 100 x 14 = $25,200.</a:t>
            </a:r>
          </a:p>
          <a:p>
            <a:pPr>
              <a:lnSpc>
                <a:spcPct val="80000"/>
              </a:lnSpc>
            </a:pPr>
            <a:r>
              <a:rPr lang="en-US" sz="2400" b="1" smtClean="0"/>
              <a:t>Risk exposure. </a:t>
            </a:r>
            <a:r>
              <a:rPr lang="en-US" sz="2400" i="1" smtClean="0"/>
              <a:t>RE </a:t>
            </a:r>
            <a:r>
              <a:rPr lang="en-US" sz="2400" smtClean="0"/>
              <a:t>= 0.80 x 25,200 ~ $20,200.</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457200"/>
            <a:ext cx="8229600" cy="762000"/>
          </a:xfrm>
        </p:spPr>
        <p:txBody>
          <a:bodyPr/>
          <a:lstStyle/>
          <a:p>
            <a:r>
              <a:rPr lang="en-US" smtClean="0"/>
              <a:t>Contd.</a:t>
            </a:r>
          </a:p>
        </p:txBody>
      </p:sp>
      <p:sp>
        <p:nvSpPr>
          <p:cNvPr id="43011" name="Rectangle 3"/>
          <p:cNvSpPr>
            <a:spLocks noGrp="1" noChangeArrowheads="1"/>
          </p:cNvSpPr>
          <p:nvPr>
            <p:ph type="body" idx="1"/>
          </p:nvPr>
        </p:nvSpPr>
        <p:spPr>
          <a:xfrm>
            <a:off x="457200" y="1447800"/>
            <a:ext cx="8305800" cy="5181600"/>
          </a:xfrm>
        </p:spPr>
        <p:txBody>
          <a:bodyPr/>
          <a:lstStyle/>
          <a:p>
            <a:pPr>
              <a:lnSpc>
                <a:spcPct val="80000"/>
              </a:lnSpc>
            </a:pPr>
            <a:r>
              <a:rPr lang="en-US" sz="2400" smtClean="0"/>
              <a:t>once an estimate of the cost of the risk is derived, compute RE for each risk in risk table. </a:t>
            </a:r>
          </a:p>
          <a:p>
            <a:pPr>
              <a:lnSpc>
                <a:spcPct val="80000"/>
              </a:lnSpc>
            </a:pPr>
            <a:r>
              <a:rPr lang="en-US" sz="2400" smtClean="0"/>
              <a:t>The total risk exposure for all risks (above the cutoff in the risk table) can provide a means for adjusting the final cost estimate for a project.</a:t>
            </a:r>
          </a:p>
          <a:p>
            <a:pPr>
              <a:lnSpc>
                <a:spcPct val="80000"/>
              </a:lnSpc>
            </a:pPr>
            <a:r>
              <a:rPr lang="en-US" sz="2400" smtClean="0"/>
              <a:t>The project team should revisit the risk table at regular intervals, re-evaluating each risk to determine when new circumstances cause its probability and impact to change. </a:t>
            </a:r>
          </a:p>
          <a:p>
            <a:pPr>
              <a:lnSpc>
                <a:spcPct val="80000"/>
              </a:lnSpc>
            </a:pPr>
            <a:r>
              <a:rPr lang="en-US" sz="2400" smtClean="0"/>
              <a:t>As a consequence of this activity, it may be necessary to add new risks to the table, remove some risks that are no longer relevant, and change the relative positions of still others.</a:t>
            </a:r>
          </a:p>
          <a:p>
            <a:pPr>
              <a:lnSpc>
                <a:spcPct val="80000"/>
              </a:lnSpc>
            </a:pPr>
            <a:r>
              <a:rPr lang="en-US" sz="2400" i="1" smtClean="0"/>
              <a:t>Compare RE for all risks to the cost estimate for the project. If RE is greater than 50 percent of  project cost, the feasibility of the project must be evaluated.</a:t>
            </a:r>
            <a:endParaRPr lang="en-US" sz="240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sz="4000" smtClean="0">
                <a:ea typeface="SimSun" pitchFamily="2" charset="-122"/>
              </a:rPr>
              <a:t>Risk Mitigation, Monitoring,</a:t>
            </a:r>
            <a:br>
              <a:rPr lang="en-US" altLang="zh-CN" sz="4000" smtClean="0">
                <a:ea typeface="SimSun" pitchFamily="2" charset="-122"/>
              </a:rPr>
            </a:br>
            <a:r>
              <a:rPr lang="en-US" altLang="zh-CN" sz="4000" smtClean="0">
                <a:ea typeface="SimSun" pitchFamily="2" charset="-122"/>
              </a:rPr>
              <a:t>and Management</a:t>
            </a:r>
            <a:endParaRPr lang="en-US" sz="4000" smtClean="0"/>
          </a:p>
        </p:txBody>
      </p:sp>
      <p:sp>
        <p:nvSpPr>
          <p:cNvPr id="46083" name="Rectangle 3"/>
          <p:cNvSpPr>
            <a:spLocks noGrp="1" noChangeArrowheads="1"/>
          </p:cNvSpPr>
          <p:nvPr>
            <p:ph type="body" idx="1"/>
          </p:nvPr>
        </p:nvSpPr>
        <p:spPr/>
        <p:txBody>
          <a:bodyPr/>
          <a:lstStyle/>
          <a:p>
            <a:pPr>
              <a:lnSpc>
                <a:spcPct val="90000"/>
              </a:lnSpc>
            </a:pPr>
            <a:r>
              <a:rPr lang="en-US" sz="2400" smtClean="0"/>
              <a:t>Risk analysis goal - to assist the project team in developing a strategy for dealing with risk. An effective strategy must consider three issues:</a:t>
            </a:r>
          </a:p>
          <a:p>
            <a:pPr lvl="2">
              <a:lnSpc>
                <a:spcPct val="90000"/>
              </a:lnSpc>
            </a:pPr>
            <a:r>
              <a:rPr lang="en-US" sz="1800" smtClean="0"/>
              <a:t>Risk avoidance or mitigation.</a:t>
            </a:r>
          </a:p>
          <a:p>
            <a:pPr lvl="2">
              <a:lnSpc>
                <a:spcPct val="90000"/>
              </a:lnSpc>
            </a:pPr>
            <a:r>
              <a:rPr lang="en-US" sz="1800" smtClean="0"/>
              <a:t>Risk monitoring</a:t>
            </a:r>
          </a:p>
          <a:p>
            <a:pPr lvl="2">
              <a:lnSpc>
                <a:spcPct val="90000"/>
              </a:lnSpc>
            </a:pPr>
            <a:r>
              <a:rPr lang="en-US" sz="1800" smtClean="0"/>
              <a:t>Risk management and contingency planning</a:t>
            </a:r>
          </a:p>
          <a:p>
            <a:pPr>
              <a:lnSpc>
                <a:spcPct val="90000"/>
              </a:lnSpc>
            </a:pPr>
            <a:r>
              <a:rPr lang="en-US" sz="2400" smtClean="0"/>
              <a:t>Proactive approach to risk, avoidance is always the best strategy. This is achieved by developing a plan for </a:t>
            </a:r>
            <a:r>
              <a:rPr lang="en-US" sz="2400" i="1" smtClean="0"/>
              <a:t>risk mitigation.</a:t>
            </a:r>
          </a:p>
          <a:p>
            <a:pPr>
              <a:lnSpc>
                <a:spcPct val="90000"/>
              </a:lnSpc>
            </a:pPr>
            <a:r>
              <a:rPr lang="en-US" sz="2400" smtClean="0"/>
              <a:t>For example, assume that high staff turnover (i.e. revenue) is noted as a project risk.</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a:xfrm>
            <a:off x="457200" y="609600"/>
            <a:ext cx="8229600" cy="5334000"/>
          </a:xfrm>
        </p:spPr>
        <p:txBody>
          <a:bodyPr/>
          <a:lstStyle/>
          <a:p>
            <a:pPr>
              <a:lnSpc>
                <a:spcPct val="80000"/>
              </a:lnSpc>
            </a:pPr>
            <a:r>
              <a:rPr lang="en-US" sz="2800" smtClean="0"/>
              <a:t>To mitigate this risk, project management must develop a strategy for reducing turnover. </a:t>
            </a:r>
          </a:p>
          <a:p>
            <a:pPr>
              <a:lnSpc>
                <a:spcPct val="80000"/>
              </a:lnSpc>
            </a:pPr>
            <a:r>
              <a:rPr lang="en-US" sz="2800" smtClean="0"/>
              <a:t>Steps are:</a:t>
            </a:r>
          </a:p>
          <a:p>
            <a:pPr lvl="1">
              <a:lnSpc>
                <a:spcPct val="80000"/>
              </a:lnSpc>
            </a:pPr>
            <a:r>
              <a:rPr lang="en-US" sz="2400" smtClean="0"/>
              <a:t>Meet with current staff to determine causes for turnover (e.g., low pay, competitive job market).</a:t>
            </a:r>
          </a:p>
          <a:p>
            <a:pPr lvl="1">
              <a:lnSpc>
                <a:spcPct val="80000"/>
              </a:lnSpc>
            </a:pPr>
            <a:r>
              <a:rPr lang="en-US" sz="2400" smtClean="0"/>
              <a:t>Mitigate those causes that are under our control before the project starts.</a:t>
            </a:r>
          </a:p>
          <a:p>
            <a:pPr lvl="1">
              <a:lnSpc>
                <a:spcPct val="80000"/>
              </a:lnSpc>
            </a:pPr>
            <a:r>
              <a:rPr lang="en-US" sz="2400" smtClean="0"/>
              <a:t>Organize project teams so that information about each development activity is widely dispersed.</a:t>
            </a:r>
          </a:p>
          <a:p>
            <a:pPr lvl="1">
              <a:lnSpc>
                <a:spcPct val="80000"/>
              </a:lnSpc>
            </a:pPr>
            <a:r>
              <a:rPr lang="en-US" sz="2400" smtClean="0"/>
              <a:t>Define documentation standards and establish mechanisms to be sure that documents are developed in a timely manner.</a:t>
            </a:r>
          </a:p>
          <a:p>
            <a:pPr lvl="1">
              <a:lnSpc>
                <a:spcPct val="80000"/>
              </a:lnSpc>
            </a:pPr>
            <a:r>
              <a:rPr lang="en-US" sz="2400" smtClean="0"/>
              <a:t>Conduct peer reviews of all work</a:t>
            </a:r>
          </a:p>
          <a:p>
            <a:pPr lvl="1">
              <a:lnSpc>
                <a:spcPct val="80000"/>
              </a:lnSpc>
            </a:pPr>
            <a:r>
              <a:rPr lang="en-US" sz="2400" smtClean="0"/>
              <a:t>Assign a backup staff member for every critical technologist.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457200" y="533400"/>
            <a:ext cx="8229600" cy="4724400"/>
          </a:xfrm>
        </p:spPr>
        <p:txBody>
          <a:bodyPr/>
          <a:lstStyle/>
          <a:p>
            <a:pPr>
              <a:lnSpc>
                <a:spcPct val="90000"/>
              </a:lnSpc>
            </a:pPr>
            <a:r>
              <a:rPr lang="en-US" sz="2400" smtClean="0"/>
              <a:t>As the project proceeds, </a:t>
            </a:r>
            <a:r>
              <a:rPr lang="en-US" sz="2400" i="1" smtClean="0"/>
              <a:t>risk monitoring</a:t>
            </a:r>
            <a:r>
              <a:rPr lang="en-US" sz="2400" smtClean="0"/>
              <a:t> activities commence. </a:t>
            </a:r>
          </a:p>
          <a:p>
            <a:pPr>
              <a:lnSpc>
                <a:spcPct val="90000"/>
              </a:lnSpc>
            </a:pPr>
            <a:r>
              <a:rPr lang="en-US" sz="2400" smtClean="0"/>
              <a:t>The project manager monitors factors that may provide an indication of whether the risk is becoming more or less likely.</a:t>
            </a:r>
          </a:p>
          <a:p>
            <a:pPr>
              <a:lnSpc>
                <a:spcPct val="90000"/>
              </a:lnSpc>
            </a:pPr>
            <a:r>
              <a:rPr lang="en-US" sz="2400" smtClean="0"/>
              <a:t>In the case of high staff turnover, the following factors can be monitored:</a:t>
            </a:r>
          </a:p>
          <a:p>
            <a:pPr lvl="1">
              <a:lnSpc>
                <a:spcPct val="90000"/>
              </a:lnSpc>
            </a:pPr>
            <a:r>
              <a:rPr lang="en-US" sz="2000" smtClean="0"/>
              <a:t>General attitude of team members based on project pressures.</a:t>
            </a:r>
          </a:p>
          <a:p>
            <a:pPr lvl="1">
              <a:lnSpc>
                <a:spcPct val="90000"/>
              </a:lnSpc>
            </a:pPr>
            <a:r>
              <a:rPr lang="en-US" sz="2000" smtClean="0"/>
              <a:t>Potential problems with compensation and benefits.</a:t>
            </a:r>
          </a:p>
          <a:p>
            <a:pPr lvl="1">
              <a:lnSpc>
                <a:spcPct val="90000"/>
              </a:lnSpc>
            </a:pPr>
            <a:r>
              <a:rPr lang="en-US" sz="2000" smtClean="0"/>
              <a:t>The availability of jobs within the company and outside it.</a:t>
            </a:r>
          </a:p>
          <a:p>
            <a:pPr>
              <a:lnSpc>
                <a:spcPct val="90000"/>
              </a:lnSpc>
            </a:pPr>
            <a:r>
              <a:rPr lang="en-US" sz="2400" i="1" smtClean="0"/>
              <a:t>Risk management and contingency planning </a:t>
            </a:r>
            <a:r>
              <a:rPr lang="en-US" sz="2400" smtClean="0"/>
              <a:t>assumes that mitigation efforts have failed and that the risk has become a reality.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457200" y="609600"/>
            <a:ext cx="8229600" cy="5867400"/>
          </a:xfrm>
        </p:spPr>
        <p:txBody>
          <a:bodyPr/>
          <a:lstStyle/>
          <a:p>
            <a:pPr>
              <a:lnSpc>
                <a:spcPct val="80000"/>
              </a:lnSpc>
            </a:pPr>
            <a:r>
              <a:rPr lang="en-US" sz="2400" smtClean="0"/>
              <a:t>The project is well underway and a number of people announce that they will be leaving. If the mitigation strategy has been followed, backup is available, information is documented, and knowledge has been dispersed across the team. </a:t>
            </a:r>
          </a:p>
          <a:p>
            <a:pPr>
              <a:lnSpc>
                <a:spcPct val="80000"/>
              </a:lnSpc>
            </a:pPr>
            <a:r>
              <a:rPr lang="en-US" sz="2400" smtClean="0"/>
              <a:t>In addition, the project manager may temporarily refocus resources (and readjust the project schedule) to those functions that are fully staffed, enabling newcomers who must be added to the team to “get up to speed.” </a:t>
            </a:r>
          </a:p>
          <a:p>
            <a:pPr>
              <a:lnSpc>
                <a:spcPct val="80000"/>
              </a:lnSpc>
            </a:pPr>
            <a:r>
              <a:rPr lang="en-US" sz="2400" smtClean="0"/>
              <a:t>Those individuals who are leaving are asked to stop all work and spend their last weeks in “knowledge transfer mode.” </a:t>
            </a:r>
          </a:p>
          <a:p>
            <a:pPr>
              <a:lnSpc>
                <a:spcPct val="80000"/>
              </a:lnSpc>
            </a:pPr>
            <a:r>
              <a:rPr lang="en-US" sz="2400" smtClean="0"/>
              <a:t>This might include video-based knowledge capture, the development of “commentary documents,” and/or meeting with other team members who will remain on the project.</a:t>
            </a:r>
          </a:p>
          <a:p>
            <a:pPr>
              <a:lnSpc>
                <a:spcPct val="80000"/>
              </a:lnSpc>
              <a:buFont typeface="Wingdings" pitchFamily="2" charset="2"/>
              <a:buNone/>
            </a:pPr>
            <a:r>
              <a:rPr lang="en-US" sz="2400" smtClean="0"/>
              <a:t>RMMM steps incur additional project cost. For example, spending the time to "backup" every critical technologist costs money.</a:t>
            </a:r>
          </a:p>
          <a:p>
            <a:pPr>
              <a:lnSpc>
                <a:spcPct val="80000"/>
              </a:lnSpc>
              <a:buFont typeface="Wingdings" pitchFamily="2" charset="2"/>
              <a:buNone/>
            </a:pPr>
            <a:endParaRPr lang="en-US" sz="240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mtClean="0"/>
              <a:t>THE RMMM PLAN</a:t>
            </a:r>
          </a:p>
        </p:txBody>
      </p:sp>
      <p:sp>
        <p:nvSpPr>
          <p:cNvPr id="50179" name="Rectangle 3"/>
          <p:cNvSpPr>
            <a:spLocks noGrp="1" noChangeArrowheads="1"/>
          </p:cNvSpPr>
          <p:nvPr>
            <p:ph type="body" idx="1"/>
          </p:nvPr>
        </p:nvSpPr>
        <p:spPr/>
        <p:txBody>
          <a:bodyPr/>
          <a:lstStyle/>
          <a:p>
            <a:pPr>
              <a:lnSpc>
                <a:spcPct val="80000"/>
              </a:lnSpc>
            </a:pPr>
            <a:r>
              <a:rPr lang="en-US" sz="2400" smtClean="0"/>
              <a:t>The RMMM plan documents all work performed as part of risk analysis and is used by the project manager as part of the overall project plan.</a:t>
            </a:r>
          </a:p>
          <a:p>
            <a:pPr>
              <a:lnSpc>
                <a:spcPct val="80000"/>
              </a:lnSpc>
            </a:pPr>
            <a:r>
              <a:rPr lang="en-US" sz="2400" smtClean="0"/>
              <a:t>Some software teams do not develop a formal RMMM document. Rather, each risk is documented individually using a </a:t>
            </a:r>
            <a:r>
              <a:rPr lang="en-US" sz="2400" i="1" smtClean="0"/>
              <a:t>risk information sheet </a:t>
            </a:r>
            <a:r>
              <a:rPr lang="en-US" sz="2400" smtClean="0"/>
              <a:t>(RIS).</a:t>
            </a:r>
          </a:p>
          <a:p>
            <a:pPr>
              <a:lnSpc>
                <a:spcPct val="80000"/>
              </a:lnSpc>
            </a:pPr>
            <a:r>
              <a:rPr lang="en-US" sz="2400" smtClean="0"/>
              <a:t>RIS is maintained using a database system, so that creation and information entry, priority ordering, searches, and other analysis may be accomplished easily.</a:t>
            </a:r>
          </a:p>
          <a:p>
            <a:pPr>
              <a:lnSpc>
                <a:spcPct val="80000"/>
              </a:lnSpc>
            </a:pPr>
            <a:r>
              <a:rPr lang="en-US" sz="2400" smtClean="0"/>
              <a:t>Once RMMM has been documented and the project has begun, risk mitigation and monitoring steps commence.</a:t>
            </a:r>
          </a:p>
          <a:p>
            <a:pPr>
              <a:lnSpc>
                <a:spcPct val="80000"/>
              </a:lnSpc>
            </a:pPr>
            <a:endParaRPr lang="en-US" sz="2400" smtClean="0"/>
          </a:p>
          <a:p>
            <a:pPr>
              <a:lnSpc>
                <a:spcPct val="80000"/>
              </a:lnSpc>
            </a:pPr>
            <a:endParaRPr lang="en-US" sz="2400" smtClean="0"/>
          </a:p>
          <a:p>
            <a:pPr>
              <a:lnSpc>
                <a:spcPct val="80000"/>
              </a:lnSpc>
            </a:pPr>
            <a:endParaRPr lang="en-US" sz="240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4000" smtClean="0"/>
              <a:t>Proactive Risk Management</a:t>
            </a:r>
            <a:br>
              <a:rPr lang="en-US" sz="4000" smtClean="0"/>
            </a:br>
            <a:endParaRPr lang="en-US" sz="4000" smtClean="0"/>
          </a:p>
        </p:txBody>
      </p:sp>
      <p:sp>
        <p:nvSpPr>
          <p:cNvPr id="7171" name="Rectangle 3"/>
          <p:cNvSpPr>
            <a:spLocks noGrp="1" noChangeArrowheads="1"/>
          </p:cNvSpPr>
          <p:nvPr>
            <p:ph type="body" idx="1"/>
          </p:nvPr>
        </p:nvSpPr>
        <p:spPr>
          <a:xfrm>
            <a:off x="457200" y="1295400"/>
            <a:ext cx="8229600" cy="4572000"/>
          </a:xfrm>
        </p:spPr>
        <p:txBody>
          <a:bodyPr/>
          <a:lstStyle/>
          <a:p>
            <a:pPr eaLnBrk="1" hangingPunct="1">
              <a:lnSpc>
                <a:spcPct val="80000"/>
              </a:lnSpc>
            </a:pPr>
            <a:r>
              <a:rPr lang="en-US" sz="2800" smtClean="0"/>
              <a:t>A proactive strategy begins long before technical work is initiated.</a:t>
            </a:r>
          </a:p>
          <a:p>
            <a:pPr eaLnBrk="1" hangingPunct="1">
              <a:lnSpc>
                <a:spcPct val="80000"/>
              </a:lnSpc>
            </a:pPr>
            <a:r>
              <a:rPr lang="en-US" sz="2800" smtClean="0"/>
              <a:t>Potential risks are identified, their probability and impact are assessed, and they are ranked by importance.</a:t>
            </a:r>
          </a:p>
          <a:p>
            <a:pPr eaLnBrk="1" hangingPunct="1">
              <a:lnSpc>
                <a:spcPct val="80000"/>
              </a:lnSpc>
            </a:pPr>
            <a:r>
              <a:rPr lang="en-US" sz="2800" smtClean="0"/>
              <a:t>Then, the software team establishes a plan for managing risk.</a:t>
            </a:r>
          </a:p>
          <a:p>
            <a:pPr eaLnBrk="1" hangingPunct="1">
              <a:lnSpc>
                <a:spcPct val="80000"/>
              </a:lnSpc>
            </a:pPr>
            <a:r>
              <a:rPr lang="en-US" sz="2800" smtClean="0"/>
              <a:t>The primary objective is to avoid risk, but because not all risks can be avoided, the team works to develop a contingency plan that will enable it to respond in a controlled and effective manner.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endParaRPr lang="en-US" smtClean="0"/>
          </a:p>
        </p:txBody>
      </p:sp>
      <p:sp>
        <p:nvSpPr>
          <p:cNvPr id="51203" name="Rectangle 3"/>
          <p:cNvSpPr>
            <a:spLocks noGrp="1" noChangeArrowheads="1"/>
          </p:cNvSpPr>
          <p:nvPr>
            <p:ph type="body" idx="1"/>
          </p:nvPr>
        </p:nvSpPr>
        <p:spPr/>
        <p:txBody>
          <a:bodyPr/>
          <a:lstStyle/>
          <a:p>
            <a:endParaRPr lang="en-US" smtClean="0"/>
          </a:p>
        </p:txBody>
      </p:sp>
      <p:pic>
        <p:nvPicPr>
          <p:cNvPr id="51204" name="Picture 4"/>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Software Risks</a:t>
            </a:r>
          </a:p>
        </p:txBody>
      </p:sp>
      <p:sp>
        <p:nvSpPr>
          <p:cNvPr id="8195" name="Rectangle 3"/>
          <p:cNvSpPr>
            <a:spLocks noGrp="1" noChangeArrowheads="1"/>
          </p:cNvSpPr>
          <p:nvPr>
            <p:ph type="body" idx="1"/>
          </p:nvPr>
        </p:nvSpPr>
        <p:spPr>
          <a:xfrm>
            <a:off x="457200" y="1524000"/>
            <a:ext cx="8229600" cy="4724400"/>
          </a:xfrm>
        </p:spPr>
        <p:txBody>
          <a:bodyPr/>
          <a:lstStyle/>
          <a:p>
            <a:pPr eaLnBrk="1" hangingPunct="1">
              <a:lnSpc>
                <a:spcPct val="80000"/>
              </a:lnSpc>
            </a:pPr>
            <a:r>
              <a:rPr lang="en-US" sz="2000" smtClean="0"/>
              <a:t>Risk always involves two characteristics:</a:t>
            </a:r>
          </a:p>
          <a:p>
            <a:pPr lvl="1" eaLnBrk="1" hangingPunct="1">
              <a:lnSpc>
                <a:spcPct val="80000"/>
              </a:lnSpc>
            </a:pPr>
            <a:r>
              <a:rPr lang="en-US" sz="2000" i="1" smtClean="0"/>
              <a:t>Uncertainty </a:t>
            </a:r>
            <a:r>
              <a:rPr lang="en-US" sz="2000" smtClean="0"/>
              <a:t>—the risk may or may not happen; that is, there are no 100% probable risks.</a:t>
            </a:r>
          </a:p>
          <a:p>
            <a:pPr lvl="1" eaLnBrk="1" hangingPunct="1">
              <a:lnSpc>
                <a:spcPct val="80000"/>
              </a:lnSpc>
            </a:pPr>
            <a:r>
              <a:rPr lang="en-US" sz="2000" i="1" smtClean="0"/>
              <a:t>Loss</a:t>
            </a:r>
            <a:r>
              <a:rPr lang="en-US" sz="2000" smtClean="0"/>
              <a:t>—if the risk becomes a reality, unwanted consequences or losses will occur</a:t>
            </a:r>
          </a:p>
          <a:p>
            <a:pPr eaLnBrk="1" hangingPunct="1">
              <a:lnSpc>
                <a:spcPct val="80000"/>
              </a:lnSpc>
            </a:pPr>
            <a:r>
              <a:rPr lang="en-US" sz="2000" smtClean="0"/>
              <a:t>When risks are analyzed, it is important to quantify the level of uncertainty and the degree of loss associated with each risk.</a:t>
            </a:r>
          </a:p>
          <a:p>
            <a:pPr eaLnBrk="1" hangingPunct="1">
              <a:lnSpc>
                <a:spcPct val="80000"/>
              </a:lnSpc>
            </a:pPr>
            <a:r>
              <a:rPr lang="en-US" sz="2000" smtClean="0"/>
              <a:t>To accomplish this, different categories or types of risks are considered.</a:t>
            </a:r>
          </a:p>
          <a:p>
            <a:pPr lvl="1" eaLnBrk="1" hangingPunct="1">
              <a:lnSpc>
                <a:spcPct val="80000"/>
              </a:lnSpc>
            </a:pPr>
            <a:r>
              <a:rPr lang="en-US" sz="2000" smtClean="0"/>
              <a:t>Project Risks</a:t>
            </a:r>
          </a:p>
          <a:p>
            <a:pPr lvl="1" eaLnBrk="1" hangingPunct="1">
              <a:lnSpc>
                <a:spcPct val="80000"/>
              </a:lnSpc>
            </a:pPr>
            <a:r>
              <a:rPr lang="en-US" sz="2000" smtClean="0"/>
              <a:t>Technical Risks</a:t>
            </a:r>
          </a:p>
          <a:p>
            <a:pPr lvl="1" eaLnBrk="1" hangingPunct="1">
              <a:lnSpc>
                <a:spcPct val="80000"/>
              </a:lnSpc>
            </a:pPr>
            <a:r>
              <a:rPr lang="en-US" sz="2000" smtClean="0"/>
              <a:t>Business Risks</a:t>
            </a:r>
          </a:p>
          <a:p>
            <a:pPr lvl="1" eaLnBrk="1" hangingPunct="1">
              <a:lnSpc>
                <a:spcPct val="80000"/>
              </a:lnSpc>
            </a:pPr>
            <a:r>
              <a:rPr lang="en-US" sz="2000" smtClean="0"/>
              <a:t>Known Risks.</a:t>
            </a:r>
          </a:p>
          <a:p>
            <a:pPr lvl="1" eaLnBrk="1" hangingPunct="1">
              <a:lnSpc>
                <a:spcPct val="80000"/>
              </a:lnSpc>
            </a:pPr>
            <a:r>
              <a:rPr lang="en-US" sz="2000" smtClean="0"/>
              <a:t>Predictable Risks</a:t>
            </a:r>
          </a:p>
          <a:p>
            <a:pPr lvl="1" eaLnBrk="1" hangingPunct="1">
              <a:lnSpc>
                <a:spcPct val="80000"/>
              </a:lnSpc>
            </a:pPr>
            <a:r>
              <a:rPr lang="en-US" sz="2000" smtClean="0"/>
              <a:t>Unpredictable Risks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457200" y="2209800"/>
            <a:ext cx="8229600" cy="3657600"/>
          </a:xfrm>
        </p:spPr>
        <p:txBody>
          <a:bodyPr/>
          <a:lstStyle/>
          <a:p>
            <a:pPr eaLnBrk="1" hangingPunct="1">
              <a:lnSpc>
                <a:spcPct val="90000"/>
              </a:lnSpc>
            </a:pPr>
            <a:r>
              <a:rPr lang="en-US" sz="2400" b="1" i="1" smtClean="0"/>
              <a:t>Project risks</a:t>
            </a:r>
            <a:r>
              <a:rPr lang="en-US" sz="2400" smtClean="0"/>
              <a:t> make threats the project plan.</a:t>
            </a:r>
          </a:p>
          <a:p>
            <a:pPr eaLnBrk="1" hangingPunct="1">
              <a:lnSpc>
                <a:spcPct val="90000"/>
              </a:lnSpc>
            </a:pPr>
            <a:r>
              <a:rPr lang="en-US" sz="2400" smtClean="0"/>
              <a:t>That is, if project risks become real, it is likely that project schedule will slip and that costs will increase.</a:t>
            </a:r>
          </a:p>
          <a:p>
            <a:pPr eaLnBrk="1" hangingPunct="1">
              <a:lnSpc>
                <a:spcPct val="90000"/>
              </a:lnSpc>
            </a:pPr>
            <a:r>
              <a:rPr lang="en-US" sz="2400" smtClean="0"/>
              <a:t>Project risks identify potential budgetary, schedule, personnel (staffing and organization), resource, customer, and requirements problems and their impact on a software project.</a:t>
            </a:r>
          </a:p>
          <a:p>
            <a:pPr eaLnBrk="1" hangingPunct="1">
              <a:lnSpc>
                <a:spcPct val="90000"/>
              </a:lnSpc>
            </a:pPr>
            <a:r>
              <a:rPr lang="en-US" sz="2400" smtClean="0"/>
              <a:t>Project complexity, size, and the degree of structural uncertainty were also defined as project risk factors.</a:t>
            </a:r>
          </a:p>
        </p:txBody>
      </p:sp>
      <p:sp>
        <p:nvSpPr>
          <p:cNvPr id="9219" name="Rectangle 4"/>
          <p:cNvSpPr>
            <a:spLocks noGrp="1" noChangeArrowheads="1"/>
          </p:cNvSpPr>
          <p:nvPr>
            <p:ph type="title"/>
          </p:nvPr>
        </p:nvSpPr>
        <p:spPr>
          <a:noFill/>
        </p:spPr>
        <p:txBody>
          <a:bodyPr/>
          <a:lstStyle/>
          <a:p>
            <a:pPr eaLnBrk="1" hangingPunct="1"/>
            <a:r>
              <a:rPr lang="en-US" smtClean="0"/>
              <a:t>Project Risk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Technical risks</a:t>
            </a:r>
          </a:p>
        </p:txBody>
      </p:sp>
      <p:sp>
        <p:nvSpPr>
          <p:cNvPr id="10243" name="Rectangle 3"/>
          <p:cNvSpPr>
            <a:spLocks noGrp="1" noChangeArrowheads="1"/>
          </p:cNvSpPr>
          <p:nvPr>
            <p:ph type="body" idx="1"/>
          </p:nvPr>
        </p:nvSpPr>
        <p:spPr/>
        <p:txBody>
          <a:bodyPr/>
          <a:lstStyle/>
          <a:p>
            <a:pPr eaLnBrk="1" hangingPunct="1">
              <a:lnSpc>
                <a:spcPct val="90000"/>
              </a:lnSpc>
            </a:pPr>
            <a:r>
              <a:rPr lang="en-US" sz="2400" i="1" smtClean="0"/>
              <a:t>Technical risks </a:t>
            </a:r>
            <a:r>
              <a:rPr lang="en-US" sz="2400" smtClean="0"/>
              <a:t>threaten the quality and timeliness of the software to be produced.</a:t>
            </a:r>
          </a:p>
          <a:p>
            <a:pPr eaLnBrk="1" hangingPunct="1">
              <a:lnSpc>
                <a:spcPct val="90000"/>
              </a:lnSpc>
            </a:pPr>
            <a:r>
              <a:rPr lang="en-US" sz="2400" smtClean="0"/>
              <a:t>If a technical risk becomes a reality, implementation may become difficult or impossible.</a:t>
            </a:r>
          </a:p>
          <a:p>
            <a:pPr eaLnBrk="1" hangingPunct="1">
              <a:lnSpc>
                <a:spcPct val="90000"/>
              </a:lnSpc>
            </a:pPr>
            <a:r>
              <a:rPr lang="en-US" sz="2400" smtClean="0"/>
              <a:t>Technical risks identify potential design, implementation, interface, verification, and maintenance problems. </a:t>
            </a:r>
          </a:p>
          <a:p>
            <a:pPr eaLnBrk="1" hangingPunct="1">
              <a:lnSpc>
                <a:spcPct val="90000"/>
              </a:lnSpc>
            </a:pPr>
            <a:r>
              <a:rPr lang="en-US" sz="2400" smtClean="0"/>
              <a:t>In addition, specification ambiguity, technical uncertainty, and "leading-edge" technology are also risk factors.</a:t>
            </a:r>
          </a:p>
          <a:p>
            <a:pPr eaLnBrk="1" hangingPunct="1">
              <a:lnSpc>
                <a:spcPct val="90000"/>
              </a:lnSpc>
            </a:pPr>
            <a:endParaRPr lang="en-US" sz="240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Business Risk</a:t>
            </a:r>
          </a:p>
        </p:txBody>
      </p:sp>
      <p:sp>
        <p:nvSpPr>
          <p:cNvPr id="11267" name="Rectangle 3"/>
          <p:cNvSpPr>
            <a:spLocks noGrp="1" noChangeArrowheads="1"/>
          </p:cNvSpPr>
          <p:nvPr>
            <p:ph type="body" idx="1"/>
          </p:nvPr>
        </p:nvSpPr>
        <p:spPr>
          <a:xfrm>
            <a:off x="457200" y="1752600"/>
            <a:ext cx="8229600" cy="3886200"/>
          </a:xfrm>
        </p:spPr>
        <p:txBody>
          <a:bodyPr/>
          <a:lstStyle/>
          <a:p>
            <a:pPr eaLnBrk="1" hangingPunct="1">
              <a:lnSpc>
                <a:spcPct val="80000"/>
              </a:lnSpc>
            </a:pPr>
            <a:r>
              <a:rPr lang="en-US" sz="2200" i="1" smtClean="0"/>
              <a:t>Business risks </a:t>
            </a:r>
            <a:r>
              <a:rPr lang="en-US" sz="2200" smtClean="0"/>
              <a:t>threaten the feasibility of the software to be built.</a:t>
            </a:r>
          </a:p>
          <a:p>
            <a:pPr eaLnBrk="1" hangingPunct="1">
              <a:lnSpc>
                <a:spcPct val="80000"/>
              </a:lnSpc>
            </a:pPr>
            <a:r>
              <a:rPr lang="en-US" sz="2200" smtClean="0"/>
              <a:t>Business risks often jeopardize the project or the product.</a:t>
            </a:r>
          </a:p>
          <a:p>
            <a:pPr eaLnBrk="1" hangingPunct="1">
              <a:lnSpc>
                <a:spcPct val="80000"/>
              </a:lnSpc>
            </a:pPr>
            <a:r>
              <a:rPr lang="en-US" sz="2200" smtClean="0"/>
              <a:t>Top five business risks are</a:t>
            </a:r>
          </a:p>
          <a:p>
            <a:pPr lvl="1" eaLnBrk="1" hangingPunct="1">
              <a:lnSpc>
                <a:spcPct val="80000"/>
              </a:lnSpc>
            </a:pPr>
            <a:r>
              <a:rPr lang="en-US" sz="2200" smtClean="0"/>
              <a:t>Building a excellent product or system that no one really wants (market risk),</a:t>
            </a:r>
          </a:p>
          <a:p>
            <a:pPr lvl="1" eaLnBrk="1" hangingPunct="1">
              <a:lnSpc>
                <a:spcPct val="80000"/>
              </a:lnSpc>
            </a:pPr>
            <a:r>
              <a:rPr lang="en-US" sz="2200" smtClean="0"/>
              <a:t>Building a product that no longer fits into the overall business strategy for the company (strategic risk)</a:t>
            </a:r>
          </a:p>
          <a:p>
            <a:pPr lvl="1" eaLnBrk="1" hangingPunct="1">
              <a:lnSpc>
                <a:spcPct val="80000"/>
              </a:lnSpc>
            </a:pPr>
            <a:r>
              <a:rPr lang="en-US" sz="2200" smtClean="0"/>
              <a:t>Building a product that the sales force doesn't understand how to sell.</a:t>
            </a:r>
          </a:p>
          <a:p>
            <a:pPr lvl="1" eaLnBrk="1" hangingPunct="1">
              <a:lnSpc>
                <a:spcPct val="80000"/>
              </a:lnSpc>
            </a:pPr>
            <a:r>
              <a:rPr lang="en-US" sz="2200" smtClean="0"/>
              <a:t>Losing the support of senior management due to a change in focus or a change in people (management risk)</a:t>
            </a:r>
          </a:p>
          <a:p>
            <a:pPr lvl="1" eaLnBrk="1" hangingPunct="1">
              <a:lnSpc>
                <a:spcPct val="80000"/>
              </a:lnSpc>
            </a:pPr>
            <a:r>
              <a:rPr lang="en-US" sz="2200" smtClean="0"/>
              <a:t>Losing budgetary or personnel commitment (budget risks)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Known Risk</a:t>
            </a:r>
          </a:p>
        </p:txBody>
      </p:sp>
      <p:sp>
        <p:nvSpPr>
          <p:cNvPr id="12291" name="Rectangle 3"/>
          <p:cNvSpPr>
            <a:spLocks noGrp="1" noChangeArrowheads="1"/>
          </p:cNvSpPr>
          <p:nvPr>
            <p:ph type="body" idx="1"/>
          </p:nvPr>
        </p:nvSpPr>
        <p:spPr/>
        <p:txBody>
          <a:bodyPr/>
          <a:lstStyle/>
          <a:p>
            <a:pPr eaLnBrk="1" hangingPunct="1"/>
            <a:r>
              <a:rPr lang="en-US" sz="2800" i="1" smtClean="0"/>
              <a:t>Known risks </a:t>
            </a:r>
            <a:r>
              <a:rPr lang="en-US" sz="2800" smtClean="0"/>
              <a:t>are those that can be uncovered after careful evaluation of the project plan, the business and technical environment in which the project is being developed, </a:t>
            </a:r>
          </a:p>
          <a:p>
            <a:pPr eaLnBrk="1" hangingPunct="1"/>
            <a:r>
              <a:rPr lang="en-US" sz="2800" smtClean="0"/>
              <a:t>Other reliable information sources (e.g., unrealistic delivery date, lack of documented requirements or software scope, poor development environment).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457200" y="1143000"/>
            <a:ext cx="8229600" cy="4724400"/>
          </a:xfrm>
        </p:spPr>
        <p:txBody>
          <a:bodyPr/>
          <a:lstStyle/>
          <a:p>
            <a:pPr eaLnBrk="1" hangingPunct="1"/>
            <a:r>
              <a:rPr lang="en-US" i="1" smtClean="0"/>
              <a:t>Predictable risks </a:t>
            </a:r>
            <a:r>
              <a:rPr lang="en-US" smtClean="0"/>
              <a:t>are generalized from past project experience (e.g., staff turnover, poor communication with the customer, etc).</a:t>
            </a:r>
          </a:p>
          <a:p>
            <a:pPr eaLnBrk="1" hangingPunct="1"/>
            <a:r>
              <a:rPr lang="en-US" i="1" smtClean="0"/>
              <a:t>Unpredictable risks </a:t>
            </a:r>
            <a:r>
              <a:rPr lang="en-US" smtClean="0"/>
              <a:t>are the joker in the deck. They can and do occur, but they are extremely difficult to identify in advance.</a:t>
            </a:r>
          </a:p>
        </p:txBody>
      </p:sp>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_Profil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2834</TotalTime>
  <Words>2324</Words>
  <Application>Microsoft Office PowerPoint</Application>
  <PresentationFormat>On-screen Show (4:3)</PresentationFormat>
  <Paragraphs>167</Paragraphs>
  <Slides>30</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30</vt:i4>
      </vt:variant>
    </vt:vector>
  </HeadingPairs>
  <TitlesOfParts>
    <vt:vector size="40" baseType="lpstr">
      <vt:lpstr>Verdana</vt:lpstr>
      <vt:lpstr>Arial</vt:lpstr>
      <vt:lpstr>Wingdings</vt:lpstr>
      <vt:lpstr>Calibri</vt:lpstr>
      <vt:lpstr>Arial Black</vt:lpstr>
      <vt:lpstr>Times New Roman</vt:lpstr>
      <vt:lpstr>SimSun</vt:lpstr>
      <vt:lpstr>Palatino</vt:lpstr>
      <vt:lpstr>Pixel</vt:lpstr>
      <vt:lpstr>2_Profile</vt:lpstr>
      <vt:lpstr>Software Engineering</vt:lpstr>
      <vt:lpstr>Reactive Risk Management</vt:lpstr>
      <vt:lpstr>Proactive Risk Management </vt:lpstr>
      <vt:lpstr>Software Risks</vt:lpstr>
      <vt:lpstr>Project Risk</vt:lpstr>
      <vt:lpstr>Technical risks</vt:lpstr>
      <vt:lpstr>Business Risk</vt:lpstr>
      <vt:lpstr>Known Risk</vt:lpstr>
      <vt:lpstr>Slide 9</vt:lpstr>
      <vt:lpstr>Risk Identification</vt:lpstr>
      <vt:lpstr>Contd.</vt:lpstr>
      <vt:lpstr>Risk Item Checklist  contd.</vt:lpstr>
      <vt:lpstr>Risk Components</vt:lpstr>
      <vt:lpstr>The impact of each risk driver on the risk component </vt:lpstr>
      <vt:lpstr>Risk Projection</vt:lpstr>
      <vt:lpstr>Developing Risk Table</vt:lpstr>
      <vt:lpstr>Procedure to build risk table</vt:lpstr>
      <vt:lpstr>Contd.</vt:lpstr>
      <vt:lpstr>Contd.</vt:lpstr>
      <vt:lpstr>Contd.</vt:lpstr>
      <vt:lpstr>Assessing Risk Impact</vt:lpstr>
      <vt:lpstr>To determine the overall consequences of a risk: </vt:lpstr>
      <vt:lpstr>Example- the software team defines a project risk in the following manner</vt:lpstr>
      <vt:lpstr>Contd.</vt:lpstr>
      <vt:lpstr>Risk Mitigation, Monitoring, and Management</vt:lpstr>
      <vt:lpstr>Slide 26</vt:lpstr>
      <vt:lpstr>Slide 27</vt:lpstr>
      <vt:lpstr>Slide 28</vt:lpstr>
      <vt:lpstr>THE RMMM PLAN</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:SOFTWARE PROCESS AND PROJECT METRICS</dc:title>
  <dc:creator>Ashwin</dc:creator>
  <cp:lastModifiedBy>DELL</cp:lastModifiedBy>
  <cp:revision>662</cp:revision>
  <dcterms:created xsi:type="dcterms:W3CDTF">2009-07-10T06:37:19Z</dcterms:created>
  <dcterms:modified xsi:type="dcterms:W3CDTF">2022-03-03T04:14:36Z</dcterms:modified>
</cp:coreProperties>
</file>