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notesMasterIdLst>
    <p:notesMasterId r:id="rId34"/>
  </p:notesMasterIdLst>
  <p:sldIdLst>
    <p:sldId id="29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2" r:id="rId17"/>
    <p:sldId id="273" r:id="rId18"/>
    <p:sldId id="274" r:id="rId19"/>
    <p:sldId id="276" r:id="rId20"/>
    <p:sldId id="275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29" autoAdjust="0"/>
    <p:restoredTop sz="94054" autoAdjust="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3F65AC-3E47-42AA-9533-CE139F03F57D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348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427587B-4706-4236-A981-A9F8D3C98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0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4D557-5E8C-41E2-BFC4-8B8F6EE94FEE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4AA35-B9EE-4F99-AFA6-CCD4D5758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B182D-7974-42D4-BA63-EC4BF9132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0BCE9-980C-417E-81EC-602E92D0BDDF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AAC30-42B9-4577-94D8-8C135098F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EB2EC-7822-48A3-8689-32CD931A06E3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0A36D-BDA9-4444-8776-1DFDEC5F6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0415A-B30A-47BF-ADB6-E6B1A56B5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08E19-4D91-4B2B-84C7-182C09FB1430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7B687-067E-4A22-863E-6C7729BF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CFA48-612E-456A-BD64-FC4471F3502B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1DB0A-3290-499F-920F-C4579B272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D54CE-C665-4DB6-B4B6-2F470987B916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22A9D-4768-4E62-AD1B-63F4F5356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D0E80-D12F-4FCE-AB7D-19023182EEEE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A6A94-44C2-4F01-A367-0B9E1525A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F1EE7-B2FB-4693-9191-52C09CFC701B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45C0A-E925-4BBC-BA10-925C0053B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045C3-6819-4EC2-B58B-68FAE0C30299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368D2-1522-455D-BF50-9B9BE203C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D526C-16AE-4385-AC48-F1821695AB46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4E6F-0C47-4D55-ACD2-5EBACB79D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E3E72-45DA-4796-8D9D-F251A675E338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9FD60A40-8C21-44A8-B23F-A688CC5D1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0A386700-46D7-4C6F-B6B2-6C47FB84C60D}" type="datetimeFigureOut">
              <a:rPr lang="en-US"/>
              <a:pPr>
                <a:defRPr/>
              </a:pPr>
              <a:t>3/3/2022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0025EE-886C-47D1-A4A9-075837A0E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Arial" charset="0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Arial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Arial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Arial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7924800" cy="1371600"/>
          </a:xfrm>
        </p:spPr>
        <p:txBody>
          <a:bodyPr/>
          <a:lstStyle/>
          <a:p>
            <a:r>
              <a:rPr lang="en-US" smtClean="0"/>
              <a:t>Software Engineering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3352800"/>
            <a:ext cx="7620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4000" kern="0" dirty="0">
                <a:solidFill>
                  <a:schemeClr val="tx2"/>
                </a:solidFill>
              </a:rPr>
              <a:t>Lecture </a:t>
            </a:r>
            <a:r>
              <a:rPr lang="en-US" sz="4000" kern="0" dirty="0" smtClean="0">
                <a:solidFill>
                  <a:schemeClr val="tx2"/>
                </a:solidFill>
              </a:rPr>
              <a:t>12</a:t>
            </a:r>
            <a:endParaRPr lang="en-US" sz="4000" kern="0" dirty="0">
              <a:solidFill>
                <a:schemeClr val="tx2"/>
              </a:solidFill>
            </a:endParaRPr>
          </a:p>
          <a:p>
            <a:pPr algn="ctr" eaLnBrk="1" hangingPunct="1">
              <a:defRPr/>
            </a:pPr>
            <a:r>
              <a:rPr lang="en-US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Software </a:t>
            </a:r>
            <a:r>
              <a:rPr lang="en-US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Quality Assurance</a:t>
            </a:r>
            <a:endParaRPr lang="en-US" b="1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2. </a:t>
            </a:r>
            <a:r>
              <a:rPr lang="en-US" altLang="zh-CN" sz="2400" smtClean="0">
                <a:ea typeface="SimSun" pitchFamily="2" charset="-122"/>
              </a:rPr>
              <a:t>Participates in the development of the project’s software process description. 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SimSun" pitchFamily="2" charset="-122"/>
              </a:rPr>
              <a:t>The SQA group reviews the process description for compliance with organizational policy, internal software standards, externally imposed standards (e.g., ISO-9001), and other parts of the software project plan.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3. Reviews software engineering activities to verify compliance with the defined software process.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SQA group identifies, documents, and tracks deviations from the process and verifies that corrections have been made.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4. Audits designated software work products to verify compliance with those defined as part of the software process.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SQA group reviews selected work products; identifies, documents, and tracks deviations; verifies that corrections have been made; and periodically reports the results of its work to the project manager.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5. Ensures that deviations in software work and work products are documented and handled according to a documented procedure.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Deviations may be encountered in the project plan, process description, applicable standards, or technical work products.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6. </a:t>
            </a:r>
            <a:r>
              <a:rPr lang="en-US" sz="2400" b="1" smtClean="0"/>
              <a:t>Records any noncompliance and reports to senior management.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Noncompliance items are tracked until they are resolved.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Software Review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Software reviews are a "filter" for the software engineering process.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That is, reviews are applied at various points during software development and serve to uncover errors and defects that can then be removed.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Types of Review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Informal Review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Meeting around the coffee  machine and discussing technical problems.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Formal Review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Formal presentation of software design to an audience of customers, management, and technical staff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FTR is the most effective filter from a quality assurance standpoint.</a:t>
            </a: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mtClean="0"/>
              <a:t>Cost Impact of Software Defects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The primary objective of formal technical reviews is to find errors during the process so that they do not become defects after release of the software.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Direct benefit is early discovery of error, do not propagate to the next step.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Design activities introduce between 50 and 65 percent of all errors (and ultimately, all defects) during the software process.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However, FTR have been shown to be up to 75 percent effective in uncovering design flaws.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FTP substantially reduces the cost of subsequent steps in the development and support phases.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Assume that an error uncovered during design will cost 1.0 monetary unit to correct. </a:t>
            </a:r>
          </a:p>
          <a:p>
            <a:pPr>
              <a:lnSpc>
                <a:spcPct val="90000"/>
              </a:lnSpc>
            </a:pPr>
            <a:r>
              <a:rPr lang="en-US" smtClean="0"/>
              <a:t>Relative to this cost, the same error uncovered just before testing commences will cost 6.5 units; during testing, 15 units; and after release, between 60 and 100 units.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Defect Amplification and Removal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A defect amplification model can be used to illustrate the generation and detection of errors during the preliminary design, detail design, and coding steps of the software engineering process.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 box represents a software development step. During the step, errors may be by mistake generated.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Review may fail to uncover newly generated errors and errors from previous steps, resulting in some number of errors that are passed through.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In some cases, errors passed through from previous steps are amplified (amplification factor, </a:t>
            </a:r>
            <a:r>
              <a:rPr lang="en-US" sz="2400" i="1" smtClean="0"/>
              <a:t>x</a:t>
            </a:r>
            <a:r>
              <a:rPr lang="en-US" sz="2400" smtClean="0"/>
              <a:t>) by current work.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box subdivisions represent each of these characteristics and the percent of efficiency for detecting errors.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Defect Amplification model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981200"/>
            <a:ext cx="8686800" cy="45720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Defect Amplification – No Review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981200"/>
            <a:ext cx="8458200" cy="45720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Because of no review conducted, Ten preliminary design defects are amplified to 94 errors before testing commences.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Each test step is assumed to correct 50 percent of all incoming errors without introducing any new errors.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Twelve latent errors are released to the field or to the customers.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z="3200" smtClean="0"/>
              <a:t>Defect Amplification –Review conducted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524000"/>
            <a:ext cx="8229600" cy="4953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3600" b="1" smtClean="0"/>
              <a:t>Quality Concepts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1. </a:t>
            </a:r>
            <a:r>
              <a:rPr lang="en-US" smtClean="0"/>
              <a:t>Quality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Quality as “a characteristic or attribute of something.”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Two kinds of quality may be encountered: </a:t>
            </a:r>
          </a:p>
          <a:p>
            <a:pPr lvl="1">
              <a:lnSpc>
                <a:spcPct val="80000"/>
              </a:lnSpc>
            </a:pPr>
            <a:r>
              <a:rPr lang="en-US" altLang="zh-CN" sz="2000" i="1" smtClean="0">
                <a:ea typeface="SimSun" pitchFamily="2" charset="-122"/>
              </a:rPr>
              <a:t>Quality of design</a:t>
            </a:r>
            <a:r>
              <a:rPr lang="en-US" altLang="zh-CN" sz="2000" smtClean="0">
                <a:ea typeface="SimSun" pitchFamily="2" charset="-122"/>
              </a:rPr>
              <a:t> of a product increases, if the product is manufactured according to specifications.</a:t>
            </a:r>
          </a:p>
          <a:p>
            <a:pPr lvl="1">
              <a:lnSpc>
                <a:spcPct val="80000"/>
              </a:lnSpc>
            </a:pPr>
            <a:r>
              <a:rPr lang="en-US" altLang="zh-CN" sz="2000" i="1" smtClean="0">
                <a:ea typeface="SimSun" pitchFamily="2" charset="-122"/>
              </a:rPr>
              <a:t>Quality of conformance </a:t>
            </a:r>
            <a:r>
              <a:rPr lang="en-US" altLang="zh-CN" sz="2000" smtClean="0">
                <a:ea typeface="SimSun" pitchFamily="2" charset="-122"/>
              </a:rPr>
              <a:t>is the degree to which the design specifications are followed during manufacturing. </a:t>
            </a:r>
          </a:p>
          <a:p>
            <a:pPr>
              <a:lnSpc>
                <a:spcPct val="80000"/>
              </a:lnSpc>
            </a:pPr>
            <a:r>
              <a:rPr lang="en-US" altLang="zh-CN" sz="2400" smtClean="0">
                <a:ea typeface="SimSun" pitchFamily="2" charset="-122"/>
              </a:rPr>
              <a:t>In software development, 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Quality of design encompasses requirements, specifications, and the design of the system. 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Quality of conformance is an issue focused primarily on implementation.</a:t>
            </a:r>
          </a:p>
          <a:p>
            <a:pPr>
              <a:lnSpc>
                <a:spcPct val="80000"/>
              </a:lnSpc>
            </a:pPr>
            <a:endParaRPr lang="en-US" altLang="zh-CN" sz="2400" smtClean="0">
              <a:ea typeface="SimSun" pitchFamily="2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>
                <a:ea typeface="SimSun" pitchFamily="2" charset="-122"/>
              </a:rPr>
              <a:t>User satisfaction = compliant product + good quality + delivery within budget and schedule</a:t>
            </a:r>
            <a:endParaRPr lang="en-US" sz="20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Considers the same conditions except that design and code reviews are conducted as part of each development step.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In this case, ten initial preliminary design errors are amplified to 24 errors before testing commences.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Only three latent errors exist.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Now we can estimate overall cost (with and without review for our hypothetical example)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Using these data, the total cost for development and maintenance when reviews are conducted.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To conduct reviews, a software engineer must expend time and effort and the development organization must spend money.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z="4000" smtClean="0"/>
              <a:t>FORMAL TECHNICAL REVIEWS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It is a software quality assurance activity performed by software engineers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Objectives of the FTR are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 uncover errors in function, logic, or implementation for any representation of the software;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 verify that the software under review meets its requirements;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 ensure that the software has been represented according to predefined standards;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 achieve software that is developed in a uniform manner;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To make projects more manageable.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FTR is actually a class of reviews that includes walkthroughs, inspections, round-robin reviews and other small group technical assessments of software.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FTR- Review meeting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Every review meeting should abide by the following constraints: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Between three and five people (typically) should be involved in the review.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Advance preparation should occur but should require no more than two hours of work for each person.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duration of the review meeting should be less than two hours.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FTR focuses on a specific (and small) part of the overall software.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e.g. rather than attempting to review an entire design, are conducted for each component or small group of components.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The focus of the FTR is on a work product. (e.g. requirement, anlaysis,design, coding)</a:t>
            </a:r>
          </a:p>
          <a:p>
            <a:pPr>
              <a:lnSpc>
                <a:spcPct val="80000"/>
              </a:lnSpc>
            </a:pPr>
            <a:r>
              <a:rPr lang="en-US" sz="2400" i="1" smtClean="0"/>
              <a:t>The producer</a:t>
            </a:r>
            <a:r>
              <a:rPr lang="en-US" sz="2400" smtClean="0"/>
              <a:t>—informs the project leader that the work product is complete and that a review is required.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project leader contacts a </a:t>
            </a:r>
            <a:r>
              <a:rPr lang="en-US" sz="2400" i="1" smtClean="0"/>
              <a:t>review leader, </a:t>
            </a:r>
            <a:r>
              <a:rPr lang="en-US" sz="2400" smtClean="0"/>
              <a:t>who evaluates the product for readiness, generates copies of product materials, and distributes them to two or three reviewers for advance preparation.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Each reviewer is expected to spend between one and two hours reviewing the product &amp; making notes.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Concurrently, the review leader also reviews the product and establishes an agenda for the review meeting, which is typically scheduled for the next day.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FTR begins with an introduction of the agenda and a brief introduction by the producer.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The producer then proceeds to "walk through" the work product, explaining the material, while reviewers raise issues based on their advance preparation.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When valid problems or errors are discovered, the recorder notes each.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At the end of the review, all attendees of the FTR must decide whether to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Accept the product without further modification,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Reject the product due to severe errors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Accept the product provisionally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The decision made, all FTR attendees complete a sign-off, indicating their participation in the review and their concurrence with the review team's findings.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Review Reporting and Record Keeping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400" smtClean="0"/>
              <a:t>During the FTR, a reviewer (the recorder) actively records all issues that have been raised. </a:t>
            </a:r>
          </a:p>
          <a:p>
            <a:pPr marL="533400" indent="-533400">
              <a:lnSpc>
                <a:spcPct val="80000"/>
              </a:lnSpc>
            </a:pPr>
            <a:r>
              <a:rPr lang="en-US" sz="2400" smtClean="0"/>
              <a:t>These are summarized at the end of the review meeting and a review issues list is produced. </a:t>
            </a:r>
          </a:p>
          <a:p>
            <a:pPr marL="533400" indent="-533400">
              <a:lnSpc>
                <a:spcPct val="80000"/>
              </a:lnSpc>
            </a:pPr>
            <a:r>
              <a:rPr lang="en-US" sz="2400" smtClean="0"/>
              <a:t>A </a:t>
            </a:r>
            <a:r>
              <a:rPr lang="en-US" sz="2400" i="1" smtClean="0"/>
              <a:t>review summary report </a:t>
            </a:r>
            <a:r>
              <a:rPr lang="en-US" sz="2400" smtClean="0"/>
              <a:t>answers three questions: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What was reviewed?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Who reviewed it?</a:t>
            </a:r>
          </a:p>
          <a:p>
            <a:pPr marL="914400" lvl="1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What were the findings and conclusions?</a:t>
            </a:r>
          </a:p>
          <a:p>
            <a:pPr marL="533400" indent="-533400">
              <a:lnSpc>
                <a:spcPct val="80000"/>
              </a:lnSpc>
            </a:pPr>
            <a:r>
              <a:rPr lang="en-US" sz="2400" i="1" smtClean="0"/>
              <a:t>Review summary report</a:t>
            </a:r>
            <a:r>
              <a:rPr lang="en-US" sz="2400" smtClean="0"/>
              <a:t> becomes part of the project historical record and may be distributed to the project leader and other interested parties.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i="1" smtClean="0"/>
              <a:t>review issues list </a:t>
            </a:r>
            <a:r>
              <a:rPr lang="en-US" sz="2800" smtClean="0"/>
              <a:t>serves two purposes: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 identify problem areas within the product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To serve as an action item checklist that guides the producer as corrections are made.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An issues list is normally attached to the summary report.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It is important to establish a follow-up procedure to ensure that items on the issues list have been properly corrected.  Unless this is done, it is possible that issues raised can “fall between the cracks.”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One approach is to assign the responsibility for follow-up to the review leader.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Guidelines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smtClean="0"/>
              <a:t>Review the product, not the producer.</a:t>
            </a:r>
            <a:endParaRPr lang="en-US" sz="2400" smtClean="0"/>
          </a:p>
          <a:p>
            <a:pPr lvl="1">
              <a:lnSpc>
                <a:spcPct val="80000"/>
              </a:lnSpc>
            </a:pPr>
            <a:r>
              <a:rPr lang="en-US" sz="2000" i="1" smtClean="0"/>
              <a:t>Don’t point out errors harshly. One way to be gentle is to ask a question that enables the producer to discover his or her own error.</a:t>
            </a:r>
          </a:p>
          <a:p>
            <a:pPr>
              <a:lnSpc>
                <a:spcPct val="80000"/>
              </a:lnSpc>
            </a:pPr>
            <a:r>
              <a:rPr lang="en-US" sz="2400" i="1" smtClean="0"/>
              <a:t>Set an agenda and maintain it.</a:t>
            </a:r>
            <a:endParaRPr lang="en-US" sz="2400" smtClean="0"/>
          </a:p>
          <a:p>
            <a:pPr lvl="1">
              <a:lnSpc>
                <a:spcPct val="80000"/>
              </a:lnSpc>
            </a:pPr>
            <a:r>
              <a:rPr lang="en-US" sz="2000" smtClean="0"/>
              <a:t>An FTR must be kept on track and on schedule.</a:t>
            </a:r>
          </a:p>
          <a:p>
            <a:pPr>
              <a:lnSpc>
                <a:spcPct val="80000"/>
              </a:lnSpc>
            </a:pPr>
            <a:r>
              <a:rPr lang="en-US" sz="2400" i="1" smtClean="0"/>
              <a:t>Limit debate and rebuttal: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Rather than spending time debating the question, the issue should be recorded for further discussion off-line</a:t>
            </a:r>
          </a:p>
          <a:p>
            <a:pPr>
              <a:lnSpc>
                <a:spcPct val="80000"/>
              </a:lnSpc>
            </a:pPr>
            <a:r>
              <a:rPr lang="en-US" sz="2400" i="1" smtClean="0"/>
              <a:t>Enunciate problem areas, but don't attempt to solve every problem noted.</a:t>
            </a:r>
            <a:endParaRPr lang="en-US" sz="2400" smtClean="0"/>
          </a:p>
          <a:p>
            <a:pPr lvl="1">
              <a:lnSpc>
                <a:spcPct val="80000"/>
              </a:lnSpc>
            </a:pPr>
            <a:r>
              <a:rPr lang="en-US" sz="2000" smtClean="0"/>
              <a:t>Review only some small part of component. </a:t>
            </a:r>
          </a:p>
          <a:p>
            <a:pPr>
              <a:lnSpc>
                <a:spcPct val="80000"/>
              </a:lnSpc>
            </a:pPr>
            <a:r>
              <a:rPr lang="en-US" sz="2400" i="1" smtClean="0"/>
              <a:t>Take written notes.</a:t>
            </a:r>
            <a:endParaRPr lang="en-US" sz="2400" smtClean="0"/>
          </a:p>
          <a:p>
            <a:pPr lvl="1">
              <a:lnSpc>
                <a:spcPct val="80000"/>
              </a:lnSpc>
            </a:pPr>
            <a:r>
              <a:rPr lang="en-US" sz="2000" smtClean="0"/>
              <a:t>make notes on a wall board, so that wording and priorities can be assessed by other reviewers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i="1" smtClean="0"/>
              <a:t>Limit the number of participants and insist upon advance preparation.</a:t>
            </a:r>
            <a:endParaRPr lang="en-US" sz="2800" smtClean="0"/>
          </a:p>
          <a:p>
            <a:pPr lvl="1">
              <a:lnSpc>
                <a:spcPct val="80000"/>
              </a:lnSpc>
            </a:pPr>
            <a:r>
              <a:rPr lang="en-US" sz="2400" smtClean="0"/>
              <a:t>Keep the number of people involved to the necessary minimum. However, all review steam members must prepare in advance.</a:t>
            </a:r>
          </a:p>
          <a:p>
            <a:pPr>
              <a:lnSpc>
                <a:spcPct val="80000"/>
              </a:lnSpc>
            </a:pPr>
            <a:r>
              <a:rPr lang="en-US" sz="2800" i="1" smtClean="0"/>
              <a:t>Develop a checklist for each product that is likely to be reviewed.</a:t>
            </a:r>
            <a:endParaRPr lang="en-US" sz="2800" smtClean="0"/>
          </a:p>
          <a:p>
            <a:pPr lvl="1">
              <a:lnSpc>
                <a:spcPct val="80000"/>
              </a:lnSpc>
            </a:pPr>
            <a:r>
              <a:rPr lang="en-US" sz="2400" smtClean="0"/>
              <a:t>helps the review leader to structure the FTR meeting and helps each reviewer to focus on important issues.</a:t>
            </a:r>
          </a:p>
          <a:p>
            <a:pPr>
              <a:lnSpc>
                <a:spcPct val="80000"/>
              </a:lnSpc>
            </a:pPr>
            <a:r>
              <a:rPr lang="en-US" sz="2800" i="1" smtClean="0"/>
              <a:t>Allocate resources and schedule time for FTRs</a:t>
            </a: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i="1" smtClean="0"/>
              <a:t>Conduct meaningful training for all reviewers.</a:t>
            </a:r>
            <a:endParaRPr lang="en-US" sz="2800" smtClean="0"/>
          </a:p>
          <a:p>
            <a:pPr lvl="1">
              <a:lnSpc>
                <a:spcPct val="80000"/>
              </a:lnSpc>
            </a:pPr>
            <a:r>
              <a:rPr lang="en-US" sz="2400" smtClean="0"/>
              <a:t>To be effective all review participants should receive some formal training</a:t>
            </a:r>
          </a:p>
          <a:p>
            <a:pPr>
              <a:lnSpc>
                <a:spcPct val="80000"/>
              </a:lnSpc>
            </a:pPr>
            <a:r>
              <a:rPr lang="en-US" sz="2800" i="1" smtClean="0"/>
              <a:t>Review your early reviews.</a:t>
            </a:r>
            <a:endParaRPr lang="en-US" sz="28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RELIABILITY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smtClean="0"/>
              <a:t>Software reliability </a:t>
            </a:r>
            <a:r>
              <a:rPr lang="en-US" sz="2400" smtClean="0"/>
              <a:t>is defined in statistical terms as "the probability of failure-free operation of a computer program in a specified environment for a specified time“.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What is meant by the term </a:t>
            </a:r>
            <a:r>
              <a:rPr lang="en-US" sz="2400" i="1" smtClean="0"/>
              <a:t>failure?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 the context of any discussion of software quality and reliability,	failure is nonconformance to software requirements.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Correction of one failure may in fact result in the introduction of other errors that ultimately result in other failures.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Software reliability can be measured directed and estimated using historical and developmental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2. Quality Control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smtClean="0"/>
              <a:t>Quality control </a:t>
            </a:r>
            <a:r>
              <a:rPr lang="en-US" sz="2400" smtClean="0"/>
              <a:t>involves the series of inspections, reviews, and tests used throughout the software process.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Quality control includes a feedback loop to the process.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key concept of quality control is that all work products have defined, measurable specifications to which we may compare the output of each process.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feedback loop is essential to minimize the defects produced.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z="3600" smtClean="0"/>
              <a:t>Measures of Reliability and Availability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A simple measure of reliability is </a:t>
            </a:r>
            <a:r>
              <a:rPr lang="en-US" sz="2400" i="1" smtClean="0"/>
              <a:t>mean-time- between-failure </a:t>
            </a:r>
            <a:r>
              <a:rPr lang="en-US" sz="2400" smtClean="0"/>
              <a:t>(MTBF), where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MTBF = MTTF + MTTR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The acronyms MTTF and MTTR are mean-time-to-failure and mean-time-to-repair, respectively.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MTBF is a far more useful measure than defects/KLOC or defects/FP.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Stated simply, an end-user is concerned with failures, not with the total error count. Because each error contained within a program does not have the same failure rate, the total error count provides little indication of the reliability of a system.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In addition to a reliability measure, we must develop a measure of  availability.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/>
              <a:t>Software availability </a:t>
            </a:r>
            <a:r>
              <a:rPr lang="en-US" dirty="0" smtClean="0"/>
              <a:t>is the probability that a program is operating according to requirements at a given point in time and is defined 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	Availability = [MTTF/(MTTF + MTTR)]  100%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MTBF reliability measure is equally sensitive to MTTF and MTTR.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availability measure is somewhat more sensitive to MTTR, an indirect measure of the maintainability of software.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3352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smtClean="0"/>
              <a:t>3. Quality Assurance</a:t>
            </a:r>
            <a:endParaRPr lang="en-US" sz="2400" i="1" smtClean="0"/>
          </a:p>
          <a:p>
            <a:r>
              <a:rPr lang="en-US" sz="2400" i="1" smtClean="0"/>
              <a:t>Quality assurance </a:t>
            </a:r>
            <a:r>
              <a:rPr lang="en-US" sz="2400" smtClean="0"/>
              <a:t>consists of the auditing and reporting functions of management.</a:t>
            </a:r>
          </a:p>
          <a:p>
            <a:r>
              <a:rPr lang="en-US" sz="2400" smtClean="0"/>
              <a:t>If the data provided through quality assurance identify problems, it is management’s  responsibility to address the problems and apply the necessary resources to resolve quality issues.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Cost of Quality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i="1" smtClean="0"/>
              <a:t>cost of quality </a:t>
            </a:r>
            <a:r>
              <a:rPr lang="en-US" smtClean="0"/>
              <a:t>includes all costs incurred in the pursuit of quality or in performing quality-related activities.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Quality costs </a:t>
            </a:r>
            <a:r>
              <a:rPr lang="en-US" smtClean="0"/>
              <a:t>may be divided 3 mode of cost: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Prevention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Appraisal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Failure.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Prevention costs include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Quality planning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Formal technical reviews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Test equipment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Training</a:t>
            </a:r>
          </a:p>
          <a:p>
            <a:pPr>
              <a:lnSpc>
                <a:spcPct val="80000"/>
              </a:lnSpc>
            </a:pPr>
            <a:r>
              <a:rPr lang="en-US" altLang="zh-CN" sz="2000" i="1" smtClean="0">
                <a:ea typeface="SimSun" pitchFamily="2" charset="-122"/>
              </a:rPr>
              <a:t>Appraisal costs </a:t>
            </a:r>
            <a:r>
              <a:rPr lang="en-US" altLang="zh-CN" sz="2000" smtClean="0">
                <a:ea typeface="SimSun" pitchFamily="2" charset="-122"/>
              </a:rPr>
              <a:t>include activities to gain insight into product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In-process and Inter-process inspection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Equipment calibration and maintenance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Testing</a:t>
            </a:r>
          </a:p>
          <a:p>
            <a:pPr>
              <a:lnSpc>
                <a:spcPct val="80000"/>
              </a:lnSpc>
            </a:pPr>
            <a:r>
              <a:rPr lang="en-US" altLang="zh-CN" sz="2000" i="1" smtClean="0">
                <a:ea typeface="SimSun" pitchFamily="2" charset="-122"/>
              </a:rPr>
              <a:t>Failure costs</a:t>
            </a:r>
            <a:endParaRPr lang="en-US" altLang="zh-CN" sz="2000" smtClean="0">
              <a:ea typeface="SimSun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Internal Failure Cost</a:t>
            </a:r>
          </a:p>
          <a:p>
            <a:pPr lvl="2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rework</a:t>
            </a:r>
          </a:p>
          <a:p>
            <a:pPr lvl="2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repair</a:t>
            </a:r>
          </a:p>
          <a:p>
            <a:pPr lvl="2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failure mode analysis</a:t>
            </a:r>
          </a:p>
          <a:p>
            <a:pPr lvl="1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External Failure Cost</a:t>
            </a:r>
          </a:p>
          <a:p>
            <a:pPr lvl="2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complaint resolution</a:t>
            </a:r>
          </a:p>
          <a:p>
            <a:pPr lvl="2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product return and replacement</a:t>
            </a:r>
          </a:p>
          <a:p>
            <a:pPr lvl="2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help line support</a:t>
            </a:r>
          </a:p>
          <a:p>
            <a:pPr lvl="2">
              <a:lnSpc>
                <a:spcPct val="80000"/>
              </a:lnSpc>
            </a:pPr>
            <a:r>
              <a:rPr lang="en-US" altLang="zh-CN" sz="2000" smtClean="0">
                <a:ea typeface="SimSun" pitchFamily="2" charset="-122"/>
              </a:rPr>
              <a:t>warranty work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4000" smtClean="0"/>
              <a:t>Software Quality Assurance (SQA)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Definition: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Conformance to explicitly stated functional and performance requirements, explicitly documented development standards, and  implicit characteristics that are expected of all professionally developed software.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Definition serves to emphasize three important points: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Software requirements are the foundation from which quality is measured. Lack of conformance to requirements is lack of quality.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Specified standards define a set of development criteria, If the criteria are not followed, lack of quality will almost surely result.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A set of implicit requirements often goes unmentioned. If software conforms to its explicit requirements but fails to meet implicit requirements, software quality is suspect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smtClean="0"/>
              <a:t>SQA group activities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SQA group made up of software engineers, project managers, customers, salespeople, and the individuals members.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Software quality assurance is composed of two different constituencies.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Software engineers who do technical work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SQA group that has responsibility for quality assurance planning, oversight, record keeping, analysis, and reporting.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Software engineers address quality activities by applying technical methods and measures, conducting formal technical reviews, and performing well-planned software testing.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SQA group is to assist the software team in achieving a high quality end product.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 of an SQA group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/>
              <a:t>1. Prepares an SQA plan for a project.</a:t>
            </a: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The plan is developed during project planning and is reviewed by all stakeholders.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plan identifies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Evaluations to be performed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Audits and reviews to be performed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Standards that are applicable to the project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Procedures for error reporting and tracking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Documents to be produced by the SQA group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Amount of feedback provided to the software project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3469</TotalTime>
  <Words>2236</Words>
  <Application>Microsoft Office PowerPoint</Application>
  <PresentationFormat>On-screen Show (4:3)</PresentationFormat>
  <Paragraphs>197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Verdana</vt:lpstr>
      <vt:lpstr>Arial</vt:lpstr>
      <vt:lpstr>Wingdings</vt:lpstr>
      <vt:lpstr>Calibri</vt:lpstr>
      <vt:lpstr>Arial Black</vt:lpstr>
      <vt:lpstr>Times New Roman</vt:lpstr>
      <vt:lpstr>SimSun</vt:lpstr>
      <vt:lpstr>Pixel</vt:lpstr>
      <vt:lpstr>2_Profile</vt:lpstr>
      <vt:lpstr>Software Engineering</vt:lpstr>
      <vt:lpstr>Quality Concepts</vt:lpstr>
      <vt:lpstr>2. Quality Control</vt:lpstr>
      <vt:lpstr>Slide 4</vt:lpstr>
      <vt:lpstr>4. Cost of Quality</vt:lpstr>
      <vt:lpstr>Slide 6</vt:lpstr>
      <vt:lpstr>Software Quality Assurance (SQA)</vt:lpstr>
      <vt:lpstr>SQA group activities</vt:lpstr>
      <vt:lpstr>Role of an SQA group</vt:lpstr>
      <vt:lpstr>Slide 10</vt:lpstr>
      <vt:lpstr>Slide 11</vt:lpstr>
      <vt:lpstr>Software Review</vt:lpstr>
      <vt:lpstr>Cost Impact of Software Defects</vt:lpstr>
      <vt:lpstr>Contd.</vt:lpstr>
      <vt:lpstr>Defect Amplification and Removal</vt:lpstr>
      <vt:lpstr>Defect Amplification model</vt:lpstr>
      <vt:lpstr>Defect Amplification – No Review</vt:lpstr>
      <vt:lpstr>Slide 18</vt:lpstr>
      <vt:lpstr>Defect Amplification –Review conducted</vt:lpstr>
      <vt:lpstr>Slide 20</vt:lpstr>
      <vt:lpstr>FORMAL TECHNICAL REVIEWS</vt:lpstr>
      <vt:lpstr>FTR- Review meeting</vt:lpstr>
      <vt:lpstr>Slide 23</vt:lpstr>
      <vt:lpstr>Contd.</vt:lpstr>
      <vt:lpstr>Review Reporting and Record Keeping</vt:lpstr>
      <vt:lpstr>Slide 26</vt:lpstr>
      <vt:lpstr>Review Guidelines</vt:lpstr>
      <vt:lpstr>Slide 28</vt:lpstr>
      <vt:lpstr>SOFTWARE RELIABILITY</vt:lpstr>
      <vt:lpstr>Measures of Reliability and Availability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:SOFTWARE PROCESS AND PROJECT METRICS</dc:title>
  <dc:creator>Ashwin</dc:creator>
  <cp:lastModifiedBy>DELL</cp:lastModifiedBy>
  <cp:revision>935</cp:revision>
  <dcterms:created xsi:type="dcterms:W3CDTF">2009-07-10T06:37:19Z</dcterms:created>
  <dcterms:modified xsi:type="dcterms:W3CDTF">2022-03-03T04:14:20Z</dcterms:modified>
</cp:coreProperties>
</file>