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7"/>
    <p:restoredTop sz="90594"/>
  </p:normalViewPr>
  <p:slideViewPr>
    <p:cSldViewPr snapToGrid="0" snapToObjects="1">
      <p:cViewPr varScale="1">
        <p:scale>
          <a:sx n="162" d="100"/>
          <a:sy n="162"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39D50-CA34-AB4A-B627-56FD8B25A59E}"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5FB0C-0301-6045-9390-AD573DF75CB9}" type="slidenum">
              <a:rPr lang="en-US" smtClean="0"/>
              <a:t>‹#›</a:t>
            </a:fld>
            <a:endParaRPr lang="en-US"/>
          </a:p>
        </p:txBody>
      </p:sp>
    </p:spTree>
    <p:extLst>
      <p:ext uri="{BB962C8B-B14F-4D97-AF65-F5344CB8AC3E}">
        <p14:creationId xmlns:p14="http://schemas.microsoft.com/office/powerpoint/2010/main" val="211673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everyone, and welcome.</a:t>
            </a:r>
          </a:p>
        </p:txBody>
      </p:sp>
      <p:sp>
        <p:nvSpPr>
          <p:cNvPr id="4" name="Slide Number Placeholder 3"/>
          <p:cNvSpPr>
            <a:spLocks noGrp="1"/>
          </p:cNvSpPr>
          <p:nvPr>
            <p:ph type="sldNum" sz="quarter" idx="5"/>
          </p:nvPr>
        </p:nvSpPr>
        <p:spPr/>
        <p:txBody>
          <a:bodyPr/>
          <a:lstStyle/>
          <a:p>
            <a:fld id="{3015FB0C-0301-6045-9390-AD573DF75CB9}" type="slidenum">
              <a:rPr lang="en-US" smtClean="0"/>
              <a:t>1</a:t>
            </a:fld>
            <a:endParaRPr lang="en-US"/>
          </a:p>
        </p:txBody>
      </p:sp>
    </p:spTree>
    <p:extLst>
      <p:ext uri="{BB962C8B-B14F-4D97-AF65-F5344CB8AC3E}">
        <p14:creationId xmlns:p14="http://schemas.microsoft.com/office/powerpoint/2010/main" val="414479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current social climate, misinformation has become a tool for election tampering, conspiracy theories, and general distrust of the media. It becomes hard to know what is true. Wikipedia is well known source of honest information on the internet, and people frequently use it as a source of truth.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However, Wikipedia is moderated by volunteers, who can’t possibility be everywhere at once. This means that malicious actors can overwhelm the moderators or write misinformation into smaller pages that don’t get as much visibility.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My goal is to create a tool that can use meta-data and change logs to find changes that might be problematic, and alert moderators to these potential problems or stop some changes before they are even added to the page.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015FB0C-0301-6045-9390-AD573DF75CB9}" type="slidenum">
              <a:rPr lang="en-US" smtClean="0"/>
              <a:t>2</a:t>
            </a:fld>
            <a:endParaRPr lang="en-US"/>
          </a:p>
        </p:txBody>
      </p:sp>
    </p:spTree>
    <p:extLst>
      <p:ext uri="{BB962C8B-B14F-4D97-AF65-F5344CB8AC3E}">
        <p14:creationId xmlns:p14="http://schemas.microsoft.com/office/powerpoint/2010/main" val="330013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has been collected from </a:t>
            </a:r>
            <a:r>
              <a:rPr lang="en-US" dirty="0" err="1"/>
              <a:t>wikipedia</a:t>
            </a:r>
            <a:r>
              <a:rPr lang="en-US" dirty="0"/>
              <a:t>, from controversial pages that would have the greatest number of changes. </a:t>
            </a:r>
          </a:p>
          <a:p>
            <a:endParaRPr lang="en-US" dirty="0"/>
          </a:p>
          <a:p>
            <a:r>
              <a:rPr lang="en-US" dirty="0"/>
              <a:t>Whenever a change is made to a page, that change is logged, and moderators can flag changes with "reverted”, "returning to prior versions”, or ”vandalism”, these are the most likely changes to include misinformation. By following these items I have found the side effect of also locating rule breakers, such as change being too long or edit not containing reasoning for change.</a:t>
            </a:r>
          </a:p>
          <a:p>
            <a:endParaRPr lang="en-US" dirty="0"/>
          </a:p>
          <a:p>
            <a:r>
              <a:rPr lang="en-US" dirty="0"/>
              <a:t>Comments, change logs, and number of changes have been used to show which edits are most likely to be reverted using Bayesian and Ridge algorithms. Moderators are then able to find this list in my tool. </a:t>
            </a:r>
          </a:p>
        </p:txBody>
      </p:sp>
      <p:sp>
        <p:nvSpPr>
          <p:cNvPr id="4" name="Slide Number Placeholder 3"/>
          <p:cNvSpPr>
            <a:spLocks noGrp="1"/>
          </p:cNvSpPr>
          <p:nvPr>
            <p:ph type="sldNum" sz="quarter" idx="5"/>
          </p:nvPr>
        </p:nvSpPr>
        <p:spPr/>
        <p:txBody>
          <a:bodyPr/>
          <a:lstStyle/>
          <a:p>
            <a:fld id="{3015FB0C-0301-6045-9390-AD573DF75CB9}" type="slidenum">
              <a:rPr lang="en-US" smtClean="0"/>
              <a:t>3</a:t>
            </a:fld>
            <a:endParaRPr lang="en-US"/>
          </a:p>
        </p:txBody>
      </p:sp>
    </p:spTree>
    <p:extLst>
      <p:ext uri="{BB962C8B-B14F-4D97-AF65-F5344CB8AC3E}">
        <p14:creationId xmlns:p14="http://schemas.microsoft.com/office/powerpoint/2010/main" val="101063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tool, hopefully we can help moderators keep Wikipedia as a source of truth in a sea of misinformation. </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3015FB0C-0301-6045-9390-AD573DF75CB9}" type="slidenum">
              <a:rPr lang="en-US" smtClean="0"/>
              <a:t>4</a:t>
            </a:fld>
            <a:endParaRPr lang="en-US"/>
          </a:p>
        </p:txBody>
      </p:sp>
    </p:spTree>
    <p:extLst>
      <p:ext uri="{BB962C8B-B14F-4D97-AF65-F5344CB8AC3E}">
        <p14:creationId xmlns:p14="http://schemas.microsoft.com/office/powerpoint/2010/main" val="420298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link will take the moderator to the specific change log that needs to be reviewed. They can then make the appropriate changes, or return to the tool to mark it as ok. </a:t>
            </a:r>
          </a:p>
        </p:txBody>
      </p:sp>
      <p:sp>
        <p:nvSpPr>
          <p:cNvPr id="4" name="Slide Number Placeholder 3"/>
          <p:cNvSpPr>
            <a:spLocks noGrp="1"/>
          </p:cNvSpPr>
          <p:nvPr>
            <p:ph type="sldNum" sz="quarter" idx="5"/>
          </p:nvPr>
        </p:nvSpPr>
        <p:spPr/>
        <p:txBody>
          <a:bodyPr/>
          <a:lstStyle/>
          <a:p>
            <a:fld id="{3015FB0C-0301-6045-9390-AD573DF75CB9}" type="slidenum">
              <a:rPr lang="en-US" smtClean="0"/>
              <a:t>5</a:t>
            </a:fld>
            <a:endParaRPr lang="en-US"/>
          </a:p>
        </p:txBody>
      </p:sp>
    </p:spTree>
    <p:extLst>
      <p:ext uri="{BB962C8B-B14F-4D97-AF65-F5344CB8AC3E}">
        <p14:creationId xmlns:p14="http://schemas.microsoft.com/office/powerpoint/2010/main" val="298198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combat these issues I have created a tool that will depict all of the most likely locations of misinformation . This is based on similar Wikipedia moderator pages for things like grammar, link, and citation fixes</a:t>
            </a:r>
          </a:p>
        </p:txBody>
      </p:sp>
      <p:sp>
        <p:nvSpPr>
          <p:cNvPr id="4" name="Slide Number Placeholder 3"/>
          <p:cNvSpPr>
            <a:spLocks noGrp="1"/>
          </p:cNvSpPr>
          <p:nvPr>
            <p:ph type="sldNum" sz="quarter" idx="5"/>
          </p:nvPr>
        </p:nvSpPr>
        <p:spPr/>
        <p:txBody>
          <a:bodyPr/>
          <a:lstStyle/>
          <a:p>
            <a:fld id="{3015FB0C-0301-6045-9390-AD573DF75CB9}" type="slidenum">
              <a:rPr lang="en-US" smtClean="0"/>
              <a:t>6</a:t>
            </a:fld>
            <a:endParaRPr lang="en-US"/>
          </a:p>
        </p:txBody>
      </p:sp>
    </p:spTree>
    <p:extLst>
      <p:ext uri="{BB962C8B-B14F-4D97-AF65-F5344CB8AC3E}">
        <p14:creationId xmlns:p14="http://schemas.microsoft.com/office/powerpoint/2010/main" val="4160905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217A-9CB7-A341-917A-67D9F58C4F33}"/>
              </a:ext>
            </a:extLst>
          </p:cNvPr>
          <p:cNvSpPr>
            <a:spLocks noGrp="1"/>
          </p:cNvSpPr>
          <p:nvPr>
            <p:ph type="ctrTitle"/>
          </p:nvPr>
        </p:nvSpPr>
        <p:spPr/>
        <p:txBody>
          <a:bodyPr>
            <a:normAutofit fontScale="90000"/>
          </a:bodyPr>
          <a:lstStyle/>
          <a:p>
            <a:r>
              <a:rPr lang="en-US" dirty="0"/>
              <a:t>Detecting Wikipedia Misinformation Campaigns</a:t>
            </a:r>
          </a:p>
        </p:txBody>
      </p:sp>
      <p:sp>
        <p:nvSpPr>
          <p:cNvPr id="3" name="Subtitle 2">
            <a:extLst>
              <a:ext uri="{FF2B5EF4-FFF2-40B4-BE49-F238E27FC236}">
                <a16:creationId xmlns:a16="http://schemas.microsoft.com/office/drawing/2014/main" id="{2FAFA39A-FF2F-1C46-83CF-9293CD1A393F}"/>
              </a:ext>
            </a:extLst>
          </p:cNvPr>
          <p:cNvSpPr>
            <a:spLocks noGrp="1"/>
          </p:cNvSpPr>
          <p:nvPr>
            <p:ph type="subTitle" idx="1"/>
          </p:nvPr>
        </p:nvSpPr>
        <p:spPr/>
        <p:txBody>
          <a:bodyPr/>
          <a:lstStyle/>
          <a:p>
            <a:r>
              <a:rPr lang="en-US" dirty="0"/>
              <a:t>Can we use change logs to detect the addition of misinformation into Wikipedia?</a:t>
            </a:r>
          </a:p>
        </p:txBody>
      </p:sp>
    </p:spTree>
    <p:extLst>
      <p:ext uri="{BB962C8B-B14F-4D97-AF65-F5344CB8AC3E}">
        <p14:creationId xmlns:p14="http://schemas.microsoft.com/office/powerpoint/2010/main" val="280884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94DF-3D6C-594B-8965-FCFEE1895B5F}"/>
              </a:ext>
            </a:extLst>
          </p:cNvPr>
          <p:cNvSpPr>
            <a:spLocks noGrp="1"/>
          </p:cNvSpPr>
          <p:nvPr>
            <p:ph type="title"/>
          </p:nvPr>
        </p:nvSpPr>
        <p:spPr>
          <a:xfrm>
            <a:off x="711032" y="638094"/>
            <a:ext cx="8610600" cy="1293028"/>
          </a:xfrm>
        </p:spPr>
        <p:txBody>
          <a:bodyPr/>
          <a:lstStyle/>
          <a:p>
            <a:pPr algn="l"/>
            <a:r>
              <a:rPr lang="en-US" dirty="0"/>
              <a:t>Misinformation and Moderators</a:t>
            </a:r>
          </a:p>
        </p:txBody>
      </p:sp>
      <p:pic>
        <p:nvPicPr>
          <p:cNvPr id="5" name="Content Placeholder 4" descr="Text&#10;&#10;Description automatically generated">
            <a:extLst>
              <a:ext uri="{FF2B5EF4-FFF2-40B4-BE49-F238E27FC236}">
                <a16:creationId xmlns:a16="http://schemas.microsoft.com/office/drawing/2014/main" id="{C76D1356-E96F-1B4E-9D64-1DD884E59A26}"/>
              </a:ext>
            </a:extLst>
          </p:cNvPr>
          <p:cNvPicPr>
            <a:picLocks noGrp="1" noChangeAspect="1"/>
          </p:cNvPicPr>
          <p:nvPr>
            <p:ph idx="1"/>
          </p:nvPr>
        </p:nvPicPr>
        <p:blipFill>
          <a:blip r:embed="rId3"/>
          <a:stretch>
            <a:fillRect/>
          </a:stretch>
        </p:blipFill>
        <p:spPr>
          <a:xfrm rot="20847136">
            <a:off x="920750" y="2594919"/>
            <a:ext cx="4929256" cy="2472553"/>
          </a:xfrm>
        </p:spPr>
      </p:pic>
      <p:pic>
        <p:nvPicPr>
          <p:cNvPr id="11" name="Picture 10" descr="A picture containing text, book, person, older&#10;&#10;Description automatically generated">
            <a:extLst>
              <a:ext uri="{FF2B5EF4-FFF2-40B4-BE49-F238E27FC236}">
                <a16:creationId xmlns:a16="http://schemas.microsoft.com/office/drawing/2014/main" id="{84A0BB89-FBB8-1E48-95CA-4E796EA3F95F}"/>
              </a:ext>
            </a:extLst>
          </p:cNvPr>
          <p:cNvPicPr>
            <a:picLocks noChangeAspect="1"/>
          </p:cNvPicPr>
          <p:nvPr/>
        </p:nvPicPr>
        <p:blipFill>
          <a:blip r:embed="rId4"/>
          <a:stretch>
            <a:fillRect/>
          </a:stretch>
        </p:blipFill>
        <p:spPr>
          <a:xfrm rot="676164">
            <a:off x="6563532" y="2579374"/>
            <a:ext cx="4686300" cy="3086100"/>
          </a:xfrm>
          <a:prstGeom prst="rect">
            <a:avLst/>
          </a:prstGeom>
        </p:spPr>
      </p:pic>
    </p:spTree>
    <p:extLst>
      <p:ext uri="{BB962C8B-B14F-4D97-AF65-F5344CB8AC3E}">
        <p14:creationId xmlns:p14="http://schemas.microsoft.com/office/powerpoint/2010/main" val="282562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7598-7C23-E841-AF8D-A90B338BFD39}"/>
              </a:ext>
            </a:extLst>
          </p:cNvPr>
          <p:cNvSpPr>
            <a:spLocks noGrp="1"/>
          </p:cNvSpPr>
          <p:nvPr>
            <p:ph type="title"/>
          </p:nvPr>
        </p:nvSpPr>
        <p:spPr>
          <a:xfrm>
            <a:off x="685800" y="639315"/>
            <a:ext cx="8610600" cy="1293028"/>
          </a:xfrm>
        </p:spPr>
        <p:txBody>
          <a:bodyPr/>
          <a:lstStyle/>
          <a:p>
            <a:pPr algn="l"/>
            <a:r>
              <a:rPr lang="en-US" dirty="0"/>
              <a:t>Project</a:t>
            </a:r>
          </a:p>
        </p:txBody>
      </p:sp>
      <p:sp>
        <p:nvSpPr>
          <p:cNvPr id="3" name="Content Placeholder 2">
            <a:extLst>
              <a:ext uri="{FF2B5EF4-FFF2-40B4-BE49-F238E27FC236}">
                <a16:creationId xmlns:a16="http://schemas.microsoft.com/office/drawing/2014/main" id="{9E33EBE0-4343-CF40-97DC-A1A3E3646D22}"/>
              </a:ext>
            </a:extLst>
          </p:cNvPr>
          <p:cNvSpPr>
            <a:spLocks noGrp="1"/>
          </p:cNvSpPr>
          <p:nvPr>
            <p:ph idx="1"/>
          </p:nvPr>
        </p:nvSpPr>
        <p:spPr/>
        <p:txBody>
          <a:bodyPr/>
          <a:lstStyle/>
          <a:p>
            <a:r>
              <a:rPr lang="en-US" dirty="0"/>
              <a:t>Collect data from Wikipedia</a:t>
            </a:r>
          </a:p>
          <a:p>
            <a:pPr lvl="1"/>
            <a:r>
              <a:rPr lang="en-US" dirty="0"/>
              <a:t>Meta-data (tags, comments, username, lines changed, </a:t>
            </a:r>
            <a:r>
              <a:rPr lang="en-US" dirty="0" err="1"/>
              <a:t>etc</a:t>
            </a:r>
            <a:r>
              <a:rPr lang="en-US" dirty="0"/>
              <a:t>)</a:t>
            </a:r>
          </a:p>
          <a:p>
            <a:pPr lvl="1"/>
            <a:r>
              <a:rPr lang="en-US" dirty="0"/>
              <a:t>Change logs</a:t>
            </a:r>
          </a:p>
          <a:p>
            <a:r>
              <a:rPr lang="en-US" dirty="0"/>
              <a:t>Find where moderators thought the information was incorrect, and therefore marked items as reverts, returning to prior versions, or vandalism</a:t>
            </a:r>
          </a:p>
          <a:p>
            <a:pPr lvl="1"/>
            <a:r>
              <a:rPr lang="en-US" dirty="0"/>
              <a:t>Side effect: finding the breaking of rules</a:t>
            </a:r>
          </a:p>
          <a:p>
            <a:r>
              <a:rPr lang="en-US" dirty="0"/>
              <a:t>Build a model that detects similar changes</a:t>
            </a:r>
          </a:p>
          <a:p>
            <a:r>
              <a:rPr lang="en-US" dirty="0"/>
              <a:t>Create a tool that lists changes that should be reviewed by moderators</a:t>
            </a:r>
          </a:p>
        </p:txBody>
      </p:sp>
    </p:spTree>
    <p:extLst>
      <p:ext uri="{BB962C8B-B14F-4D97-AF65-F5344CB8AC3E}">
        <p14:creationId xmlns:p14="http://schemas.microsoft.com/office/powerpoint/2010/main" val="308223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3550-01B9-1541-A078-0D738156FE84}"/>
              </a:ext>
            </a:extLst>
          </p:cNvPr>
          <p:cNvSpPr>
            <a:spLocks noGrp="1"/>
          </p:cNvSpPr>
          <p:nvPr>
            <p:ph type="title"/>
          </p:nvPr>
        </p:nvSpPr>
        <p:spPr/>
        <p:txBody>
          <a:bodyPr/>
          <a:lstStyle/>
          <a:p>
            <a:pPr algn="ctr"/>
            <a:r>
              <a:rPr lang="en-US" dirty="0"/>
              <a:t>Thank you for your time</a:t>
            </a:r>
          </a:p>
        </p:txBody>
      </p:sp>
      <p:sp>
        <p:nvSpPr>
          <p:cNvPr id="3" name="TextBox 2">
            <a:extLst>
              <a:ext uri="{FF2B5EF4-FFF2-40B4-BE49-F238E27FC236}">
                <a16:creationId xmlns:a16="http://schemas.microsoft.com/office/drawing/2014/main" id="{BB32305A-321E-0B4D-854F-095A91396295}"/>
              </a:ext>
            </a:extLst>
          </p:cNvPr>
          <p:cNvSpPr txBox="1"/>
          <p:nvPr/>
        </p:nvSpPr>
        <p:spPr>
          <a:xfrm>
            <a:off x="3869267" y="3767959"/>
            <a:ext cx="4453463" cy="369332"/>
          </a:xfrm>
          <a:prstGeom prst="rect">
            <a:avLst/>
          </a:prstGeom>
          <a:noFill/>
        </p:spPr>
        <p:txBody>
          <a:bodyPr wrap="none" rtlCol="0">
            <a:spAutoFit/>
          </a:bodyPr>
          <a:lstStyle/>
          <a:p>
            <a:r>
              <a:rPr lang="en-US" dirty="0"/>
              <a:t>https://wikipedia-tool.herokuapp.com</a:t>
            </a:r>
          </a:p>
        </p:txBody>
      </p:sp>
      <p:sp>
        <p:nvSpPr>
          <p:cNvPr id="4" name="TextBox 3">
            <a:extLst>
              <a:ext uri="{FF2B5EF4-FFF2-40B4-BE49-F238E27FC236}">
                <a16:creationId xmlns:a16="http://schemas.microsoft.com/office/drawing/2014/main" id="{536FBA39-0643-BD4F-8283-FBE8DA0119E9}"/>
              </a:ext>
            </a:extLst>
          </p:cNvPr>
          <p:cNvSpPr txBox="1"/>
          <p:nvPr/>
        </p:nvSpPr>
        <p:spPr>
          <a:xfrm>
            <a:off x="3489354" y="4349782"/>
            <a:ext cx="5644494" cy="646331"/>
          </a:xfrm>
          <a:prstGeom prst="rect">
            <a:avLst/>
          </a:prstGeom>
          <a:noFill/>
        </p:spPr>
        <p:txBody>
          <a:bodyPr wrap="none" rtlCol="0">
            <a:spAutoFit/>
          </a:bodyPr>
          <a:lstStyle/>
          <a:p>
            <a:pPr algn="ctr"/>
            <a:r>
              <a:rPr lang="en-US" dirty="0"/>
              <a:t>Amanda.Leah.Zulas@mg.thedataincubator.com</a:t>
            </a:r>
          </a:p>
          <a:p>
            <a:pPr algn="ctr"/>
            <a:r>
              <a:rPr lang="en-US" dirty="0"/>
              <a:t>https://www.linkedin.com/in/alzulas/</a:t>
            </a:r>
          </a:p>
        </p:txBody>
      </p:sp>
    </p:spTree>
    <p:extLst>
      <p:ext uri="{BB962C8B-B14F-4D97-AF65-F5344CB8AC3E}">
        <p14:creationId xmlns:p14="http://schemas.microsoft.com/office/powerpoint/2010/main" val="28581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9B6A-8C2B-3441-8863-BE1724FE75E5}"/>
              </a:ext>
            </a:extLst>
          </p:cNvPr>
          <p:cNvSpPr>
            <a:spLocks noGrp="1"/>
          </p:cNvSpPr>
          <p:nvPr>
            <p:ph type="title"/>
          </p:nvPr>
        </p:nvSpPr>
        <p:spPr>
          <a:xfrm>
            <a:off x="685800" y="658253"/>
            <a:ext cx="8610600" cy="1293028"/>
          </a:xfrm>
        </p:spPr>
        <p:txBody>
          <a:bodyPr/>
          <a:lstStyle/>
          <a:p>
            <a:pPr algn="l"/>
            <a:r>
              <a:rPr lang="en-US" dirty="0"/>
              <a:t>Link forwards to the issue</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37AF3047-8DD0-1243-B608-E23499FDD8AF}"/>
              </a:ext>
            </a:extLst>
          </p:cNvPr>
          <p:cNvPicPr>
            <a:picLocks noGrp="1" noChangeAspect="1"/>
          </p:cNvPicPr>
          <p:nvPr>
            <p:ph idx="1"/>
          </p:nvPr>
        </p:nvPicPr>
        <p:blipFill>
          <a:blip r:embed="rId3"/>
          <a:stretch>
            <a:fillRect/>
          </a:stretch>
        </p:blipFill>
        <p:spPr>
          <a:xfrm>
            <a:off x="1578295" y="2193925"/>
            <a:ext cx="9035409" cy="4024313"/>
          </a:xfrm>
        </p:spPr>
      </p:pic>
    </p:spTree>
    <p:extLst>
      <p:ext uri="{BB962C8B-B14F-4D97-AF65-F5344CB8AC3E}">
        <p14:creationId xmlns:p14="http://schemas.microsoft.com/office/powerpoint/2010/main" val="88957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4E62-0B5E-9E40-A6AB-788E445ED6EA}"/>
              </a:ext>
            </a:extLst>
          </p:cNvPr>
          <p:cNvSpPr>
            <a:spLocks noGrp="1"/>
          </p:cNvSpPr>
          <p:nvPr>
            <p:ph type="title"/>
          </p:nvPr>
        </p:nvSpPr>
        <p:spPr>
          <a:xfrm>
            <a:off x="685800" y="639315"/>
            <a:ext cx="8610600" cy="1293028"/>
          </a:xfrm>
        </p:spPr>
        <p:txBody>
          <a:bodyPr/>
          <a:lstStyle/>
          <a:p>
            <a:pPr algn="l"/>
            <a:r>
              <a:rPr lang="en-US" dirty="0"/>
              <a:t>Tool dashboard</a:t>
            </a:r>
          </a:p>
        </p:txBody>
      </p:sp>
      <p:sp>
        <p:nvSpPr>
          <p:cNvPr id="4" name="Content Placeholder 3">
            <a:extLst>
              <a:ext uri="{FF2B5EF4-FFF2-40B4-BE49-F238E27FC236}">
                <a16:creationId xmlns:a16="http://schemas.microsoft.com/office/drawing/2014/main" id="{B40EFC6E-ECF1-D24D-8E28-F2664BD1D735}"/>
              </a:ext>
            </a:extLst>
          </p:cNvPr>
          <p:cNvSpPr>
            <a:spLocks noGrp="1"/>
          </p:cNvSpPr>
          <p:nvPr>
            <p:ph idx="1"/>
          </p:nvPr>
        </p:nvSpPr>
        <p:spPr/>
        <p:txBody>
          <a:bodyPr/>
          <a:lstStyle/>
          <a:p>
            <a:r>
              <a:rPr lang="en-US" dirty="0"/>
              <a:t>Tool that will depict all the most likely locations of misinformation</a:t>
            </a:r>
          </a:p>
          <a:p>
            <a:r>
              <a:rPr lang="en-US" dirty="0"/>
              <a:t>Based on similar Wikipedia moderator pages </a:t>
            </a:r>
          </a:p>
          <a:p>
            <a:r>
              <a:rPr lang="en-US" dirty="0"/>
              <a:t>DEMO!</a:t>
            </a:r>
          </a:p>
        </p:txBody>
      </p:sp>
    </p:spTree>
    <p:extLst>
      <p:ext uri="{BB962C8B-B14F-4D97-AF65-F5344CB8AC3E}">
        <p14:creationId xmlns:p14="http://schemas.microsoft.com/office/powerpoint/2010/main" val="14795110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11328</TotalTime>
  <Words>537</Words>
  <Application>Microsoft Macintosh PowerPoint</Application>
  <PresentationFormat>Widescreen</PresentationFormat>
  <Paragraphs>44</Paragraphs>
  <Slides>6</Slides>
  <Notes>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Detecting Wikipedia Misinformation Campaigns</vt:lpstr>
      <vt:lpstr>Misinformation and Moderators</vt:lpstr>
      <vt:lpstr>Project</vt:lpstr>
      <vt:lpstr>Thank you for your time</vt:lpstr>
      <vt:lpstr>Link forwards to the issue</vt:lpstr>
      <vt:lpstr>Tool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Wikipedia Misinformation Campaigns</dc:title>
  <dc:creator>Leah Zulas</dc:creator>
  <cp:lastModifiedBy>Leah Zulas</cp:lastModifiedBy>
  <cp:revision>35</cp:revision>
  <cp:lastPrinted>2021-05-12T21:37:06Z</cp:lastPrinted>
  <dcterms:created xsi:type="dcterms:W3CDTF">2021-04-07T21:41:17Z</dcterms:created>
  <dcterms:modified xsi:type="dcterms:W3CDTF">2021-05-13T23:17:19Z</dcterms:modified>
</cp:coreProperties>
</file>