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0" r:id="rId8"/>
    <p:sldId id="261" r:id="rId9"/>
    <p:sldId id="262" r:id="rId10"/>
    <p:sldId id="263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78" y="1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1521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855001" y="5907499"/>
            <a:ext cx="2433320" cy="3476625"/>
          </a:xfrm>
          <a:custGeom>
            <a:avLst/>
            <a:gdLst/>
            <a:ahLst/>
            <a:cxnLst/>
            <a:rect l="l" t="t" r="r" b="b"/>
            <a:pathLst>
              <a:path w="2433319" h="3476625">
                <a:moveTo>
                  <a:pt x="1738312" y="3476624"/>
                </a:moveTo>
                <a:lnTo>
                  <a:pt x="0" y="1738312"/>
                </a:lnTo>
                <a:lnTo>
                  <a:pt x="1738312" y="0"/>
                </a:lnTo>
                <a:lnTo>
                  <a:pt x="2432998" y="694685"/>
                </a:lnTo>
                <a:lnTo>
                  <a:pt x="2432998" y="2781939"/>
                </a:lnTo>
                <a:lnTo>
                  <a:pt x="1738312" y="3476624"/>
                </a:lnTo>
                <a:close/>
              </a:path>
            </a:pathLst>
          </a:custGeom>
          <a:solidFill>
            <a:srgbClr val="F9ED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716815" y="8595250"/>
            <a:ext cx="2892425" cy="1692275"/>
          </a:xfrm>
          <a:custGeom>
            <a:avLst/>
            <a:gdLst/>
            <a:ahLst/>
            <a:cxnLst/>
            <a:rect l="l" t="t" r="r" b="b"/>
            <a:pathLst>
              <a:path w="2892425" h="1692275">
                <a:moveTo>
                  <a:pt x="2401122" y="1691748"/>
                </a:moveTo>
                <a:lnTo>
                  <a:pt x="0" y="1691748"/>
                </a:lnTo>
                <a:lnTo>
                  <a:pt x="1691748" y="0"/>
                </a:lnTo>
                <a:lnTo>
                  <a:pt x="2892309" y="1200560"/>
                </a:lnTo>
                <a:lnTo>
                  <a:pt x="2401122" y="1691748"/>
                </a:lnTo>
                <a:close/>
              </a:path>
            </a:pathLst>
          </a:custGeom>
          <a:solidFill>
            <a:srgbClr val="F9ED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132499" y="8057499"/>
            <a:ext cx="2371725" cy="2230120"/>
          </a:xfrm>
          <a:custGeom>
            <a:avLst/>
            <a:gdLst/>
            <a:ahLst/>
            <a:cxnLst/>
            <a:rect l="l" t="t" r="r" b="b"/>
            <a:pathLst>
              <a:path w="2371725" h="2230120">
                <a:moveTo>
                  <a:pt x="774403" y="2229499"/>
                </a:moveTo>
                <a:lnTo>
                  <a:pt x="490625" y="2229499"/>
                </a:lnTo>
                <a:lnTo>
                  <a:pt x="0" y="1740812"/>
                </a:lnTo>
                <a:lnTo>
                  <a:pt x="1738312" y="0"/>
                </a:lnTo>
                <a:lnTo>
                  <a:pt x="2371108" y="632795"/>
                </a:lnTo>
                <a:lnTo>
                  <a:pt x="774403" y="2229499"/>
                </a:lnTo>
                <a:close/>
              </a:path>
            </a:pathLst>
          </a:custGeom>
          <a:solidFill>
            <a:srgbClr val="ED2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900000" y="6900000"/>
            <a:ext cx="5772150" cy="3387090"/>
          </a:xfrm>
          <a:custGeom>
            <a:avLst/>
            <a:gdLst/>
            <a:ahLst/>
            <a:cxnLst/>
            <a:rect l="l" t="t" r="r" b="b"/>
            <a:pathLst>
              <a:path w="5772150" h="3387090">
                <a:moveTo>
                  <a:pt x="5271437" y="3387000"/>
                </a:moveTo>
                <a:lnTo>
                  <a:pt x="501140" y="3387000"/>
                </a:lnTo>
                <a:lnTo>
                  <a:pt x="0" y="2886076"/>
                </a:lnTo>
                <a:lnTo>
                  <a:pt x="2887321" y="0"/>
                </a:lnTo>
                <a:lnTo>
                  <a:pt x="5772144" y="2886076"/>
                </a:lnTo>
                <a:lnTo>
                  <a:pt x="5271437" y="3387000"/>
                </a:lnTo>
                <a:close/>
              </a:path>
            </a:pathLst>
          </a:custGeom>
          <a:solidFill>
            <a:srgbClr val="ED2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0"/>
            <a:ext cx="2344420" cy="2506345"/>
          </a:xfrm>
          <a:custGeom>
            <a:avLst/>
            <a:gdLst/>
            <a:ahLst/>
            <a:cxnLst/>
            <a:rect l="l" t="t" r="r" b="b"/>
            <a:pathLst>
              <a:path w="2344420" h="2506345">
                <a:moveTo>
                  <a:pt x="271009" y="2506009"/>
                </a:moveTo>
                <a:lnTo>
                  <a:pt x="0" y="2234836"/>
                </a:lnTo>
                <a:lnTo>
                  <a:pt x="0" y="0"/>
                </a:lnTo>
                <a:lnTo>
                  <a:pt x="1909362" y="0"/>
                </a:lnTo>
                <a:lnTo>
                  <a:pt x="2343947" y="434322"/>
                </a:lnTo>
                <a:lnTo>
                  <a:pt x="271009" y="2506009"/>
                </a:lnTo>
                <a:close/>
              </a:path>
            </a:pathLst>
          </a:custGeom>
          <a:solidFill>
            <a:srgbClr val="ED2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1521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105" y="1362867"/>
            <a:ext cx="16477788" cy="836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78518" y="4113080"/>
            <a:ext cx="10130962" cy="2715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t.openai.com/" TargetMode="External"/><Relationship Id="rId5" Type="http://schemas.openxmlformats.org/officeDocument/2006/relationships/hyperlink" Target="https://github.com/alzx1" TargetMode="External"/><Relationship Id="rId4" Type="http://schemas.openxmlformats.org/officeDocument/2006/relationships/hyperlink" Target="https://www.kaggle.com/abdulazizramza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552" y="2894177"/>
            <a:ext cx="8333105" cy="3049553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 marR="5080">
              <a:lnSpc>
                <a:spcPts val="7430"/>
              </a:lnSpc>
              <a:spcBef>
                <a:spcPts val="1580"/>
              </a:spcBef>
            </a:pPr>
            <a:r>
              <a:rPr sz="7400" spc="190" dirty="0">
                <a:solidFill>
                  <a:srgbClr val="FFFFFF"/>
                </a:solidFill>
                <a:latin typeface="Cambria"/>
                <a:cs typeface="Cambria"/>
              </a:rPr>
              <a:t>Crystal </a:t>
            </a:r>
            <a:r>
              <a:rPr sz="7400" spc="120" dirty="0">
                <a:solidFill>
                  <a:srgbClr val="FFFFFF"/>
                </a:solidFill>
                <a:latin typeface="Cambria"/>
                <a:cs typeface="Cambria"/>
              </a:rPr>
              <a:t>Balling </a:t>
            </a:r>
            <a:r>
              <a:rPr sz="7400" spc="180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74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7400" spc="95" dirty="0">
                <a:solidFill>
                  <a:srgbClr val="FFFFFF"/>
                </a:solidFill>
                <a:latin typeface="Cambria"/>
                <a:cs typeface="Cambria"/>
              </a:rPr>
              <a:t>Future: </a:t>
            </a:r>
            <a:r>
              <a:rPr sz="7400" spc="135" dirty="0">
                <a:solidFill>
                  <a:srgbClr val="FFFFFF"/>
                </a:solidFill>
                <a:latin typeface="Cambria"/>
                <a:cs typeface="Cambria"/>
              </a:rPr>
              <a:t>Predicting </a:t>
            </a:r>
            <a:r>
              <a:rPr sz="7400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7400" spc="85" dirty="0">
                <a:solidFill>
                  <a:srgbClr val="FFFFFF"/>
                </a:solidFill>
                <a:latin typeface="Cambria"/>
                <a:cs typeface="Cambria"/>
              </a:rPr>
              <a:t>Housing</a:t>
            </a:r>
            <a:r>
              <a:rPr sz="7400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7400" spc="195" dirty="0">
                <a:solidFill>
                  <a:srgbClr val="FFFFFF"/>
                </a:solidFill>
                <a:latin typeface="Cambria"/>
                <a:cs typeface="Cambria"/>
              </a:rPr>
              <a:t>Prices.</a:t>
            </a:r>
            <a:endParaRPr sz="7400" dirty="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4511" y="0"/>
            <a:ext cx="9144000" cy="9381490"/>
            <a:chOff x="9144511" y="0"/>
            <a:chExt cx="9144000" cy="93814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511" y="4056564"/>
              <a:ext cx="5324392" cy="53243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09715" y="0"/>
              <a:ext cx="6478283" cy="740741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464865C-53A7-E723-6682-9BAB1797ACD7}"/>
              </a:ext>
            </a:extLst>
          </p:cNvPr>
          <p:cNvSpPr txBox="1"/>
          <p:nvPr/>
        </p:nvSpPr>
        <p:spPr>
          <a:xfrm>
            <a:off x="473552" y="8267700"/>
            <a:ext cx="919212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Abdul Aziz Ramzan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160920748310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5001" y="1084998"/>
            <a:ext cx="9143365" cy="7596505"/>
            <a:chOff x="9145001" y="1084998"/>
            <a:chExt cx="9143365" cy="7596505"/>
          </a:xfrm>
        </p:grpSpPr>
        <p:sp>
          <p:nvSpPr>
            <p:cNvPr id="3" name="object 3"/>
            <p:cNvSpPr/>
            <p:nvPr/>
          </p:nvSpPr>
          <p:spPr>
            <a:xfrm>
              <a:off x="11162741" y="2232507"/>
              <a:ext cx="7125334" cy="6448425"/>
            </a:xfrm>
            <a:custGeom>
              <a:avLst/>
              <a:gdLst/>
              <a:ahLst/>
              <a:cxnLst/>
              <a:rect l="l" t="t" r="r" b="b"/>
              <a:pathLst>
                <a:path w="7125334" h="6448425">
                  <a:moveTo>
                    <a:pt x="2941383" y="3780815"/>
                  </a:moveTo>
                  <a:lnTo>
                    <a:pt x="1740814" y="2580246"/>
                  </a:lnTo>
                  <a:lnTo>
                    <a:pt x="0" y="4318559"/>
                  </a:lnTo>
                  <a:lnTo>
                    <a:pt x="1203071" y="5519128"/>
                  </a:lnTo>
                  <a:lnTo>
                    <a:pt x="2941383" y="3780815"/>
                  </a:lnTo>
                  <a:close/>
                </a:path>
                <a:path w="7125334" h="6448425">
                  <a:moveTo>
                    <a:pt x="7125259" y="1241767"/>
                  </a:moveTo>
                  <a:lnTo>
                    <a:pt x="5883961" y="0"/>
                  </a:lnTo>
                  <a:lnTo>
                    <a:pt x="2659748" y="3225457"/>
                  </a:lnTo>
                  <a:lnTo>
                    <a:pt x="5883961" y="6448425"/>
                  </a:lnTo>
                  <a:lnTo>
                    <a:pt x="7125259" y="5207622"/>
                  </a:lnTo>
                  <a:lnTo>
                    <a:pt x="7125259" y="1241767"/>
                  </a:lnTo>
                  <a:close/>
                </a:path>
              </a:pathLst>
            </a:custGeom>
            <a:solidFill>
              <a:srgbClr val="F9E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02495" y="3247503"/>
              <a:ext cx="3096260" cy="3399154"/>
            </a:xfrm>
            <a:custGeom>
              <a:avLst/>
              <a:gdLst/>
              <a:ahLst/>
              <a:cxnLst/>
              <a:rect l="l" t="t" r="r" b="b"/>
              <a:pathLst>
                <a:path w="3096259" h="3399154">
                  <a:moveTo>
                    <a:pt x="2990850" y="192239"/>
                  </a:moveTo>
                  <a:lnTo>
                    <a:pt x="2798622" y="0"/>
                  </a:lnTo>
                  <a:lnTo>
                    <a:pt x="0" y="2796121"/>
                  </a:lnTo>
                  <a:lnTo>
                    <a:pt x="194729" y="2990850"/>
                  </a:lnTo>
                  <a:lnTo>
                    <a:pt x="2990850" y="192239"/>
                  </a:lnTo>
                  <a:close/>
                </a:path>
                <a:path w="3096259" h="3399154">
                  <a:moveTo>
                    <a:pt x="3096107" y="1660296"/>
                  </a:moveTo>
                  <a:lnTo>
                    <a:pt x="2463317" y="1027506"/>
                  </a:lnTo>
                  <a:lnTo>
                    <a:pt x="725004" y="2765818"/>
                  </a:lnTo>
                  <a:lnTo>
                    <a:pt x="1357795" y="3398609"/>
                  </a:lnTo>
                  <a:lnTo>
                    <a:pt x="3096107" y="1660296"/>
                  </a:lnTo>
                  <a:close/>
                </a:path>
              </a:pathLst>
            </a:custGeom>
            <a:solidFill>
              <a:srgbClr val="ED29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5001" y="1084998"/>
              <a:ext cx="1771650" cy="1771650"/>
            </a:xfrm>
            <a:custGeom>
              <a:avLst/>
              <a:gdLst/>
              <a:ahLst/>
              <a:cxnLst/>
              <a:rect l="l" t="t" r="r" b="b"/>
              <a:pathLst>
                <a:path w="1771650" h="1771650">
                  <a:moveTo>
                    <a:pt x="884575" y="1771649"/>
                  </a:moveTo>
                  <a:lnTo>
                    <a:pt x="0" y="884575"/>
                  </a:lnTo>
                  <a:lnTo>
                    <a:pt x="884575" y="0"/>
                  </a:lnTo>
                  <a:lnTo>
                    <a:pt x="1771649" y="884575"/>
                  </a:lnTo>
                  <a:lnTo>
                    <a:pt x="884575" y="1771649"/>
                  </a:lnTo>
                  <a:close/>
                </a:path>
              </a:pathLst>
            </a:custGeom>
            <a:solidFill>
              <a:srgbClr val="F9E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27500" y="1562499"/>
              <a:ext cx="819150" cy="819150"/>
            </a:xfrm>
            <a:custGeom>
              <a:avLst/>
              <a:gdLst/>
              <a:ahLst/>
              <a:cxnLst/>
              <a:rect l="l" t="t" r="r" b="b"/>
              <a:pathLst>
                <a:path w="819150" h="819150">
                  <a:moveTo>
                    <a:pt x="698538" y="819067"/>
                  </a:moveTo>
                  <a:lnTo>
                    <a:pt x="120610" y="819067"/>
                  </a:lnTo>
                  <a:lnTo>
                    <a:pt x="73143" y="810862"/>
                  </a:lnTo>
                  <a:lnTo>
                    <a:pt x="34864" y="785463"/>
                  </a:lnTo>
                  <a:lnTo>
                    <a:pt x="9304" y="747344"/>
                  </a:lnTo>
                  <a:lnTo>
                    <a:pt x="0" y="700981"/>
                  </a:lnTo>
                  <a:lnTo>
                    <a:pt x="0" y="120598"/>
                  </a:lnTo>
                  <a:lnTo>
                    <a:pt x="9658" y="73136"/>
                  </a:lnTo>
                  <a:lnTo>
                    <a:pt x="35806" y="34860"/>
                  </a:lnTo>
                  <a:lnTo>
                    <a:pt x="74203" y="9304"/>
                  </a:lnTo>
                  <a:lnTo>
                    <a:pt x="120610" y="0"/>
                  </a:lnTo>
                  <a:lnTo>
                    <a:pt x="698538" y="0"/>
                  </a:lnTo>
                  <a:lnTo>
                    <a:pt x="745024" y="9107"/>
                  </a:lnTo>
                  <a:lnTo>
                    <a:pt x="783971" y="35174"/>
                  </a:lnTo>
                  <a:lnTo>
                    <a:pt x="794297" y="47737"/>
                  </a:lnTo>
                  <a:lnTo>
                    <a:pt x="120610" y="47737"/>
                  </a:lnTo>
                  <a:lnTo>
                    <a:pt x="92263" y="53469"/>
                  </a:lnTo>
                  <a:lnTo>
                    <a:pt x="69099" y="69093"/>
                  </a:lnTo>
                  <a:lnTo>
                    <a:pt x="53473" y="92255"/>
                  </a:lnTo>
                  <a:lnTo>
                    <a:pt x="47741" y="120598"/>
                  </a:lnTo>
                  <a:lnTo>
                    <a:pt x="47741" y="698469"/>
                  </a:lnTo>
                  <a:lnTo>
                    <a:pt x="53473" y="726812"/>
                  </a:lnTo>
                  <a:lnTo>
                    <a:pt x="69099" y="749974"/>
                  </a:lnTo>
                  <a:lnTo>
                    <a:pt x="92263" y="765599"/>
                  </a:lnTo>
                  <a:lnTo>
                    <a:pt x="120610" y="771330"/>
                  </a:lnTo>
                  <a:lnTo>
                    <a:pt x="792533" y="771330"/>
                  </a:lnTo>
                  <a:lnTo>
                    <a:pt x="783343" y="784520"/>
                  </a:lnTo>
                  <a:lnTo>
                    <a:pt x="744946" y="809802"/>
                  </a:lnTo>
                  <a:lnTo>
                    <a:pt x="698538" y="819067"/>
                  </a:lnTo>
                  <a:close/>
                </a:path>
                <a:path w="819150" h="819150">
                  <a:moveTo>
                    <a:pt x="792533" y="771330"/>
                  </a:moveTo>
                  <a:lnTo>
                    <a:pt x="698538" y="771330"/>
                  </a:lnTo>
                  <a:lnTo>
                    <a:pt x="726885" y="767051"/>
                  </a:lnTo>
                  <a:lnTo>
                    <a:pt x="750050" y="752172"/>
                  </a:lnTo>
                  <a:lnTo>
                    <a:pt x="765676" y="729285"/>
                  </a:lnTo>
                  <a:lnTo>
                    <a:pt x="771408" y="700981"/>
                  </a:lnTo>
                  <a:lnTo>
                    <a:pt x="771408" y="120598"/>
                  </a:lnTo>
                  <a:lnTo>
                    <a:pt x="765676" y="92255"/>
                  </a:lnTo>
                  <a:lnTo>
                    <a:pt x="750050" y="69093"/>
                  </a:lnTo>
                  <a:lnTo>
                    <a:pt x="726885" y="53468"/>
                  </a:lnTo>
                  <a:lnTo>
                    <a:pt x="698538" y="47737"/>
                  </a:lnTo>
                  <a:lnTo>
                    <a:pt x="794298" y="47737"/>
                  </a:lnTo>
                  <a:lnTo>
                    <a:pt x="799009" y="53469"/>
                  </a:lnTo>
                  <a:lnTo>
                    <a:pt x="810041" y="74118"/>
                  </a:lnTo>
                  <a:lnTo>
                    <a:pt x="816833" y="96651"/>
                  </a:lnTo>
                  <a:lnTo>
                    <a:pt x="819149" y="120598"/>
                  </a:lnTo>
                  <a:lnTo>
                    <a:pt x="819149" y="700981"/>
                  </a:lnTo>
                  <a:lnTo>
                    <a:pt x="809491" y="746990"/>
                  </a:lnTo>
                  <a:lnTo>
                    <a:pt x="792533" y="771330"/>
                  </a:lnTo>
                  <a:close/>
                </a:path>
                <a:path w="819150" h="819150">
                  <a:moveTo>
                    <a:pt x="792533" y="771330"/>
                  </a:moveTo>
                  <a:lnTo>
                    <a:pt x="409574" y="771330"/>
                  </a:lnTo>
                  <a:lnTo>
                    <a:pt x="409574" y="482396"/>
                  </a:lnTo>
                  <a:lnTo>
                    <a:pt x="361831" y="482395"/>
                  </a:lnTo>
                  <a:lnTo>
                    <a:pt x="351546" y="480236"/>
                  </a:lnTo>
                  <a:lnTo>
                    <a:pt x="343615" y="474544"/>
                  </a:lnTo>
                  <a:lnTo>
                    <a:pt x="338511" y="466496"/>
                  </a:lnTo>
                  <a:lnTo>
                    <a:pt x="336705" y="457271"/>
                  </a:lnTo>
                  <a:lnTo>
                    <a:pt x="336705" y="361796"/>
                  </a:lnTo>
                  <a:lnTo>
                    <a:pt x="338865" y="352964"/>
                  </a:lnTo>
                  <a:lnTo>
                    <a:pt x="344558" y="345780"/>
                  </a:lnTo>
                  <a:lnTo>
                    <a:pt x="352606" y="340951"/>
                  </a:lnTo>
                  <a:lnTo>
                    <a:pt x="361833" y="339184"/>
                  </a:lnTo>
                  <a:lnTo>
                    <a:pt x="409574" y="339184"/>
                  </a:lnTo>
                  <a:lnTo>
                    <a:pt x="409574" y="238685"/>
                  </a:lnTo>
                  <a:lnTo>
                    <a:pt x="418683" y="190634"/>
                  </a:lnTo>
                  <a:lnTo>
                    <a:pt x="452291" y="140699"/>
                  </a:lnTo>
                  <a:lnTo>
                    <a:pt x="495950" y="114946"/>
                  </a:lnTo>
                  <a:lnTo>
                    <a:pt x="552801" y="100499"/>
                  </a:lnTo>
                  <a:lnTo>
                    <a:pt x="595517" y="97987"/>
                  </a:lnTo>
                  <a:lnTo>
                    <a:pt x="620802" y="97476"/>
                  </a:lnTo>
                  <a:lnTo>
                    <a:pt x="673255" y="103993"/>
                  </a:lnTo>
                  <a:lnTo>
                    <a:pt x="712988" y="121541"/>
                  </a:lnTo>
                  <a:lnTo>
                    <a:pt x="716207" y="129275"/>
                  </a:lnTo>
                  <a:lnTo>
                    <a:pt x="716129" y="138186"/>
                  </a:lnTo>
                  <a:lnTo>
                    <a:pt x="715386" y="143211"/>
                  </a:lnTo>
                  <a:lnTo>
                    <a:pt x="598029" y="143211"/>
                  </a:lnTo>
                  <a:lnTo>
                    <a:pt x="588215" y="144703"/>
                  </a:lnTo>
                  <a:lnTo>
                    <a:pt x="567642" y="146744"/>
                  </a:lnTo>
                  <a:lnTo>
                    <a:pt x="557826" y="148236"/>
                  </a:lnTo>
                  <a:lnTo>
                    <a:pt x="515424" y="159542"/>
                  </a:lnTo>
                  <a:lnTo>
                    <a:pt x="467918" y="196169"/>
                  </a:lnTo>
                  <a:lnTo>
                    <a:pt x="457710" y="234563"/>
                  </a:lnTo>
                  <a:lnTo>
                    <a:pt x="457317" y="361797"/>
                  </a:lnTo>
                  <a:lnTo>
                    <a:pt x="456610" y="372082"/>
                  </a:lnTo>
                  <a:lnTo>
                    <a:pt x="451663" y="380012"/>
                  </a:lnTo>
                  <a:lnTo>
                    <a:pt x="443890" y="385115"/>
                  </a:lnTo>
                  <a:lnTo>
                    <a:pt x="434702" y="386921"/>
                  </a:lnTo>
                  <a:lnTo>
                    <a:pt x="384448" y="386921"/>
                  </a:lnTo>
                  <a:lnTo>
                    <a:pt x="384448" y="434658"/>
                  </a:lnTo>
                  <a:lnTo>
                    <a:pt x="434702" y="434658"/>
                  </a:lnTo>
                  <a:lnTo>
                    <a:pt x="443536" y="435365"/>
                  </a:lnTo>
                  <a:lnTo>
                    <a:pt x="450721" y="440311"/>
                  </a:lnTo>
                  <a:lnTo>
                    <a:pt x="455550" y="448084"/>
                  </a:lnTo>
                  <a:lnTo>
                    <a:pt x="457317" y="457271"/>
                  </a:lnTo>
                  <a:lnTo>
                    <a:pt x="457317" y="771330"/>
                  </a:lnTo>
                  <a:lnTo>
                    <a:pt x="792533" y="771330"/>
                  </a:lnTo>
                  <a:close/>
                </a:path>
                <a:path w="819150" h="819150">
                  <a:moveTo>
                    <a:pt x="705610" y="211048"/>
                  </a:moveTo>
                  <a:lnTo>
                    <a:pt x="658336" y="211048"/>
                  </a:lnTo>
                  <a:lnTo>
                    <a:pt x="660220" y="198485"/>
                  </a:lnTo>
                  <a:lnTo>
                    <a:pt x="662104" y="184039"/>
                  </a:lnTo>
                  <a:lnTo>
                    <a:pt x="631951" y="145409"/>
                  </a:lnTo>
                  <a:lnTo>
                    <a:pt x="598029" y="143211"/>
                  </a:lnTo>
                  <a:lnTo>
                    <a:pt x="715386" y="143211"/>
                  </a:lnTo>
                  <a:lnTo>
                    <a:pt x="711653" y="168454"/>
                  </a:lnTo>
                  <a:lnTo>
                    <a:pt x="706706" y="203196"/>
                  </a:lnTo>
                  <a:lnTo>
                    <a:pt x="705610" y="211048"/>
                  </a:lnTo>
                  <a:close/>
                </a:path>
                <a:path w="819150" h="819150">
                  <a:moveTo>
                    <a:pt x="792533" y="771330"/>
                  </a:moveTo>
                  <a:lnTo>
                    <a:pt x="530186" y="771330"/>
                  </a:lnTo>
                  <a:lnTo>
                    <a:pt x="530186" y="457271"/>
                  </a:lnTo>
                  <a:lnTo>
                    <a:pt x="530893" y="448438"/>
                  </a:lnTo>
                  <a:lnTo>
                    <a:pt x="535840" y="441254"/>
                  </a:lnTo>
                  <a:lnTo>
                    <a:pt x="543613" y="436425"/>
                  </a:lnTo>
                  <a:lnTo>
                    <a:pt x="552801" y="434658"/>
                  </a:lnTo>
                  <a:lnTo>
                    <a:pt x="630695" y="434658"/>
                  </a:lnTo>
                  <a:lnTo>
                    <a:pt x="643259" y="386921"/>
                  </a:lnTo>
                  <a:lnTo>
                    <a:pt x="552801" y="386921"/>
                  </a:lnTo>
                  <a:lnTo>
                    <a:pt x="543967" y="384762"/>
                  </a:lnTo>
                  <a:lnTo>
                    <a:pt x="536782" y="379070"/>
                  </a:lnTo>
                  <a:lnTo>
                    <a:pt x="531953" y="371022"/>
                  </a:lnTo>
                  <a:lnTo>
                    <a:pt x="530186" y="361797"/>
                  </a:lnTo>
                  <a:lnTo>
                    <a:pt x="530186" y="283909"/>
                  </a:lnTo>
                  <a:lnTo>
                    <a:pt x="533367" y="256233"/>
                  </a:lnTo>
                  <a:lnTo>
                    <a:pt x="546205" y="233974"/>
                  </a:lnTo>
                  <a:lnTo>
                    <a:pt x="567995" y="217839"/>
                  </a:lnTo>
                  <a:lnTo>
                    <a:pt x="598030" y="208535"/>
                  </a:lnTo>
                  <a:lnTo>
                    <a:pt x="605568" y="206023"/>
                  </a:lnTo>
                  <a:lnTo>
                    <a:pt x="620645" y="206023"/>
                  </a:lnTo>
                  <a:lnTo>
                    <a:pt x="631481" y="207515"/>
                  </a:lnTo>
                  <a:lnTo>
                    <a:pt x="641375" y="208535"/>
                  </a:lnTo>
                  <a:lnTo>
                    <a:pt x="650326" y="209556"/>
                  </a:lnTo>
                  <a:lnTo>
                    <a:pt x="658336" y="211048"/>
                  </a:lnTo>
                  <a:lnTo>
                    <a:pt x="705610" y="211048"/>
                  </a:lnTo>
                  <a:lnTo>
                    <a:pt x="701052" y="243710"/>
                  </a:lnTo>
                  <a:lnTo>
                    <a:pt x="701052" y="248735"/>
                  </a:lnTo>
                  <a:lnTo>
                    <a:pt x="696027" y="253760"/>
                  </a:lnTo>
                  <a:lnTo>
                    <a:pt x="623157" y="253760"/>
                  </a:lnTo>
                  <a:lnTo>
                    <a:pt x="618132" y="256272"/>
                  </a:lnTo>
                  <a:lnTo>
                    <a:pt x="608081" y="256272"/>
                  </a:lnTo>
                  <a:lnTo>
                    <a:pt x="591709" y="261297"/>
                  </a:lnTo>
                  <a:lnTo>
                    <a:pt x="582639" y="268206"/>
                  </a:lnTo>
                  <a:lnTo>
                    <a:pt x="578752" y="276058"/>
                  </a:lnTo>
                  <a:lnTo>
                    <a:pt x="577928" y="283909"/>
                  </a:lnTo>
                  <a:lnTo>
                    <a:pt x="577928" y="339184"/>
                  </a:lnTo>
                  <a:lnTo>
                    <a:pt x="684719" y="339184"/>
                  </a:lnTo>
                  <a:lnTo>
                    <a:pt x="688487" y="341697"/>
                  </a:lnTo>
                  <a:lnTo>
                    <a:pt x="693513" y="346721"/>
                  </a:lnTo>
                  <a:lnTo>
                    <a:pt x="698538" y="361797"/>
                  </a:lnTo>
                  <a:lnTo>
                    <a:pt x="696026" y="369334"/>
                  </a:lnTo>
                  <a:lnTo>
                    <a:pt x="673411" y="464808"/>
                  </a:lnTo>
                  <a:lnTo>
                    <a:pt x="670231" y="471796"/>
                  </a:lnTo>
                  <a:lnTo>
                    <a:pt x="664931" y="477370"/>
                  </a:lnTo>
                  <a:lnTo>
                    <a:pt x="658217" y="481060"/>
                  </a:lnTo>
                  <a:lnTo>
                    <a:pt x="650797" y="482395"/>
                  </a:lnTo>
                  <a:lnTo>
                    <a:pt x="577928" y="482395"/>
                  </a:lnTo>
                  <a:lnTo>
                    <a:pt x="577928" y="771330"/>
                  </a:lnTo>
                  <a:lnTo>
                    <a:pt x="792533" y="771330"/>
                  </a:lnTo>
                  <a:close/>
                </a:path>
                <a:path w="819150" h="819150">
                  <a:moveTo>
                    <a:pt x="685976" y="263810"/>
                  </a:moveTo>
                  <a:lnTo>
                    <a:pt x="673412" y="263810"/>
                  </a:lnTo>
                  <a:lnTo>
                    <a:pt x="668387" y="261297"/>
                  </a:lnTo>
                  <a:lnTo>
                    <a:pt x="663361" y="261297"/>
                  </a:lnTo>
                  <a:lnTo>
                    <a:pt x="654959" y="258000"/>
                  </a:lnTo>
                  <a:lnTo>
                    <a:pt x="645144" y="255644"/>
                  </a:lnTo>
                  <a:lnTo>
                    <a:pt x="634386" y="254231"/>
                  </a:lnTo>
                  <a:lnTo>
                    <a:pt x="623157" y="253760"/>
                  </a:lnTo>
                  <a:lnTo>
                    <a:pt x="696027" y="253760"/>
                  </a:lnTo>
                  <a:lnTo>
                    <a:pt x="685976" y="263810"/>
                  </a:lnTo>
                  <a:close/>
                </a:path>
                <a:path w="819150" h="819150">
                  <a:moveTo>
                    <a:pt x="684718" y="339184"/>
                  </a:moveTo>
                  <a:lnTo>
                    <a:pt x="673411" y="339184"/>
                  </a:lnTo>
                  <a:lnTo>
                    <a:pt x="680949" y="336671"/>
                  </a:lnTo>
                  <a:lnTo>
                    <a:pt x="684718" y="3391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089999" y="1084998"/>
              <a:ext cx="1771650" cy="1771650"/>
            </a:xfrm>
            <a:custGeom>
              <a:avLst/>
              <a:gdLst/>
              <a:ahLst/>
              <a:cxnLst/>
              <a:rect l="l" t="t" r="r" b="b"/>
              <a:pathLst>
                <a:path w="1771650" h="1771650">
                  <a:moveTo>
                    <a:pt x="885824" y="1771649"/>
                  </a:moveTo>
                  <a:lnTo>
                    <a:pt x="0" y="884575"/>
                  </a:lnTo>
                  <a:lnTo>
                    <a:pt x="885824" y="0"/>
                  </a:lnTo>
                  <a:lnTo>
                    <a:pt x="1771649" y="884575"/>
                  </a:lnTo>
                  <a:lnTo>
                    <a:pt x="885824" y="1771649"/>
                  </a:lnTo>
                  <a:close/>
                </a:path>
              </a:pathLst>
            </a:custGeom>
            <a:solidFill>
              <a:srgbClr val="ED29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569103" y="1637499"/>
              <a:ext cx="809625" cy="666750"/>
            </a:xfrm>
            <a:custGeom>
              <a:avLst/>
              <a:gdLst/>
              <a:ahLst/>
              <a:cxnLst/>
              <a:rect l="l" t="t" r="r" b="b"/>
              <a:pathLst>
                <a:path w="809625" h="666750">
                  <a:moveTo>
                    <a:pt x="424005" y="189786"/>
                  </a:moveTo>
                  <a:lnTo>
                    <a:pt x="374727" y="189786"/>
                  </a:lnTo>
                  <a:lnTo>
                    <a:pt x="377531" y="150494"/>
                  </a:lnTo>
                  <a:lnTo>
                    <a:pt x="399961" y="84085"/>
                  </a:lnTo>
                  <a:lnTo>
                    <a:pt x="451791" y="30551"/>
                  </a:lnTo>
                  <a:lnTo>
                    <a:pt x="486565" y="12798"/>
                  </a:lnTo>
                  <a:lnTo>
                    <a:pt x="551674" y="0"/>
                  </a:lnTo>
                  <a:lnTo>
                    <a:pt x="597352" y="4916"/>
                  </a:lnTo>
                  <a:lnTo>
                    <a:pt x="631113" y="16856"/>
                  </a:lnTo>
                  <a:lnTo>
                    <a:pt x="655062" y="31605"/>
                  </a:lnTo>
                  <a:lnTo>
                    <a:pt x="671300" y="44949"/>
                  </a:lnTo>
                  <a:lnTo>
                    <a:pt x="673792" y="47446"/>
                  </a:lnTo>
                  <a:lnTo>
                    <a:pt x="551674" y="47446"/>
                  </a:lnTo>
                  <a:lnTo>
                    <a:pt x="528773" y="49866"/>
                  </a:lnTo>
                  <a:lnTo>
                    <a:pt x="477371" y="70624"/>
                  </a:lnTo>
                  <a:lnTo>
                    <a:pt x="438586" y="113232"/>
                  </a:lnTo>
                  <a:lnTo>
                    <a:pt x="423666" y="174647"/>
                  </a:lnTo>
                  <a:lnTo>
                    <a:pt x="423763" y="180110"/>
                  </a:lnTo>
                  <a:lnTo>
                    <a:pt x="424005" y="189786"/>
                  </a:lnTo>
                  <a:close/>
                </a:path>
                <a:path w="809625" h="666750">
                  <a:moveTo>
                    <a:pt x="668809" y="94893"/>
                  </a:moveTo>
                  <a:lnTo>
                    <a:pt x="659930" y="93605"/>
                  </a:lnTo>
                  <a:lnTo>
                    <a:pt x="651986" y="90211"/>
                  </a:lnTo>
                  <a:lnTo>
                    <a:pt x="644976" y="85411"/>
                  </a:lnTo>
                  <a:lnTo>
                    <a:pt x="636118" y="77413"/>
                  </a:lnTo>
                  <a:lnTo>
                    <a:pt x="627375" y="69570"/>
                  </a:lnTo>
                  <a:lnTo>
                    <a:pt x="610241" y="58996"/>
                  </a:lnTo>
                  <a:lnTo>
                    <a:pt x="585630" y="50763"/>
                  </a:lnTo>
                  <a:lnTo>
                    <a:pt x="551674" y="47446"/>
                  </a:lnTo>
                  <a:lnTo>
                    <a:pt x="673792" y="47446"/>
                  </a:lnTo>
                  <a:lnTo>
                    <a:pt x="727142" y="28093"/>
                  </a:lnTo>
                  <a:lnTo>
                    <a:pt x="758528" y="9988"/>
                  </a:lnTo>
                  <a:lnTo>
                    <a:pt x="766004" y="9988"/>
                  </a:lnTo>
                  <a:lnTo>
                    <a:pt x="773481" y="12486"/>
                  </a:lnTo>
                  <a:lnTo>
                    <a:pt x="778465" y="12486"/>
                  </a:lnTo>
                  <a:lnTo>
                    <a:pt x="783450" y="17480"/>
                  </a:lnTo>
                  <a:lnTo>
                    <a:pt x="786682" y="22084"/>
                  </a:lnTo>
                  <a:lnTo>
                    <a:pt x="788750" y="28132"/>
                  </a:lnTo>
                  <a:lnTo>
                    <a:pt x="789408" y="35038"/>
                  </a:lnTo>
                  <a:lnTo>
                    <a:pt x="788435" y="42452"/>
                  </a:lnTo>
                  <a:lnTo>
                    <a:pt x="784697" y="51777"/>
                  </a:lnTo>
                  <a:lnTo>
                    <a:pt x="780959" y="60869"/>
                  </a:lnTo>
                  <a:lnTo>
                    <a:pt x="777184" y="69570"/>
                  </a:lnTo>
                  <a:lnTo>
                    <a:pt x="773482" y="77413"/>
                  </a:lnTo>
                  <a:lnTo>
                    <a:pt x="800897" y="77413"/>
                  </a:lnTo>
                  <a:lnTo>
                    <a:pt x="805882" y="82407"/>
                  </a:lnTo>
                  <a:lnTo>
                    <a:pt x="808686" y="88806"/>
                  </a:lnTo>
                  <a:lnTo>
                    <a:pt x="808825" y="89899"/>
                  </a:lnTo>
                  <a:lnTo>
                    <a:pt x="701205" y="89899"/>
                  </a:lnTo>
                  <a:lnTo>
                    <a:pt x="691939" y="91732"/>
                  </a:lnTo>
                  <a:lnTo>
                    <a:pt x="683139" y="93332"/>
                  </a:lnTo>
                  <a:lnTo>
                    <a:pt x="675273" y="94464"/>
                  </a:lnTo>
                  <a:lnTo>
                    <a:pt x="668809" y="94893"/>
                  </a:lnTo>
                  <a:close/>
                </a:path>
                <a:path w="809625" h="666750">
                  <a:moveTo>
                    <a:pt x="232961" y="551879"/>
                  </a:moveTo>
                  <a:lnTo>
                    <a:pt x="53231" y="551879"/>
                  </a:lnTo>
                  <a:lnTo>
                    <a:pt x="90108" y="549967"/>
                  </a:lnTo>
                  <a:lnTo>
                    <a:pt x="125896" y="544051"/>
                  </a:lnTo>
                  <a:lnTo>
                    <a:pt x="160123" y="533969"/>
                  </a:lnTo>
                  <a:lnTo>
                    <a:pt x="192794" y="519415"/>
                  </a:lnTo>
                  <a:lnTo>
                    <a:pt x="154009" y="498345"/>
                  </a:lnTo>
                  <a:lnTo>
                    <a:pt x="123635" y="470720"/>
                  </a:lnTo>
                  <a:lnTo>
                    <a:pt x="101673" y="439349"/>
                  </a:lnTo>
                  <a:lnTo>
                    <a:pt x="88121" y="407042"/>
                  </a:lnTo>
                  <a:lnTo>
                    <a:pt x="88627" y="399628"/>
                  </a:lnTo>
                  <a:lnTo>
                    <a:pt x="90302" y="392683"/>
                  </a:lnTo>
                  <a:lnTo>
                    <a:pt x="93379" y="386674"/>
                  </a:lnTo>
                  <a:lnTo>
                    <a:pt x="98090" y="382070"/>
                  </a:lnTo>
                  <a:lnTo>
                    <a:pt x="70403" y="353898"/>
                  </a:lnTo>
                  <a:lnTo>
                    <a:pt x="50427" y="321513"/>
                  </a:lnTo>
                  <a:lnTo>
                    <a:pt x="37459" y="284445"/>
                  </a:lnTo>
                  <a:lnTo>
                    <a:pt x="30800" y="242227"/>
                  </a:lnTo>
                  <a:lnTo>
                    <a:pt x="32942" y="233058"/>
                  </a:lnTo>
                  <a:lnTo>
                    <a:pt x="38588" y="225059"/>
                  </a:lnTo>
                  <a:lnTo>
                    <a:pt x="46571" y="219401"/>
                  </a:lnTo>
                  <a:lnTo>
                    <a:pt x="55722" y="217255"/>
                  </a:lnTo>
                  <a:lnTo>
                    <a:pt x="46961" y="198487"/>
                  </a:lnTo>
                  <a:lnTo>
                    <a:pt x="39834" y="179485"/>
                  </a:lnTo>
                  <a:lnTo>
                    <a:pt x="35044" y="160015"/>
                  </a:lnTo>
                  <a:lnTo>
                    <a:pt x="33455" y="141716"/>
                  </a:lnTo>
                  <a:lnTo>
                    <a:pt x="33335" y="138594"/>
                  </a:lnTo>
                  <a:lnTo>
                    <a:pt x="34344" y="109486"/>
                  </a:lnTo>
                  <a:lnTo>
                    <a:pt x="47694" y="58996"/>
                  </a:lnTo>
                  <a:lnTo>
                    <a:pt x="65692" y="27469"/>
                  </a:lnTo>
                  <a:lnTo>
                    <a:pt x="85629" y="27469"/>
                  </a:lnTo>
                  <a:lnTo>
                    <a:pt x="90614" y="29966"/>
                  </a:lnTo>
                  <a:lnTo>
                    <a:pt x="95672" y="35038"/>
                  </a:lnTo>
                  <a:lnTo>
                    <a:pt x="129502" y="71188"/>
                  </a:lnTo>
                  <a:lnTo>
                    <a:pt x="156213" y="94893"/>
                  </a:lnTo>
                  <a:lnTo>
                    <a:pt x="85626" y="94893"/>
                  </a:lnTo>
                  <a:lnTo>
                    <a:pt x="81577" y="128449"/>
                  </a:lnTo>
                  <a:lnTo>
                    <a:pt x="86873" y="164815"/>
                  </a:lnTo>
                  <a:lnTo>
                    <a:pt x="105253" y="203053"/>
                  </a:lnTo>
                  <a:lnTo>
                    <a:pt x="140455" y="242227"/>
                  </a:lnTo>
                  <a:lnTo>
                    <a:pt x="145089" y="248275"/>
                  </a:lnTo>
                  <a:lnTo>
                    <a:pt x="147621" y="255025"/>
                  </a:lnTo>
                  <a:lnTo>
                    <a:pt x="147816" y="262244"/>
                  </a:lnTo>
                  <a:lnTo>
                    <a:pt x="145440" y="269697"/>
                  </a:lnTo>
                  <a:lnTo>
                    <a:pt x="141234" y="276252"/>
                  </a:lnTo>
                  <a:lnTo>
                    <a:pt x="140206" y="277188"/>
                  </a:lnTo>
                  <a:lnTo>
                    <a:pt x="85626" y="277188"/>
                  </a:lnTo>
                  <a:lnTo>
                    <a:pt x="98749" y="311017"/>
                  </a:lnTo>
                  <a:lnTo>
                    <a:pt x="119583" y="338057"/>
                  </a:lnTo>
                  <a:lnTo>
                    <a:pt x="148360" y="359010"/>
                  </a:lnTo>
                  <a:lnTo>
                    <a:pt x="185315" y="374578"/>
                  </a:lnTo>
                  <a:lnTo>
                    <a:pt x="193298" y="379183"/>
                  </a:lnTo>
                  <a:lnTo>
                    <a:pt x="198711" y="385191"/>
                  </a:lnTo>
                  <a:lnTo>
                    <a:pt x="201787" y="392137"/>
                  </a:lnTo>
                  <a:lnTo>
                    <a:pt x="202761" y="399550"/>
                  </a:lnTo>
                  <a:lnTo>
                    <a:pt x="201047" y="406535"/>
                  </a:lnTo>
                  <a:lnTo>
                    <a:pt x="163820" y="422962"/>
                  </a:lnTo>
                  <a:lnTo>
                    <a:pt x="150425" y="424522"/>
                  </a:lnTo>
                  <a:lnTo>
                    <a:pt x="168532" y="447231"/>
                  </a:lnTo>
                  <a:lnTo>
                    <a:pt x="192481" y="465726"/>
                  </a:lnTo>
                  <a:lnTo>
                    <a:pt x="221570" y="478602"/>
                  </a:lnTo>
                  <a:lnTo>
                    <a:pt x="255098" y="484455"/>
                  </a:lnTo>
                  <a:lnTo>
                    <a:pt x="262458" y="486835"/>
                  </a:lnTo>
                  <a:lnTo>
                    <a:pt x="269118" y="490386"/>
                  </a:lnTo>
                  <a:lnTo>
                    <a:pt x="274375" y="495341"/>
                  </a:lnTo>
                  <a:lnTo>
                    <a:pt x="277529" y="501935"/>
                  </a:lnTo>
                  <a:lnTo>
                    <a:pt x="278464" y="508295"/>
                  </a:lnTo>
                  <a:lnTo>
                    <a:pt x="277529" y="515358"/>
                  </a:lnTo>
                  <a:lnTo>
                    <a:pt x="274725" y="521952"/>
                  </a:lnTo>
                  <a:lnTo>
                    <a:pt x="270053" y="526907"/>
                  </a:lnTo>
                  <a:lnTo>
                    <a:pt x="235008" y="550825"/>
                  </a:lnTo>
                  <a:lnTo>
                    <a:pt x="232961" y="551879"/>
                  </a:lnTo>
                  <a:close/>
                </a:path>
                <a:path w="809625" h="666750">
                  <a:moveTo>
                    <a:pt x="800897" y="77413"/>
                  </a:moveTo>
                  <a:lnTo>
                    <a:pt x="773482" y="77413"/>
                  </a:lnTo>
                  <a:lnTo>
                    <a:pt x="775975" y="74915"/>
                  </a:lnTo>
                  <a:lnTo>
                    <a:pt x="778467" y="74915"/>
                  </a:lnTo>
                  <a:lnTo>
                    <a:pt x="783451" y="72418"/>
                  </a:lnTo>
                  <a:lnTo>
                    <a:pt x="793421" y="72418"/>
                  </a:lnTo>
                  <a:lnTo>
                    <a:pt x="800897" y="77413"/>
                  </a:lnTo>
                  <a:close/>
                </a:path>
                <a:path w="809625" h="666750">
                  <a:moveTo>
                    <a:pt x="477729" y="619303"/>
                  </a:moveTo>
                  <a:lnTo>
                    <a:pt x="265069" y="619303"/>
                  </a:lnTo>
                  <a:lnTo>
                    <a:pt x="327044" y="614689"/>
                  </a:lnTo>
                  <a:lnTo>
                    <a:pt x="382359" y="603461"/>
                  </a:lnTo>
                  <a:lnTo>
                    <a:pt x="431366" y="586732"/>
                  </a:lnTo>
                  <a:lnTo>
                    <a:pt x="474415" y="565613"/>
                  </a:lnTo>
                  <a:lnTo>
                    <a:pt x="511857" y="541217"/>
                  </a:lnTo>
                  <a:lnTo>
                    <a:pt x="544042" y="514655"/>
                  </a:lnTo>
                  <a:lnTo>
                    <a:pt x="571320" y="487040"/>
                  </a:lnTo>
                  <a:lnTo>
                    <a:pt x="624237" y="413551"/>
                  </a:lnTo>
                  <a:lnTo>
                    <a:pt x="647856" y="366717"/>
                  </a:lnTo>
                  <a:lnTo>
                    <a:pt x="665382" y="320576"/>
                  </a:lnTo>
                  <a:lnTo>
                    <a:pt x="677301" y="276725"/>
                  </a:lnTo>
                  <a:lnTo>
                    <a:pt x="684097" y="236759"/>
                  </a:lnTo>
                  <a:lnTo>
                    <a:pt x="686254" y="194780"/>
                  </a:lnTo>
                  <a:lnTo>
                    <a:pt x="688474" y="174647"/>
                  </a:lnTo>
                  <a:lnTo>
                    <a:pt x="694666" y="161068"/>
                  </a:lnTo>
                  <a:lnTo>
                    <a:pt x="704128" y="151236"/>
                  </a:lnTo>
                  <a:lnTo>
                    <a:pt x="716161" y="142339"/>
                  </a:lnTo>
                  <a:lnTo>
                    <a:pt x="701209" y="142339"/>
                  </a:lnTo>
                  <a:lnTo>
                    <a:pt x="676441" y="119553"/>
                  </a:lnTo>
                  <a:lnTo>
                    <a:pt x="676908" y="111749"/>
                  </a:lnTo>
                  <a:lnTo>
                    <a:pt x="680179" y="104882"/>
                  </a:lnTo>
                  <a:lnTo>
                    <a:pt x="686254" y="99887"/>
                  </a:lnTo>
                  <a:lnTo>
                    <a:pt x="696222" y="94893"/>
                  </a:lnTo>
                  <a:lnTo>
                    <a:pt x="701207" y="89899"/>
                  </a:lnTo>
                  <a:lnTo>
                    <a:pt x="808825" y="89899"/>
                  </a:lnTo>
                  <a:lnTo>
                    <a:pt x="809621" y="96142"/>
                  </a:lnTo>
                  <a:lnTo>
                    <a:pt x="780220" y="145149"/>
                  </a:lnTo>
                  <a:lnTo>
                    <a:pt x="743849" y="180110"/>
                  </a:lnTo>
                  <a:lnTo>
                    <a:pt x="733607" y="187289"/>
                  </a:lnTo>
                  <a:lnTo>
                    <a:pt x="733542" y="203053"/>
                  </a:lnTo>
                  <a:lnTo>
                    <a:pt x="722623" y="285604"/>
                  </a:lnTo>
                  <a:lnTo>
                    <a:pt x="709620" y="334623"/>
                  </a:lnTo>
                  <a:lnTo>
                    <a:pt x="690594" y="386139"/>
                  </a:lnTo>
                  <a:lnTo>
                    <a:pt x="664783" y="438349"/>
                  </a:lnTo>
                  <a:lnTo>
                    <a:pt x="631427" y="489449"/>
                  </a:lnTo>
                  <a:lnTo>
                    <a:pt x="583443" y="544075"/>
                  </a:lnTo>
                  <a:lnTo>
                    <a:pt x="553060" y="570931"/>
                  </a:lnTo>
                  <a:lnTo>
                    <a:pt x="518036" y="596270"/>
                  </a:lnTo>
                  <a:lnTo>
                    <a:pt x="478150" y="619121"/>
                  </a:lnTo>
                  <a:lnTo>
                    <a:pt x="477729" y="619303"/>
                  </a:lnTo>
                  <a:close/>
                </a:path>
                <a:path w="809625" h="666750">
                  <a:moveTo>
                    <a:pt x="399645" y="239730"/>
                  </a:moveTo>
                  <a:lnTo>
                    <a:pt x="397153" y="239730"/>
                  </a:lnTo>
                  <a:lnTo>
                    <a:pt x="345107" y="233018"/>
                  </a:lnTo>
                  <a:lnTo>
                    <a:pt x="295721" y="221500"/>
                  </a:lnTo>
                  <a:lnTo>
                    <a:pt x="248907" y="205265"/>
                  </a:lnTo>
                  <a:lnTo>
                    <a:pt x="204577" y="184399"/>
                  </a:lnTo>
                  <a:lnTo>
                    <a:pt x="162645" y="158990"/>
                  </a:lnTo>
                  <a:lnTo>
                    <a:pt x="123024" y="129126"/>
                  </a:lnTo>
                  <a:lnTo>
                    <a:pt x="85626" y="94893"/>
                  </a:lnTo>
                  <a:lnTo>
                    <a:pt x="156213" y="94893"/>
                  </a:lnTo>
                  <a:lnTo>
                    <a:pt x="165105" y="102785"/>
                  </a:lnTo>
                  <a:lnTo>
                    <a:pt x="202583" y="129708"/>
                  </a:lnTo>
                  <a:lnTo>
                    <a:pt x="242110" y="151913"/>
                  </a:lnTo>
                  <a:lnTo>
                    <a:pt x="283860" y="169357"/>
                  </a:lnTo>
                  <a:lnTo>
                    <a:pt x="328007" y="181996"/>
                  </a:lnTo>
                  <a:lnTo>
                    <a:pt x="374727" y="189786"/>
                  </a:lnTo>
                  <a:lnTo>
                    <a:pt x="424005" y="189786"/>
                  </a:lnTo>
                  <a:lnTo>
                    <a:pt x="424567" y="212261"/>
                  </a:lnTo>
                  <a:lnTo>
                    <a:pt x="422776" y="222874"/>
                  </a:lnTo>
                  <a:lnTo>
                    <a:pt x="417713" y="231614"/>
                  </a:lnTo>
                  <a:lnTo>
                    <a:pt x="409847" y="237545"/>
                  </a:lnTo>
                  <a:lnTo>
                    <a:pt x="399645" y="239730"/>
                  </a:lnTo>
                  <a:close/>
                </a:path>
                <a:path w="809625" h="666750">
                  <a:moveTo>
                    <a:pt x="123010" y="284680"/>
                  </a:moveTo>
                  <a:lnTo>
                    <a:pt x="120518" y="284680"/>
                  </a:lnTo>
                  <a:lnTo>
                    <a:pt x="109809" y="282807"/>
                  </a:lnTo>
                  <a:lnTo>
                    <a:pt x="100268" y="280934"/>
                  </a:lnTo>
                  <a:lnTo>
                    <a:pt x="92129" y="279061"/>
                  </a:lnTo>
                  <a:lnTo>
                    <a:pt x="85626" y="277188"/>
                  </a:lnTo>
                  <a:lnTo>
                    <a:pt x="140206" y="277188"/>
                  </a:lnTo>
                  <a:lnTo>
                    <a:pt x="136094" y="280934"/>
                  </a:lnTo>
                  <a:lnTo>
                    <a:pt x="130019" y="283743"/>
                  </a:lnTo>
                  <a:lnTo>
                    <a:pt x="123010" y="284680"/>
                  </a:lnTo>
                  <a:close/>
                </a:path>
                <a:path w="809625" h="666750">
                  <a:moveTo>
                    <a:pt x="265071" y="666749"/>
                  </a:moveTo>
                  <a:lnTo>
                    <a:pt x="211837" y="663773"/>
                  </a:lnTo>
                  <a:lnTo>
                    <a:pt x="159799" y="654923"/>
                  </a:lnTo>
                  <a:lnTo>
                    <a:pt x="108958" y="640319"/>
                  </a:lnTo>
                  <a:lnTo>
                    <a:pt x="59313" y="620082"/>
                  </a:lnTo>
                  <a:lnTo>
                    <a:pt x="10864" y="594331"/>
                  </a:lnTo>
                  <a:lnTo>
                    <a:pt x="0" y="574666"/>
                  </a:lnTo>
                  <a:lnTo>
                    <a:pt x="895" y="566862"/>
                  </a:lnTo>
                  <a:lnTo>
                    <a:pt x="4050" y="559917"/>
                  </a:lnTo>
                  <a:lnTo>
                    <a:pt x="9307" y="554376"/>
                  </a:lnTo>
                  <a:lnTo>
                    <a:pt x="15965" y="550708"/>
                  </a:lnTo>
                  <a:lnTo>
                    <a:pt x="23325" y="549382"/>
                  </a:lnTo>
                  <a:lnTo>
                    <a:pt x="25817" y="549382"/>
                  </a:lnTo>
                  <a:lnTo>
                    <a:pt x="31853" y="550825"/>
                  </a:lnTo>
                  <a:lnTo>
                    <a:pt x="38589" y="551567"/>
                  </a:lnTo>
                  <a:lnTo>
                    <a:pt x="45793" y="551840"/>
                  </a:lnTo>
                  <a:lnTo>
                    <a:pt x="232961" y="551879"/>
                  </a:lnTo>
                  <a:lnTo>
                    <a:pt x="197779" y="569983"/>
                  </a:lnTo>
                  <a:lnTo>
                    <a:pt x="158604" y="584498"/>
                  </a:lnTo>
                  <a:lnTo>
                    <a:pt x="118028" y="594331"/>
                  </a:lnTo>
                  <a:lnTo>
                    <a:pt x="153971" y="605607"/>
                  </a:lnTo>
                  <a:lnTo>
                    <a:pt x="190614" y="613372"/>
                  </a:lnTo>
                  <a:lnTo>
                    <a:pt x="227725" y="617859"/>
                  </a:lnTo>
                  <a:lnTo>
                    <a:pt x="265069" y="619303"/>
                  </a:lnTo>
                  <a:lnTo>
                    <a:pt x="477729" y="619303"/>
                  </a:lnTo>
                  <a:lnTo>
                    <a:pt x="433157" y="638540"/>
                  </a:lnTo>
                  <a:lnTo>
                    <a:pt x="382810" y="653582"/>
                  </a:lnTo>
                  <a:lnTo>
                    <a:pt x="326863" y="663300"/>
                  </a:lnTo>
                  <a:lnTo>
                    <a:pt x="265071" y="6667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07501" y="1084998"/>
              <a:ext cx="1771650" cy="1771650"/>
            </a:xfrm>
            <a:custGeom>
              <a:avLst/>
              <a:gdLst/>
              <a:ahLst/>
              <a:cxnLst/>
              <a:rect l="l" t="t" r="r" b="b"/>
              <a:pathLst>
                <a:path w="1771650" h="1771650">
                  <a:moveTo>
                    <a:pt x="884575" y="1771649"/>
                  </a:moveTo>
                  <a:lnTo>
                    <a:pt x="0" y="884575"/>
                  </a:lnTo>
                  <a:lnTo>
                    <a:pt x="884575" y="0"/>
                  </a:lnTo>
                  <a:lnTo>
                    <a:pt x="1771649" y="884575"/>
                  </a:lnTo>
                  <a:lnTo>
                    <a:pt x="884575" y="1771649"/>
                  </a:lnTo>
                  <a:close/>
                </a:path>
              </a:pathLst>
            </a:custGeom>
            <a:solidFill>
              <a:srgbClr val="ED29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703111" y="1853976"/>
              <a:ext cx="143510" cy="429895"/>
            </a:xfrm>
            <a:custGeom>
              <a:avLst/>
              <a:gdLst/>
              <a:ahLst/>
              <a:cxnLst/>
              <a:rect l="l" t="t" r="r" b="b"/>
              <a:pathLst>
                <a:path w="143509" h="429894">
                  <a:moveTo>
                    <a:pt x="120610" y="429676"/>
                  </a:moveTo>
                  <a:lnTo>
                    <a:pt x="25127" y="429676"/>
                  </a:lnTo>
                  <a:lnTo>
                    <a:pt x="14841" y="428970"/>
                  </a:lnTo>
                  <a:lnTo>
                    <a:pt x="6910" y="424023"/>
                  </a:lnTo>
                  <a:lnTo>
                    <a:pt x="1806" y="416249"/>
                  </a:lnTo>
                  <a:lnTo>
                    <a:pt x="0" y="407062"/>
                  </a:lnTo>
                  <a:lnTo>
                    <a:pt x="0" y="22614"/>
                  </a:lnTo>
                  <a:lnTo>
                    <a:pt x="2159" y="13780"/>
                  </a:lnTo>
                  <a:lnTo>
                    <a:pt x="7852" y="6595"/>
                  </a:lnTo>
                  <a:lnTo>
                    <a:pt x="15900" y="1766"/>
                  </a:lnTo>
                  <a:lnTo>
                    <a:pt x="25127" y="0"/>
                  </a:lnTo>
                  <a:lnTo>
                    <a:pt x="120610" y="0"/>
                  </a:lnTo>
                  <a:lnTo>
                    <a:pt x="129444" y="706"/>
                  </a:lnTo>
                  <a:lnTo>
                    <a:pt x="136629" y="5653"/>
                  </a:lnTo>
                  <a:lnTo>
                    <a:pt x="141458" y="13427"/>
                  </a:lnTo>
                  <a:lnTo>
                    <a:pt x="143225" y="22614"/>
                  </a:lnTo>
                  <a:lnTo>
                    <a:pt x="143225" y="47741"/>
                  </a:lnTo>
                  <a:lnTo>
                    <a:pt x="47740" y="47741"/>
                  </a:lnTo>
                  <a:lnTo>
                    <a:pt x="47740" y="381934"/>
                  </a:lnTo>
                  <a:lnTo>
                    <a:pt x="143225" y="381934"/>
                  </a:lnTo>
                  <a:lnTo>
                    <a:pt x="143225" y="407062"/>
                  </a:lnTo>
                  <a:lnTo>
                    <a:pt x="142518" y="415896"/>
                  </a:lnTo>
                  <a:lnTo>
                    <a:pt x="137571" y="423080"/>
                  </a:lnTo>
                  <a:lnTo>
                    <a:pt x="129797" y="427910"/>
                  </a:lnTo>
                  <a:lnTo>
                    <a:pt x="120610" y="429676"/>
                  </a:lnTo>
                  <a:close/>
                </a:path>
                <a:path w="143509" h="429894">
                  <a:moveTo>
                    <a:pt x="143225" y="381934"/>
                  </a:moveTo>
                  <a:lnTo>
                    <a:pt x="95483" y="381934"/>
                  </a:lnTo>
                  <a:lnTo>
                    <a:pt x="95483" y="47741"/>
                  </a:lnTo>
                  <a:lnTo>
                    <a:pt x="143225" y="47741"/>
                  </a:lnTo>
                  <a:lnTo>
                    <a:pt x="143225" y="3819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03109" y="1660496"/>
              <a:ext cx="143225" cy="14322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582498" y="1562505"/>
              <a:ext cx="819150" cy="819150"/>
            </a:xfrm>
            <a:custGeom>
              <a:avLst/>
              <a:gdLst/>
              <a:ahLst/>
              <a:cxnLst/>
              <a:rect l="l" t="t" r="r" b="b"/>
              <a:pathLst>
                <a:path w="819150" h="819150">
                  <a:moveTo>
                    <a:pt x="696023" y="439724"/>
                  </a:moveTo>
                  <a:lnTo>
                    <a:pt x="690168" y="397535"/>
                  </a:lnTo>
                  <a:lnTo>
                    <a:pt x="673354" y="359676"/>
                  </a:lnTo>
                  <a:lnTo>
                    <a:pt x="653910" y="336702"/>
                  </a:lnTo>
                  <a:lnTo>
                    <a:pt x="648284" y="330060"/>
                  </a:lnTo>
                  <a:lnTo>
                    <a:pt x="648284" y="439724"/>
                  </a:lnTo>
                  <a:lnTo>
                    <a:pt x="648284" y="673417"/>
                  </a:lnTo>
                  <a:lnTo>
                    <a:pt x="600532" y="673417"/>
                  </a:lnTo>
                  <a:lnTo>
                    <a:pt x="600532" y="482447"/>
                  </a:lnTo>
                  <a:lnTo>
                    <a:pt x="593039" y="445262"/>
                  </a:lnTo>
                  <a:lnTo>
                    <a:pt x="585914" y="434708"/>
                  </a:lnTo>
                  <a:lnTo>
                    <a:pt x="572579" y="414909"/>
                  </a:lnTo>
                  <a:lnTo>
                    <a:pt x="542226" y="394462"/>
                  </a:lnTo>
                  <a:lnTo>
                    <a:pt x="505053" y="386956"/>
                  </a:lnTo>
                  <a:lnTo>
                    <a:pt x="467868" y="394462"/>
                  </a:lnTo>
                  <a:lnTo>
                    <a:pt x="437527" y="414909"/>
                  </a:lnTo>
                  <a:lnTo>
                    <a:pt x="417068" y="445262"/>
                  </a:lnTo>
                  <a:lnTo>
                    <a:pt x="409575" y="482447"/>
                  </a:lnTo>
                  <a:lnTo>
                    <a:pt x="409575" y="673417"/>
                  </a:lnTo>
                  <a:lnTo>
                    <a:pt x="359308" y="673417"/>
                  </a:lnTo>
                  <a:lnTo>
                    <a:pt x="359308" y="339217"/>
                  </a:lnTo>
                  <a:lnTo>
                    <a:pt x="409575" y="339217"/>
                  </a:lnTo>
                  <a:lnTo>
                    <a:pt x="409575" y="361835"/>
                  </a:lnTo>
                  <a:lnTo>
                    <a:pt x="410514" y="368896"/>
                  </a:lnTo>
                  <a:lnTo>
                    <a:pt x="413334" y="375018"/>
                  </a:lnTo>
                  <a:lnTo>
                    <a:pt x="418045" y="380212"/>
                  </a:lnTo>
                  <a:lnTo>
                    <a:pt x="424649" y="384441"/>
                  </a:lnTo>
                  <a:lnTo>
                    <a:pt x="427151" y="384441"/>
                  </a:lnTo>
                  <a:lnTo>
                    <a:pt x="429666" y="386956"/>
                  </a:lnTo>
                  <a:lnTo>
                    <a:pt x="437210" y="386956"/>
                  </a:lnTo>
                  <a:lnTo>
                    <a:pt x="444741" y="384441"/>
                  </a:lnTo>
                  <a:lnTo>
                    <a:pt x="449770" y="379425"/>
                  </a:lnTo>
                  <a:lnTo>
                    <a:pt x="459828" y="366852"/>
                  </a:lnTo>
                  <a:lnTo>
                    <a:pt x="476631" y="353669"/>
                  </a:lnTo>
                  <a:lnTo>
                    <a:pt x="496252" y="344246"/>
                  </a:lnTo>
                  <a:lnTo>
                    <a:pt x="515378" y="339217"/>
                  </a:lnTo>
                  <a:lnTo>
                    <a:pt x="517779" y="338594"/>
                  </a:lnTo>
                  <a:lnTo>
                    <a:pt x="540232" y="336702"/>
                  </a:lnTo>
                  <a:lnTo>
                    <a:pt x="552792" y="336702"/>
                  </a:lnTo>
                  <a:lnTo>
                    <a:pt x="597395" y="352806"/>
                  </a:lnTo>
                  <a:lnTo>
                    <a:pt x="642315" y="406349"/>
                  </a:lnTo>
                  <a:lnTo>
                    <a:pt x="648284" y="439724"/>
                  </a:lnTo>
                  <a:lnTo>
                    <a:pt x="648284" y="330060"/>
                  </a:lnTo>
                  <a:lnTo>
                    <a:pt x="646633" y="328104"/>
                  </a:lnTo>
                  <a:lnTo>
                    <a:pt x="621525" y="311581"/>
                  </a:lnTo>
                  <a:lnTo>
                    <a:pt x="611111" y="304723"/>
                  </a:lnTo>
                  <a:lnTo>
                    <a:pt x="567880" y="291477"/>
                  </a:lnTo>
                  <a:lnTo>
                    <a:pt x="540232" y="288963"/>
                  </a:lnTo>
                  <a:lnTo>
                    <a:pt x="517728" y="290372"/>
                  </a:lnTo>
                  <a:lnTo>
                    <a:pt x="495947" y="294614"/>
                  </a:lnTo>
                  <a:lnTo>
                    <a:pt x="475564" y="301688"/>
                  </a:lnTo>
                  <a:lnTo>
                    <a:pt x="457314" y="311581"/>
                  </a:lnTo>
                  <a:lnTo>
                    <a:pt x="454088" y="303136"/>
                  </a:lnTo>
                  <a:lnTo>
                    <a:pt x="448513" y="296811"/>
                  </a:lnTo>
                  <a:lnTo>
                    <a:pt x="441058" y="292849"/>
                  </a:lnTo>
                  <a:lnTo>
                    <a:pt x="432181" y="291477"/>
                  </a:lnTo>
                  <a:lnTo>
                    <a:pt x="336702" y="291477"/>
                  </a:lnTo>
                  <a:lnTo>
                    <a:pt x="327469" y="293243"/>
                  </a:lnTo>
                  <a:lnTo>
                    <a:pt x="319430" y="298069"/>
                  </a:lnTo>
                  <a:lnTo>
                    <a:pt x="313728" y="305257"/>
                  </a:lnTo>
                  <a:lnTo>
                    <a:pt x="311569" y="314096"/>
                  </a:lnTo>
                  <a:lnTo>
                    <a:pt x="311569" y="698538"/>
                  </a:lnTo>
                  <a:lnTo>
                    <a:pt x="313385" y="707720"/>
                  </a:lnTo>
                  <a:lnTo>
                    <a:pt x="318477" y="715505"/>
                  </a:lnTo>
                  <a:lnTo>
                    <a:pt x="326415" y="720445"/>
                  </a:lnTo>
                  <a:lnTo>
                    <a:pt x="336702" y="721156"/>
                  </a:lnTo>
                  <a:lnTo>
                    <a:pt x="432181" y="721156"/>
                  </a:lnTo>
                  <a:lnTo>
                    <a:pt x="441413" y="719391"/>
                  </a:lnTo>
                  <a:lnTo>
                    <a:pt x="449453" y="714552"/>
                  </a:lnTo>
                  <a:lnTo>
                    <a:pt x="455155" y="707377"/>
                  </a:lnTo>
                  <a:lnTo>
                    <a:pt x="457314" y="698538"/>
                  </a:lnTo>
                  <a:lnTo>
                    <a:pt x="457314" y="673417"/>
                  </a:lnTo>
                  <a:lnTo>
                    <a:pt x="457314" y="482447"/>
                  </a:lnTo>
                  <a:lnTo>
                    <a:pt x="461238" y="463321"/>
                  </a:lnTo>
                  <a:lnTo>
                    <a:pt x="471754" y="448208"/>
                  </a:lnTo>
                  <a:lnTo>
                    <a:pt x="486994" y="438277"/>
                  </a:lnTo>
                  <a:lnTo>
                    <a:pt x="505053" y="434708"/>
                  </a:lnTo>
                  <a:lnTo>
                    <a:pt x="524179" y="438632"/>
                  </a:lnTo>
                  <a:lnTo>
                    <a:pt x="539292" y="449148"/>
                  </a:lnTo>
                  <a:lnTo>
                    <a:pt x="549224" y="464388"/>
                  </a:lnTo>
                  <a:lnTo>
                    <a:pt x="552792" y="482447"/>
                  </a:lnTo>
                  <a:lnTo>
                    <a:pt x="552792" y="698538"/>
                  </a:lnTo>
                  <a:lnTo>
                    <a:pt x="554558" y="707720"/>
                  </a:lnTo>
                  <a:lnTo>
                    <a:pt x="559396" y="715505"/>
                  </a:lnTo>
                  <a:lnTo>
                    <a:pt x="566572" y="720445"/>
                  </a:lnTo>
                  <a:lnTo>
                    <a:pt x="575411" y="721156"/>
                  </a:lnTo>
                  <a:lnTo>
                    <a:pt x="673404" y="721156"/>
                  </a:lnTo>
                  <a:lnTo>
                    <a:pt x="682599" y="719391"/>
                  </a:lnTo>
                  <a:lnTo>
                    <a:pt x="690372" y="714552"/>
                  </a:lnTo>
                  <a:lnTo>
                    <a:pt x="695312" y="707377"/>
                  </a:lnTo>
                  <a:lnTo>
                    <a:pt x="696023" y="698538"/>
                  </a:lnTo>
                  <a:lnTo>
                    <a:pt x="696023" y="673417"/>
                  </a:lnTo>
                  <a:lnTo>
                    <a:pt x="696023" y="439724"/>
                  </a:lnTo>
                  <a:close/>
                </a:path>
                <a:path w="819150" h="819150">
                  <a:moveTo>
                    <a:pt x="819150" y="123126"/>
                  </a:moveTo>
                  <a:lnTo>
                    <a:pt x="809447" y="76682"/>
                  </a:lnTo>
                  <a:lnTo>
                    <a:pt x="789673" y="47739"/>
                  </a:lnTo>
                  <a:lnTo>
                    <a:pt x="783018" y="38011"/>
                  </a:lnTo>
                  <a:lnTo>
                    <a:pt x="768896" y="28308"/>
                  </a:lnTo>
                  <a:lnTo>
                    <a:pt x="768896" y="123126"/>
                  </a:lnTo>
                  <a:lnTo>
                    <a:pt x="768896" y="698538"/>
                  </a:lnTo>
                  <a:lnTo>
                    <a:pt x="763155" y="726884"/>
                  </a:lnTo>
                  <a:lnTo>
                    <a:pt x="747534" y="750049"/>
                  </a:lnTo>
                  <a:lnTo>
                    <a:pt x="724369" y="765670"/>
                  </a:lnTo>
                  <a:lnTo>
                    <a:pt x="696023" y="771410"/>
                  </a:lnTo>
                  <a:lnTo>
                    <a:pt x="120599" y="771410"/>
                  </a:lnTo>
                  <a:lnTo>
                    <a:pt x="92252" y="765670"/>
                  </a:lnTo>
                  <a:lnTo>
                    <a:pt x="69100" y="750049"/>
                  </a:lnTo>
                  <a:lnTo>
                    <a:pt x="53467" y="726884"/>
                  </a:lnTo>
                  <a:lnTo>
                    <a:pt x="47739" y="698538"/>
                  </a:lnTo>
                  <a:lnTo>
                    <a:pt x="47739" y="123126"/>
                  </a:lnTo>
                  <a:lnTo>
                    <a:pt x="53467" y="94742"/>
                  </a:lnTo>
                  <a:lnTo>
                    <a:pt x="69088" y="71297"/>
                  </a:lnTo>
                  <a:lnTo>
                    <a:pt x="92252" y="54927"/>
                  </a:lnTo>
                  <a:lnTo>
                    <a:pt x="120599" y="47739"/>
                  </a:lnTo>
                  <a:lnTo>
                    <a:pt x="696023" y="47739"/>
                  </a:lnTo>
                  <a:lnTo>
                    <a:pt x="724369" y="53517"/>
                  </a:lnTo>
                  <a:lnTo>
                    <a:pt x="747534" y="69418"/>
                  </a:lnTo>
                  <a:lnTo>
                    <a:pt x="763155" y="93319"/>
                  </a:lnTo>
                  <a:lnTo>
                    <a:pt x="768896" y="123126"/>
                  </a:lnTo>
                  <a:lnTo>
                    <a:pt x="768896" y="28308"/>
                  </a:lnTo>
                  <a:lnTo>
                    <a:pt x="743877" y="11112"/>
                  </a:lnTo>
                  <a:lnTo>
                    <a:pt x="696023" y="0"/>
                  </a:lnTo>
                  <a:lnTo>
                    <a:pt x="120599" y="0"/>
                  </a:lnTo>
                  <a:lnTo>
                    <a:pt x="74193" y="9702"/>
                  </a:lnTo>
                  <a:lnTo>
                    <a:pt x="35801" y="36118"/>
                  </a:lnTo>
                  <a:lnTo>
                    <a:pt x="9652" y="75260"/>
                  </a:lnTo>
                  <a:lnTo>
                    <a:pt x="0" y="123126"/>
                  </a:lnTo>
                  <a:lnTo>
                    <a:pt x="0" y="698538"/>
                  </a:lnTo>
                  <a:lnTo>
                    <a:pt x="9652" y="744943"/>
                  </a:lnTo>
                  <a:lnTo>
                    <a:pt x="35801" y="783348"/>
                  </a:lnTo>
                  <a:lnTo>
                    <a:pt x="74193" y="809485"/>
                  </a:lnTo>
                  <a:lnTo>
                    <a:pt x="120599" y="819150"/>
                  </a:lnTo>
                  <a:lnTo>
                    <a:pt x="696023" y="819150"/>
                  </a:lnTo>
                  <a:lnTo>
                    <a:pt x="742467" y="809485"/>
                  </a:lnTo>
                  <a:lnTo>
                    <a:pt x="781138" y="783348"/>
                  </a:lnTo>
                  <a:lnTo>
                    <a:pt x="789495" y="771410"/>
                  </a:lnTo>
                  <a:lnTo>
                    <a:pt x="808037" y="744943"/>
                  </a:lnTo>
                  <a:lnTo>
                    <a:pt x="819150" y="698538"/>
                  </a:lnTo>
                  <a:lnTo>
                    <a:pt x="819150" y="1231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125001" y="1084998"/>
              <a:ext cx="1771650" cy="1771650"/>
            </a:xfrm>
            <a:custGeom>
              <a:avLst/>
              <a:gdLst/>
              <a:ahLst/>
              <a:cxnLst/>
              <a:rect l="l" t="t" r="r" b="b"/>
              <a:pathLst>
                <a:path w="1771650" h="1771650">
                  <a:moveTo>
                    <a:pt x="887074" y="1771649"/>
                  </a:moveTo>
                  <a:lnTo>
                    <a:pt x="0" y="884575"/>
                  </a:lnTo>
                  <a:lnTo>
                    <a:pt x="887073" y="0"/>
                  </a:lnTo>
                  <a:lnTo>
                    <a:pt x="1771649" y="884575"/>
                  </a:lnTo>
                  <a:lnTo>
                    <a:pt x="887074" y="1771649"/>
                  </a:lnTo>
                  <a:close/>
                </a:path>
              </a:pathLst>
            </a:custGeom>
            <a:solidFill>
              <a:srgbClr val="F9E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604993" y="1562505"/>
              <a:ext cx="819150" cy="819150"/>
            </a:xfrm>
            <a:custGeom>
              <a:avLst/>
              <a:gdLst/>
              <a:ahLst/>
              <a:cxnLst/>
              <a:rect l="l" t="t" r="r" b="b"/>
              <a:pathLst>
                <a:path w="819150" h="819150">
                  <a:moveTo>
                    <a:pt x="577926" y="409536"/>
                  </a:moveTo>
                  <a:lnTo>
                    <a:pt x="571919" y="364782"/>
                  </a:lnTo>
                  <a:lnTo>
                    <a:pt x="554939" y="324573"/>
                  </a:lnTo>
                  <a:lnTo>
                    <a:pt x="530186" y="292544"/>
                  </a:lnTo>
                  <a:lnTo>
                    <a:pt x="530186" y="409536"/>
                  </a:lnTo>
                  <a:lnTo>
                    <a:pt x="520877" y="455930"/>
                  </a:lnTo>
                  <a:lnTo>
                    <a:pt x="495325" y="494334"/>
                  </a:lnTo>
                  <a:lnTo>
                    <a:pt x="457047" y="520471"/>
                  </a:lnTo>
                  <a:lnTo>
                    <a:pt x="409575" y="530136"/>
                  </a:lnTo>
                  <a:lnTo>
                    <a:pt x="363169" y="520827"/>
                  </a:lnTo>
                  <a:lnTo>
                    <a:pt x="324777" y="495274"/>
                  </a:lnTo>
                  <a:lnTo>
                    <a:pt x="298627" y="456996"/>
                  </a:lnTo>
                  <a:lnTo>
                    <a:pt x="288963" y="409536"/>
                  </a:lnTo>
                  <a:lnTo>
                    <a:pt x="298272" y="363169"/>
                  </a:lnTo>
                  <a:lnTo>
                    <a:pt x="323824" y="325056"/>
                  </a:lnTo>
                  <a:lnTo>
                    <a:pt x="362102" y="299656"/>
                  </a:lnTo>
                  <a:lnTo>
                    <a:pt x="409575" y="291452"/>
                  </a:lnTo>
                  <a:lnTo>
                    <a:pt x="455980" y="300710"/>
                  </a:lnTo>
                  <a:lnTo>
                    <a:pt x="494385" y="325996"/>
                  </a:lnTo>
                  <a:lnTo>
                    <a:pt x="520522" y="363524"/>
                  </a:lnTo>
                  <a:lnTo>
                    <a:pt x="530186" y="409536"/>
                  </a:lnTo>
                  <a:lnTo>
                    <a:pt x="530186" y="292544"/>
                  </a:lnTo>
                  <a:lnTo>
                    <a:pt x="494538" y="264185"/>
                  </a:lnTo>
                  <a:lnTo>
                    <a:pt x="454329" y="247205"/>
                  </a:lnTo>
                  <a:lnTo>
                    <a:pt x="409575" y="241198"/>
                  </a:lnTo>
                  <a:lnTo>
                    <a:pt x="364820" y="247205"/>
                  </a:lnTo>
                  <a:lnTo>
                    <a:pt x="324612" y="264185"/>
                  </a:lnTo>
                  <a:lnTo>
                    <a:pt x="290537" y="290499"/>
                  </a:lnTo>
                  <a:lnTo>
                    <a:pt x="264210" y="324573"/>
                  </a:lnTo>
                  <a:lnTo>
                    <a:pt x="247230" y="364782"/>
                  </a:lnTo>
                  <a:lnTo>
                    <a:pt x="241223" y="409536"/>
                  </a:lnTo>
                  <a:lnTo>
                    <a:pt x="247230" y="454279"/>
                  </a:lnTo>
                  <a:lnTo>
                    <a:pt x="264210" y="494487"/>
                  </a:lnTo>
                  <a:lnTo>
                    <a:pt x="290537" y="528561"/>
                  </a:lnTo>
                  <a:lnTo>
                    <a:pt x="324612" y="554888"/>
                  </a:lnTo>
                  <a:lnTo>
                    <a:pt x="364820" y="571855"/>
                  </a:lnTo>
                  <a:lnTo>
                    <a:pt x="409575" y="577875"/>
                  </a:lnTo>
                  <a:lnTo>
                    <a:pt x="454329" y="571855"/>
                  </a:lnTo>
                  <a:lnTo>
                    <a:pt x="494538" y="554888"/>
                  </a:lnTo>
                  <a:lnTo>
                    <a:pt x="526580" y="530136"/>
                  </a:lnTo>
                  <a:lnTo>
                    <a:pt x="554939" y="494487"/>
                  </a:lnTo>
                  <a:lnTo>
                    <a:pt x="571919" y="454279"/>
                  </a:lnTo>
                  <a:lnTo>
                    <a:pt x="577926" y="409536"/>
                  </a:lnTo>
                  <a:close/>
                </a:path>
                <a:path w="819150" h="819150">
                  <a:moveTo>
                    <a:pt x="723671" y="218579"/>
                  </a:moveTo>
                  <a:lnTo>
                    <a:pt x="713968" y="172186"/>
                  </a:lnTo>
                  <a:lnTo>
                    <a:pt x="695756" y="145719"/>
                  </a:lnTo>
                  <a:lnTo>
                    <a:pt x="687552" y="133794"/>
                  </a:lnTo>
                  <a:lnTo>
                    <a:pt x="673417" y="124358"/>
                  </a:lnTo>
                  <a:lnTo>
                    <a:pt x="673417" y="218579"/>
                  </a:lnTo>
                  <a:lnTo>
                    <a:pt x="673417" y="602996"/>
                  </a:lnTo>
                  <a:lnTo>
                    <a:pt x="667677" y="631342"/>
                  </a:lnTo>
                  <a:lnTo>
                    <a:pt x="652056" y="654494"/>
                  </a:lnTo>
                  <a:lnTo>
                    <a:pt x="628891" y="670128"/>
                  </a:lnTo>
                  <a:lnTo>
                    <a:pt x="600544" y="675855"/>
                  </a:lnTo>
                  <a:lnTo>
                    <a:pt x="216090" y="675855"/>
                  </a:lnTo>
                  <a:lnTo>
                    <a:pt x="187744" y="670128"/>
                  </a:lnTo>
                  <a:lnTo>
                    <a:pt x="164579" y="654494"/>
                  </a:lnTo>
                  <a:lnTo>
                    <a:pt x="148958" y="631342"/>
                  </a:lnTo>
                  <a:lnTo>
                    <a:pt x="143230" y="602996"/>
                  </a:lnTo>
                  <a:lnTo>
                    <a:pt x="143230" y="218579"/>
                  </a:lnTo>
                  <a:lnTo>
                    <a:pt x="148958" y="190246"/>
                  </a:lnTo>
                  <a:lnTo>
                    <a:pt x="164579" y="167081"/>
                  </a:lnTo>
                  <a:lnTo>
                    <a:pt x="187744" y="151460"/>
                  </a:lnTo>
                  <a:lnTo>
                    <a:pt x="216090" y="145719"/>
                  </a:lnTo>
                  <a:lnTo>
                    <a:pt x="600544" y="145719"/>
                  </a:lnTo>
                  <a:lnTo>
                    <a:pt x="628891" y="151460"/>
                  </a:lnTo>
                  <a:lnTo>
                    <a:pt x="652056" y="167081"/>
                  </a:lnTo>
                  <a:lnTo>
                    <a:pt x="667677" y="190246"/>
                  </a:lnTo>
                  <a:lnTo>
                    <a:pt x="673417" y="218579"/>
                  </a:lnTo>
                  <a:lnTo>
                    <a:pt x="673417" y="124358"/>
                  </a:lnTo>
                  <a:lnTo>
                    <a:pt x="648398" y="107645"/>
                  </a:lnTo>
                  <a:lnTo>
                    <a:pt x="600544" y="97980"/>
                  </a:lnTo>
                  <a:lnTo>
                    <a:pt x="216090" y="97980"/>
                  </a:lnTo>
                  <a:lnTo>
                    <a:pt x="169684" y="107645"/>
                  </a:lnTo>
                  <a:lnTo>
                    <a:pt x="131292" y="133794"/>
                  </a:lnTo>
                  <a:lnTo>
                    <a:pt x="105143" y="172186"/>
                  </a:lnTo>
                  <a:lnTo>
                    <a:pt x="95478" y="218579"/>
                  </a:lnTo>
                  <a:lnTo>
                    <a:pt x="95478" y="602996"/>
                  </a:lnTo>
                  <a:lnTo>
                    <a:pt x="105143" y="649401"/>
                  </a:lnTo>
                  <a:lnTo>
                    <a:pt x="131292" y="687793"/>
                  </a:lnTo>
                  <a:lnTo>
                    <a:pt x="169684" y="713930"/>
                  </a:lnTo>
                  <a:lnTo>
                    <a:pt x="216090" y="723595"/>
                  </a:lnTo>
                  <a:lnTo>
                    <a:pt x="600544" y="723595"/>
                  </a:lnTo>
                  <a:lnTo>
                    <a:pt x="646988" y="713930"/>
                  </a:lnTo>
                  <a:lnTo>
                    <a:pt x="685660" y="687793"/>
                  </a:lnTo>
                  <a:lnTo>
                    <a:pt x="694016" y="675855"/>
                  </a:lnTo>
                  <a:lnTo>
                    <a:pt x="712558" y="649401"/>
                  </a:lnTo>
                  <a:lnTo>
                    <a:pt x="723671" y="602996"/>
                  </a:lnTo>
                  <a:lnTo>
                    <a:pt x="723671" y="218579"/>
                  </a:lnTo>
                  <a:close/>
                </a:path>
                <a:path w="819150" h="819150">
                  <a:moveTo>
                    <a:pt x="819150" y="120599"/>
                  </a:moveTo>
                  <a:lnTo>
                    <a:pt x="809840" y="74193"/>
                  </a:lnTo>
                  <a:lnTo>
                    <a:pt x="792226" y="47739"/>
                  </a:lnTo>
                  <a:lnTo>
                    <a:pt x="784288" y="35801"/>
                  </a:lnTo>
                  <a:lnTo>
                    <a:pt x="771410" y="27012"/>
                  </a:lnTo>
                  <a:lnTo>
                    <a:pt x="771410" y="120599"/>
                  </a:lnTo>
                  <a:lnTo>
                    <a:pt x="771410" y="700976"/>
                  </a:lnTo>
                  <a:lnTo>
                    <a:pt x="765670" y="729284"/>
                  </a:lnTo>
                  <a:lnTo>
                    <a:pt x="750049" y="752170"/>
                  </a:lnTo>
                  <a:lnTo>
                    <a:pt x="726884" y="767054"/>
                  </a:lnTo>
                  <a:lnTo>
                    <a:pt x="698538" y="771334"/>
                  </a:lnTo>
                  <a:lnTo>
                    <a:pt x="120611" y="771334"/>
                  </a:lnTo>
                  <a:lnTo>
                    <a:pt x="92265" y="765632"/>
                  </a:lnTo>
                  <a:lnTo>
                    <a:pt x="69100" y="750290"/>
                  </a:lnTo>
                  <a:lnTo>
                    <a:pt x="53479" y="727875"/>
                  </a:lnTo>
                  <a:lnTo>
                    <a:pt x="47739" y="700976"/>
                  </a:lnTo>
                  <a:lnTo>
                    <a:pt x="47739" y="120599"/>
                  </a:lnTo>
                  <a:lnTo>
                    <a:pt x="53479" y="92252"/>
                  </a:lnTo>
                  <a:lnTo>
                    <a:pt x="69100" y="69088"/>
                  </a:lnTo>
                  <a:lnTo>
                    <a:pt x="92265" y="53467"/>
                  </a:lnTo>
                  <a:lnTo>
                    <a:pt x="120611" y="47739"/>
                  </a:lnTo>
                  <a:lnTo>
                    <a:pt x="698538" y="47739"/>
                  </a:lnTo>
                  <a:lnTo>
                    <a:pt x="726884" y="53467"/>
                  </a:lnTo>
                  <a:lnTo>
                    <a:pt x="750049" y="69088"/>
                  </a:lnTo>
                  <a:lnTo>
                    <a:pt x="765670" y="92252"/>
                  </a:lnTo>
                  <a:lnTo>
                    <a:pt x="771410" y="120599"/>
                  </a:lnTo>
                  <a:lnTo>
                    <a:pt x="771410" y="27012"/>
                  </a:lnTo>
                  <a:lnTo>
                    <a:pt x="746010" y="9652"/>
                  </a:lnTo>
                  <a:lnTo>
                    <a:pt x="698538" y="0"/>
                  </a:lnTo>
                  <a:lnTo>
                    <a:pt x="120611" y="0"/>
                  </a:lnTo>
                  <a:lnTo>
                    <a:pt x="74206" y="9309"/>
                  </a:lnTo>
                  <a:lnTo>
                    <a:pt x="35801" y="34861"/>
                  </a:lnTo>
                  <a:lnTo>
                    <a:pt x="9664" y="73139"/>
                  </a:lnTo>
                  <a:lnTo>
                    <a:pt x="0" y="120599"/>
                  </a:lnTo>
                  <a:lnTo>
                    <a:pt x="0" y="700976"/>
                  </a:lnTo>
                  <a:lnTo>
                    <a:pt x="9309" y="747344"/>
                  </a:lnTo>
                  <a:lnTo>
                    <a:pt x="34861" y="785456"/>
                  </a:lnTo>
                  <a:lnTo>
                    <a:pt x="73139" y="810856"/>
                  </a:lnTo>
                  <a:lnTo>
                    <a:pt x="120611" y="819061"/>
                  </a:lnTo>
                  <a:lnTo>
                    <a:pt x="698538" y="819061"/>
                  </a:lnTo>
                  <a:lnTo>
                    <a:pt x="744943" y="809802"/>
                  </a:lnTo>
                  <a:lnTo>
                    <a:pt x="783348" y="784517"/>
                  </a:lnTo>
                  <a:lnTo>
                    <a:pt x="792530" y="771334"/>
                  </a:lnTo>
                  <a:lnTo>
                    <a:pt x="809498" y="746988"/>
                  </a:lnTo>
                  <a:lnTo>
                    <a:pt x="819150" y="700976"/>
                  </a:lnTo>
                  <a:lnTo>
                    <a:pt x="819150" y="120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35186" y="1755960"/>
              <a:ext cx="95483" cy="97986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077265" y="1038973"/>
            <a:ext cx="6045835" cy="2208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300" spc="135" dirty="0"/>
              <a:t>T</a:t>
            </a:r>
            <a:r>
              <a:rPr sz="14300" spc="-105" dirty="0"/>
              <a:t>h</a:t>
            </a:r>
            <a:r>
              <a:rPr sz="14300" spc="180" dirty="0"/>
              <a:t>a</a:t>
            </a:r>
            <a:r>
              <a:rPr sz="14300" spc="-170" dirty="0"/>
              <a:t>n</a:t>
            </a:r>
            <a:r>
              <a:rPr sz="14300" spc="615" dirty="0"/>
              <a:t>k</a:t>
            </a:r>
            <a:r>
              <a:rPr sz="14300" spc="65" dirty="0"/>
              <a:t>s</a:t>
            </a:r>
            <a:endParaRPr sz="14300" dirty="0"/>
          </a:p>
        </p:txBody>
      </p:sp>
      <p:sp>
        <p:nvSpPr>
          <p:cNvPr id="18" name="object 18"/>
          <p:cNvSpPr/>
          <p:nvPr/>
        </p:nvSpPr>
        <p:spPr>
          <a:xfrm>
            <a:off x="2117963" y="3271263"/>
            <a:ext cx="6029325" cy="95250"/>
          </a:xfrm>
          <a:custGeom>
            <a:avLst/>
            <a:gdLst/>
            <a:ahLst/>
            <a:cxnLst/>
            <a:rect l="l" t="t" r="r" b="b"/>
            <a:pathLst>
              <a:path w="6029325" h="95250">
                <a:moveTo>
                  <a:pt x="6029324" y="95249"/>
                </a:moveTo>
                <a:lnTo>
                  <a:pt x="0" y="95249"/>
                </a:lnTo>
                <a:lnTo>
                  <a:pt x="0" y="0"/>
                </a:lnTo>
                <a:lnTo>
                  <a:pt x="6029324" y="0"/>
                </a:lnTo>
                <a:lnTo>
                  <a:pt x="6029324" y="95249"/>
                </a:lnTo>
                <a:close/>
              </a:path>
            </a:pathLst>
          </a:custGeom>
          <a:solidFill>
            <a:srgbClr val="ED2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3BBEEE-FE66-4BF4-2DAE-D4CADA80FE18}"/>
              </a:ext>
            </a:extLst>
          </p:cNvPr>
          <p:cNvSpPr txBox="1"/>
          <p:nvPr/>
        </p:nvSpPr>
        <p:spPr>
          <a:xfrm>
            <a:off x="1288795" y="3692802"/>
            <a:ext cx="91440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: Online community and platform for data science and machine learning.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: Web-based platform for version control and collaboration, commonly used for hosting code repositories.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Chat GPT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: 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OpenAI's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 Chatbot model used for providing information and assistance in this presentation.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0787" y="0"/>
            <a:ext cx="5647690" cy="5734685"/>
            <a:chOff x="12640787" y="0"/>
            <a:chExt cx="5647690" cy="5734685"/>
          </a:xfrm>
        </p:grpSpPr>
        <p:sp>
          <p:nvSpPr>
            <p:cNvPr id="3" name="object 3"/>
            <p:cNvSpPr/>
            <p:nvPr/>
          </p:nvSpPr>
          <p:spPr>
            <a:xfrm>
              <a:off x="16373135" y="2795251"/>
              <a:ext cx="1915160" cy="2939415"/>
            </a:xfrm>
            <a:custGeom>
              <a:avLst/>
              <a:gdLst/>
              <a:ahLst/>
              <a:cxnLst/>
              <a:rect l="l" t="t" r="r" b="b"/>
              <a:pathLst>
                <a:path w="1915159" h="2939415">
                  <a:moveTo>
                    <a:pt x="1201425" y="2938873"/>
                  </a:moveTo>
                  <a:lnTo>
                    <a:pt x="0" y="1738312"/>
                  </a:lnTo>
                  <a:lnTo>
                    <a:pt x="1739563" y="0"/>
                  </a:lnTo>
                  <a:lnTo>
                    <a:pt x="1914865" y="175176"/>
                  </a:lnTo>
                  <a:lnTo>
                    <a:pt x="1914865" y="2225946"/>
                  </a:lnTo>
                  <a:lnTo>
                    <a:pt x="1201425" y="2938873"/>
                  </a:lnTo>
                  <a:close/>
                </a:path>
              </a:pathLst>
            </a:custGeom>
            <a:solidFill>
              <a:srgbClr val="F9E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0780" y="0"/>
              <a:ext cx="5647690" cy="4629150"/>
            </a:xfrm>
            <a:custGeom>
              <a:avLst/>
              <a:gdLst/>
              <a:ahLst/>
              <a:cxnLst/>
              <a:rect l="l" t="t" r="r" b="b"/>
              <a:pathLst>
                <a:path w="5647690" h="4629150">
                  <a:moveTo>
                    <a:pt x="5567019" y="2890304"/>
                  </a:moveTo>
                  <a:lnTo>
                    <a:pt x="4936274" y="2257501"/>
                  </a:lnTo>
                  <a:lnTo>
                    <a:pt x="3196717" y="3995813"/>
                  </a:lnTo>
                  <a:lnTo>
                    <a:pt x="3827462" y="4628616"/>
                  </a:lnTo>
                  <a:lnTo>
                    <a:pt x="5567019" y="2890304"/>
                  </a:lnTo>
                  <a:close/>
                </a:path>
                <a:path w="5647690" h="4629150">
                  <a:moveTo>
                    <a:pt x="5647220" y="0"/>
                  </a:moveTo>
                  <a:lnTo>
                    <a:pt x="0" y="0"/>
                  </a:lnTo>
                  <a:lnTo>
                    <a:pt x="3075927" y="3075927"/>
                  </a:lnTo>
                  <a:lnTo>
                    <a:pt x="5647220" y="504647"/>
                  </a:lnTo>
                  <a:lnTo>
                    <a:pt x="5647220" y="0"/>
                  </a:lnTo>
                  <a:close/>
                </a:path>
              </a:pathLst>
            </a:custGeom>
            <a:solidFill>
              <a:srgbClr val="ED29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062500" y="6674999"/>
            <a:ext cx="3225800" cy="3612515"/>
          </a:xfrm>
          <a:custGeom>
            <a:avLst/>
            <a:gdLst/>
            <a:ahLst/>
            <a:cxnLst/>
            <a:rect l="l" t="t" r="r" b="b"/>
            <a:pathLst>
              <a:path w="3225800" h="3612515">
                <a:moveTo>
                  <a:pt x="3225499" y="3612000"/>
                </a:moveTo>
                <a:lnTo>
                  <a:pt x="386687" y="3612000"/>
                </a:lnTo>
                <a:lnTo>
                  <a:pt x="0" y="3225462"/>
                </a:lnTo>
                <a:lnTo>
                  <a:pt x="3224212" y="0"/>
                </a:lnTo>
                <a:lnTo>
                  <a:pt x="3225499" y="1287"/>
                </a:lnTo>
                <a:lnTo>
                  <a:pt x="3225499" y="3612000"/>
                </a:lnTo>
                <a:close/>
              </a:path>
            </a:pathLst>
          </a:custGeom>
          <a:solidFill>
            <a:srgbClr val="ED2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1605456" y="815619"/>
            <a:ext cx="6682740" cy="8823325"/>
            <a:chOff x="11605456" y="815619"/>
            <a:chExt cx="6682740" cy="8823325"/>
          </a:xfrm>
        </p:grpSpPr>
        <p:sp>
          <p:nvSpPr>
            <p:cNvPr id="7" name="object 7"/>
            <p:cNvSpPr/>
            <p:nvPr/>
          </p:nvSpPr>
          <p:spPr>
            <a:xfrm>
              <a:off x="15857501" y="815619"/>
              <a:ext cx="2430780" cy="2623185"/>
            </a:xfrm>
            <a:custGeom>
              <a:avLst/>
              <a:gdLst/>
              <a:ahLst/>
              <a:cxnLst/>
              <a:rect l="l" t="t" r="r" b="b"/>
              <a:pathLst>
                <a:path w="2430780" h="2623185">
                  <a:moveTo>
                    <a:pt x="194729" y="2622729"/>
                  </a:moveTo>
                  <a:lnTo>
                    <a:pt x="0" y="2430496"/>
                  </a:lnTo>
                  <a:lnTo>
                    <a:pt x="2430496" y="0"/>
                  </a:lnTo>
                  <a:lnTo>
                    <a:pt x="2430496" y="386963"/>
                  </a:lnTo>
                  <a:lnTo>
                    <a:pt x="194729" y="2622729"/>
                  </a:lnTo>
                  <a:close/>
                </a:path>
              </a:pathLst>
            </a:custGeom>
            <a:solidFill>
              <a:srgbClr val="ED29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05456" y="3266261"/>
              <a:ext cx="6372127" cy="637212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86046" y="1252563"/>
            <a:ext cx="7162954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500" spc="110" dirty="0">
                <a:latin typeface="Cambria"/>
                <a:cs typeface="Cambria"/>
              </a:rPr>
              <a:t>Introduction and Objective</a:t>
            </a:r>
            <a:endParaRPr sz="4500" dirty="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78869" y="3350137"/>
            <a:ext cx="6440170" cy="39504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algn="l"/>
            <a:r>
              <a:rPr lang="en-GB" sz="3200" b="1" i="0" dirty="0">
                <a:solidFill>
                  <a:schemeClr val="bg1"/>
                </a:solidFill>
                <a:effectLst/>
                <a:latin typeface="Söhne"/>
              </a:rPr>
              <a:t>Introduction</a:t>
            </a:r>
            <a:r>
              <a:rPr lang="en-GB" sz="3200" b="0" i="0" dirty="0">
                <a:solidFill>
                  <a:schemeClr val="bg1"/>
                </a:solidFill>
                <a:effectLst/>
                <a:latin typeface="Söhne"/>
              </a:rPr>
              <a:t>: Welcome to the presentation on the Housing Price Prediction project.</a:t>
            </a:r>
          </a:p>
          <a:p>
            <a:pPr algn="l"/>
            <a:endParaRPr lang="en-GB" sz="32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GB" sz="3200" b="1" i="0" dirty="0">
                <a:solidFill>
                  <a:schemeClr val="bg1"/>
                </a:solidFill>
                <a:effectLst/>
                <a:latin typeface="Söhne"/>
              </a:rPr>
              <a:t>Objective</a:t>
            </a:r>
            <a:r>
              <a:rPr lang="en-GB" sz="3200" b="0" i="0" dirty="0">
                <a:solidFill>
                  <a:schemeClr val="bg1"/>
                </a:solidFill>
                <a:effectLst/>
                <a:latin typeface="Söhne"/>
              </a:rPr>
              <a:t>: The objective of this project is to predict housing prices based on various features and attributes of the houses.</a:t>
            </a:r>
          </a:p>
        </p:txBody>
      </p:sp>
      <p:sp>
        <p:nvSpPr>
          <p:cNvPr id="14" name="object 14"/>
          <p:cNvSpPr/>
          <p:nvPr/>
        </p:nvSpPr>
        <p:spPr>
          <a:xfrm>
            <a:off x="6332874" y="2645488"/>
            <a:ext cx="4048125" cy="95250"/>
          </a:xfrm>
          <a:custGeom>
            <a:avLst/>
            <a:gdLst/>
            <a:ahLst/>
            <a:cxnLst/>
            <a:rect l="l" t="t" r="r" b="b"/>
            <a:pathLst>
              <a:path w="4048125" h="95250">
                <a:moveTo>
                  <a:pt x="4048124" y="95249"/>
                </a:moveTo>
                <a:lnTo>
                  <a:pt x="0" y="95249"/>
                </a:lnTo>
                <a:lnTo>
                  <a:pt x="0" y="0"/>
                </a:lnTo>
                <a:lnTo>
                  <a:pt x="4048124" y="0"/>
                </a:lnTo>
                <a:lnTo>
                  <a:pt x="4048124" y="95249"/>
                </a:lnTo>
                <a:close/>
              </a:path>
            </a:pathLst>
          </a:custGeom>
          <a:solidFill>
            <a:srgbClr val="ED2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0" y="686057"/>
            <a:ext cx="3863975" cy="9601200"/>
            <a:chOff x="0" y="686057"/>
            <a:chExt cx="3863975" cy="9601200"/>
          </a:xfrm>
        </p:grpSpPr>
        <p:sp>
          <p:nvSpPr>
            <p:cNvPr id="16" name="object 16"/>
            <p:cNvSpPr/>
            <p:nvPr/>
          </p:nvSpPr>
          <p:spPr>
            <a:xfrm>
              <a:off x="0" y="686057"/>
              <a:ext cx="2930525" cy="5860415"/>
            </a:xfrm>
            <a:custGeom>
              <a:avLst/>
              <a:gdLst/>
              <a:ahLst/>
              <a:cxnLst/>
              <a:rect l="l" t="t" r="r" b="b"/>
              <a:pathLst>
                <a:path w="2930525" h="5860415">
                  <a:moveTo>
                    <a:pt x="0" y="5860291"/>
                  </a:moveTo>
                  <a:lnTo>
                    <a:pt x="0" y="0"/>
                  </a:lnTo>
                  <a:lnTo>
                    <a:pt x="2930145" y="2929009"/>
                  </a:lnTo>
                  <a:lnTo>
                    <a:pt x="0" y="5860291"/>
                  </a:lnTo>
                  <a:close/>
                </a:path>
              </a:pathLst>
            </a:custGeom>
            <a:solidFill>
              <a:srgbClr val="F9E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6216954"/>
              <a:ext cx="3863975" cy="4070350"/>
            </a:xfrm>
            <a:custGeom>
              <a:avLst/>
              <a:gdLst/>
              <a:ahLst/>
              <a:cxnLst/>
              <a:rect l="l" t="t" r="r" b="b"/>
              <a:pathLst>
                <a:path w="3863975" h="4070350">
                  <a:moveTo>
                    <a:pt x="3018028" y="4070045"/>
                  </a:moveTo>
                  <a:lnTo>
                    <a:pt x="0" y="4070045"/>
                  </a:lnTo>
                  <a:lnTo>
                    <a:pt x="0" y="639648"/>
                  </a:lnTo>
                  <a:lnTo>
                    <a:pt x="639648" y="0"/>
                  </a:lnTo>
                  <a:lnTo>
                    <a:pt x="3863861" y="3224212"/>
                  </a:lnTo>
                  <a:lnTo>
                    <a:pt x="3018028" y="4070045"/>
                  </a:lnTo>
                  <a:close/>
                </a:path>
              </a:pathLst>
            </a:custGeom>
            <a:solidFill>
              <a:srgbClr val="ED29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0788" y="0"/>
            <a:ext cx="5647690" cy="5734685"/>
            <a:chOff x="12640788" y="0"/>
            <a:chExt cx="5647690" cy="5734685"/>
          </a:xfrm>
        </p:grpSpPr>
        <p:sp>
          <p:nvSpPr>
            <p:cNvPr id="3" name="object 3"/>
            <p:cNvSpPr/>
            <p:nvPr/>
          </p:nvSpPr>
          <p:spPr>
            <a:xfrm>
              <a:off x="16373135" y="2795250"/>
              <a:ext cx="1915160" cy="2939415"/>
            </a:xfrm>
            <a:custGeom>
              <a:avLst/>
              <a:gdLst/>
              <a:ahLst/>
              <a:cxnLst/>
              <a:rect l="l" t="t" r="r" b="b"/>
              <a:pathLst>
                <a:path w="1915159" h="2939415">
                  <a:moveTo>
                    <a:pt x="1201425" y="2938873"/>
                  </a:moveTo>
                  <a:lnTo>
                    <a:pt x="0" y="1738312"/>
                  </a:lnTo>
                  <a:lnTo>
                    <a:pt x="1739563" y="0"/>
                  </a:lnTo>
                  <a:lnTo>
                    <a:pt x="1914865" y="175176"/>
                  </a:lnTo>
                  <a:lnTo>
                    <a:pt x="1914865" y="2225946"/>
                  </a:lnTo>
                  <a:lnTo>
                    <a:pt x="1201425" y="2938873"/>
                  </a:lnTo>
                  <a:close/>
                </a:path>
              </a:pathLst>
            </a:custGeom>
            <a:solidFill>
              <a:srgbClr val="F9E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0780" y="0"/>
              <a:ext cx="5647690" cy="4629150"/>
            </a:xfrm>
            <a:custGeom>
              <a:avLst/>
              <a:gdLst/>
              <a:ahLst/>
              <a:cxnLst/>
              <a:rect l="l" t="t" r="r" b="b"/>
              <a:pathLst>
                <a:path w="5647690" h="4629150">
                  <a:moveTo>
                    <a:pt x="5567019" y="2890304"/>
                  </a:moveTo>
                  <a:lnTo>
                    <a:pt x="4936274" y="2257501"/>
                  </a:lnTo>
                  <a:lnTo>
                    <a:pt x="3196717" y="3995813"/>
                  </a:lnTo>
                  <a:lnTo>
                    <a:pt x="3827462" y="4628616"/>
                  </a:lnTo>
                  <a:lnTo>
                    <a:pt x="5567019" y="2890304"/>
                  </a:lnTo>
                  <a:close/>
                </a:path>
                <a:path w="5647690" h="4629150">
                  <a:moveTo>
                    <a:pt x="5647220" y="0"/>
                  </a:moveTo>
                  <a:lnTo>
                    <a:pt x="0" y="0"/>
                  </a:lnTo>
                  <a:lnTo>
                    <a:pt x="3075927" y="3075927"/>
                  </a:lnTo>
                  <a:lnTo>
                    <a:pt x="5647220" y="504647"/>
                  </a:lnTo>
                  <a:lnTo>
                    <a:pt x="5647220" y="0"/>
                  </a:lnTo>
                  <a:close/>
                </a:path>
              </a:pathLst>
            </a:custGeom>
            <a:solidFill>
              <a:srgbClr val="ED29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062500" y="6674999"/>
            <a:ext cx="3225800" cy="3612515"/>
          </a:xfrm>
          <a:custGeom>
            <a:avLst/>
            <a:gdLst/>
            <a:ahLst/>
            <a:cxnLst/>
            <a:rect l="l" t="t" r="r" b="b"/>
            <a:pathLst>
              <a:path w="3225800" h="3612515">
                <a:moveTo>
                  <a:pt x="3225499" y="3612000"/>
                </a:moveTo>
                <a:lnTo>
                  <a:pt x="386687" y="3612000"/>
                </a:lnTo>
                <a:lnTo>
                  <a:pt x="0" y="3225462"/>
                </a:lnTo>
                <a:lnTo>
                  <a:pt x="3224212" y="0"/>
                </a:lnTo>
                <a:lnTo>
                  <a:pt x="3225499" y="1287"/>
                </a:lnTo>
                <a:lnTo>
                  <a:pt x="3225499" y="3612000"/>
                </a:lnTo>
                <a:close/>
              </a:path>
            </a:pathLst>
          </a:custGeom>
          <a:solidFill>
            <a:srgbClr val="ED2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1605456" y="815620"/>
            <a:ext cx="6682740" cy="8823325"/>
            <a:chOff x="11605456" y="815620"/>
            <a:chExt cx="6682740" cy="8823325"/>
          </a:xfrm>
        </p:grpSpPr>
        <p:sp>
          <p:nvSpPr>
            <p:cNvPr id="7" name="object 7"/>
            <p:cNvSpPr/>
            <p:nvPr/>
          </p:nvSpPr>
          <p:spPr>
            <a:xfrm>
              <a:off x="15857502" y="815620"/>
              <a:ext cx="2430780" cy="2623185"/>
            </a:xfrm>
            <a:custGeom>
              <a:avLst/>
              <a:gdLst/>
              <a:ahLst/>
              <a:cxnLst/>
              <a:rect l="l" t="t" r="r" b="b"/>
              <a:pathLst>
                <a:path w="2430780" h="2623185">
                  <a:moveTo>
                    <a:pt x="194729" y="2622729"/>
                  </a:moveTo>
                  <a:lnTo>
                    <a:pt x="0" y="2430496"/>
                  </a:lnTo>
                  <a:lnTo>
                    <a:pt x="2430496" y="0"/>
                  </a:lnTo>
                  <a:lnTo>
                    <a:pt x="2430496" y="386963"/>
                  </a:lnTo>
                  <a:lnTo>
                    <a:pt x="194729" y="2622729"/>
                  </a:lnTo>
                  <a:close/>
                </a:path>
              </a:pathLst>
            </a:custGeom>
            <a:solidFill>
              <a:srgbClr val="ED29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05456" y="3266260"/>
              <a:ext cx="6372127" cy="637212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032547" y="1143486"/>
            <a:ext cx="10181189" cy="9592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150" spc="120" dirty="0">
                <a:latin typeface="Cambria"/>
                <a:cs typeface="Cambria"/>
              </a:rPr>
              <a:t>Dataset &amp; Data Exploration</a:t>
            </a:r>
            <a:endParaRPr sz="6150" dirty="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00226" y="3438805"/>
            <a:ext cx="7905042" cy="49366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chemeClr val="bg1"/>
                </a:solidFill>
                <a:effectLst/>
                <a:latin typeface="Söhne"/>
              </a:rPr>
              <a:t>The project utilizes a dataset that contains information about houses, including features such as area, number of rooms, location,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chemeClr val="bg1"/>
                </a:solidFill>
                <a:effectLst/>
                <a:latin typeface="Söhne"/>
              </a:rPr>
              <a:t>The </a:t>
            </a:r>
            <a:r>
              <a:rPr lang="en-GB" sz="3200" b="1" i="0" dirty="0">
                <a:solidFill>
                  <a:schemeClr val="bg1"/>
                </a:solidFill>
                <a:effectLst/>
                <a:latin typeface="Söhne"/>
              </a:rPr>
              <a:t>dataset</a:t>
            </a:r>
            <a:r>
              <a:rPr lang="en-GB" sz="3200" b="0" i="0" dirty="0">
                <a:solidFill>
                  <a:schemeClr val="bg1"/>
                </a:solidFill>
                <a:effectLst/>
                <a:latin typeface="Söhne"/>
              </a:rPr>
              <a:t> is explored to understand its structure, feature distribution, missing values, and correlations between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b="1" i="0" dirty="0">
                <a:solidFill>
                  <a:schemeClr val="bg1"/>
                </a:solidFill>
                <a:effectLst/>
                <a:latin typeface="Söhne"/>
              </a:rPr>
              <a:t>Visualizations</a:t>
            </a:r>
            <a:r>
              <a:rPr lang="en-GB" sz="3200" b="0" i="0" dirty="0">
                <a:solidFill>
                  <a:schemeClr val="bg1"/>
                </a:solidFill>
                <a:effectLst/>
                <a:latin typeface="Söhne"/>
              </a:rPr>
              <a:t>: Visual representations of the dataset, such as histograms, scatter plots, and heatmaps, provide insights into the relationships between variables.</a:t>
            </a:r>
          </a:p>
        </p:txBody>
      </p:sp>
      <p:sp>
        <p:nvSpPr>
          <p:cNvPr id="15" name="object 15"/>
          <p:cNvSpPr/>
          <p:nvPr/>
        </p:nvSpPr>
        <p:spPr>
          <a:xfrm>
            <a:off x="6332874" y="2645489"/>
            <a:ext cx="4048125" cy="95250"/>
          </a:xfrm>
          <a:custGeom>
            <a:avLst/>
            <a:gdLst/>
            <a:ahLst/>
            <a:cxnLst/>
            <a:rect l="l" t="t" r="r" b="b"/>
            <a:pathLst>
              <a:path w="4048125" h="95250">
                <a:moveTo>
                  <a:pt x="4048124" y="95249"/>
                </a:moveTo>
                <a:lnTo>
                  <a:pt x="0" y="95249"/>
                </a:lnTo>
                <a:lnTo>
                  <a:pt x="0" y="0"/>
                </a:lnTo>
                <a:lnTo>
                  <a:pt x="4048124" y="0"/>
                </a:lnTo>
                <a:lnTo>
                  <a:pt x="4048124" y="95249"/>
                </a:lnTo>
                <a:close/>
              </a:path>
            </a:pathLst>
          </a:custGeom>
          <a:solidFill>
            <a:srgbClr val="ED2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0" y="686057"/>
            <a:ext cx="3863975" cy="9601200"/>
            <a:chOff x="0" y="686057"/>
            <a:chExt cx="3863975" cy="9601200"/>
          </a:xfrm>
        </p:grpSpPr>
        <p:sp>
          <p:nvSpPr>
            <p:cNvPr id="17" name="object 17"/>
            <p:cNvSpPr/>
            <p:nvPr/>
          </p:nvSpPr>
          <p:spPr>
            <a:xfrm>
              <a:off x="0" y="686057"/>
              <a:ext cx="2930525" cy="5860415"/>
            </a:xfrm>
            <a:custGeom>
              <a:avLst/>
              <a:gdLst/>
              <a:ahLst/>
              <a:cxnLst/>
              <a:rect l="l" t="t" r="r" b="b"/>
              <a:pathLst>
                <a:path w="2930525" h="5860415">
                  <a:moveTo>
                    <a:pt x="0" y="5860291"/>
                  </a:moveTo>
                  <a:lnTo>
                    <a:pt x="0" y="0"/>
                  </a:lnTo>
                  <a:lnTo>
                    <a:pt x="2930145" y="2929009"/>
                  </a:lnTo>
                  <a:lnTo>
                    <a:pt x="0" y="5860291"/>
                  </a:lnTo>
                  <a:close/>
                </a:path>
              </a:pathLst>
            </a:custGeom>
            <a:solidFill>
              <a:srgbClr val="F9E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6216955"/>
              <a:ext cx="3863975" cy="4070350"/>
            </a:xfrm>
            <a:custGeom>
              <a:avLst/>
              <a:gdLst/>
              <a:ahLst/>
              <a:cxnLst/>
              <a:rect l="l" t="t" r="r" b="b"/>
              <a:pathLst>
                <a:path w="3863975" h="4070350">
                  <a:moveTo>
                    <a:pt x="3018028" y="4070044"/>
                  </a:moveTo>
                  <a:lnTo>
                    <a:pt x="0" y="4070044"/>
                  </a:lnTo>
                  <a:lnTo>
                    <a:pt x="0" y="639648"/>
                  </a:lnTo>
                  <a:lnTo>
                    <a:pt x="639648" y="0"/>
                  </a:lnTo>
                  <a:lnTo>
                    <a:pt x="3863861" y="3224212"/>
                  </a:lnTo>
                  <a:lnTo>
                    <a:pt x="3018028" y="4070044"/>
                  </a:lnTo>
                  <a:close/>
                </a:path>
              </a:pathLst>
            </a:custGeom>
            <a:solidFill>
              <a:srgbClr val="ED29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280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89187" y="0"/>
            <a:ext cx="3388360" cy="1694180"/>
          </a:xfrm>
          <a:custGeom>
            <a:avLst/>
            <a:gdLst/>
            <a:ahLst/>
            <a:cxnLst/>
            <a:rect l="l" t="t" r="r" b="b"/>
            <a:pathLst>
              <a:path w="3388359" h="1694180">
                <a:moveTo>
                  <a:pt x="1694124" y="1694124"/>
                </a:moveTo>
                <a:lnTo>
                  <a:pt x="0" y="0"/>
                </a:lnTo>
                <a:lnTo>
                  <a:pt x="3388249" y="0"/>
                </a:lnTo>
                <a:lnTo>
                  <a:pt x="1694124" y="1694124"/>
                </a:lnTo>
                <a:close/>
              </a:path>
            </a:pathLst>
          </a:custGeom>
          <a:solidFill>
            <a:srgbClr val="ED2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157499"/>
            <a:ext cx="1786889" cy="3476625"/>
            <a:chOff x="0" y="3157499"/>
            <a:chExt cx="1786889" cy="3476625"/>
          </a:xfrm>
        </p:grpSpPr>
        <p:sp>
          <p:nvSpPr>
            <p:cNvPr id="4" name="object 4"/>
            <p:cNvSpPr/>
            <p:nvPr/>
          </p:nvSpPr>
          <p:spPr>
            <a:xfrm>
              <a:off x="0" y="3695251"/>
              <a:ext cx="1786889" cy="2939415"/>
            </a:xfrm>
            <a:custGeom>
              <a:avLst/>
              <a:gdLst/>
              <a:ahLst/>
              <a:cxnLst/>
              <a:rect l="l" t="t" r="r" b="b"/>
              <a:pathLst>
                <a:path w="1786889" h="2939415">
                  <a:moveTo>
                    <a:pt x="48313" y="2938872"/>
                  </a:moveTo>
                  <a:lnTo>
                    <a:pt x="0" y="2890560"/>
                  </a:lnTo>
                  <a:lnTo>
                    <a:pt x="0" y="586063"/>
                  </a:lnTo>
                  <a:lnTo>
                    <a:pt x="586063" y="0"/>
                  </a:lnTo>
                  <a:lnTo>
                    <a:pt x="1786624" y="1200560"/>
                  </a:lnTo>
                  <a:lnTo>
                    <a:pt x="48313" y="2938872"/>
                  </a:lnTo>
                  <a:close/>
                </a:path>
              </a:pathLst>
            </a:custGeom>
            <a:solidFill>
              <a:srgbClr val="F9E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57499"/>
              <a:ext cx="681355" cy="1314450"/>
            </a:xfrm>
            <a:custGeom>
              <a:avLst/>
              <a:gdLst/>
              <a:ahLst/>
              <a:cxnLst/>
              <a:rect l="l" t="t" r="r" b="b"/>
              <a:pathLst>
                <a:path w="681355" h="1314450">
                  <a:moveTo>
                    <a:pt x="0" y="1313904"/>
                  </a:moveTo>
                  <a:lnTo>
                    <a:pt x="0" y="48312"/>
                  </a:lnTo>
                  <a:lnTo>
                    <a:pt x="48312" y="0"/>
                  </a:lnTo>
                  <a:lnTo>
                    <a:pt x="681108" y="632795"/>
                  </a:lnTo>
                  <a:lnTo>
                    <a:pt x="0" y="1313904"/>
                  </a:lnTo>
                  <a:close/>
                </a:path>
              </a:pathLst>
            </a:custGeom>
            <a:solidFill>
              <a:srgbClr val="ED29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8515985" cy="10287000"/>
            <a:chOff x="0" y="0"/>
            <a:chExt cx="8515985" cy="10287000"/>
          </a:xfrm>
        </p:grpSpPr>
        <p:sp>
          <p:nvSpPr>
            <p:cNvPr id="7" name="object 7"/>
            <p:cNvSpPr/>
            <p:nvPr/>
          </p:nvSpPr>
          <p:spPr>
            <a:xfrm>
              <a:off x="2067500" y="1714999"/>
              <a:ext cx="6448425" cy="6448425"/>
            </a:xfrm>
            <a:custGeom>
              <a:avLst/>
              <a:gdLst/>
              <a:ahLst/>
              <a:cxnLst/>
              <a:rect l="l" t="t" r="r" b="b"/>
              <a:pathLst>
                <a:path w="6448425" h="6448425">
                  <a:moveTo>
                    <a:pt x="3224212" y="6448425"/>
                  </a:moveTo>
                  <a:lnTo>
                    <a:pt x="0" y="3225462"/>
                  </a:lnTo>
                  <a:lnTo>
                    <a:pt x="3224212" y="0"/>
                  </a:lnTo>
                  <a:lnTo>
                    <a:pt x="6448424" y="3225462"/>
                  </a:lnTo>
                  <a:lnTo>
                    <a:pt x="3224212" y="6448425"/>
                  </a:lnTo>
                  <a:close/>
                </a:path>
              </a:pathLst>
            </a:custGeom>
            <a:solidFill>
              <a:srgbClr val="F9E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77500" y="5512501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194729" y="2990850"/>
                  </a:moveTo>
                  <a:lnTo>
                    <a:pt x="0" y="2796120"/>
                  </a:lnTo>
                  <a:lnTo>
                    <a:pt x="2798616" y="0"/>
                  </a:lnTo>
                  <a:lnTo>
                    <a:pt x="2990850" y="192233"/>
                  </a:lnTo>
                  <a:lnTo>
                    <a:pt x="194729" y="2990850"/>
                  </a:lnTo>
                  <a:close/>
                </a:path>
              </a:pathLst>
            </a:custGeom>
            <a:solidFill>
              <a:srgbClr val="ED29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232014"/>
              <a:ext cx="5320567" cy="505498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4753499" cy="4615558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477324" y="1244788"/>
            <a:ext cx="7362875" cy="9592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150" spc="65" dirty="0">
                <a:latin typeface="Cambria"/>
                <a:cs typeface="Cambria"/>
              </a:rPr>
              <a:t>Data </a:t>
            </a:r>
            <a:r>
              <a:rPr lang="en-IN" sz="6150" spc="65" dirty="0" err="1">
                <a:latin typeface="Cambria"/>
                <a:cs typeface="Cambria"/>
              </a:rPr>
              <a:t>Preprocessing</a:t>
            </a:r>
            <a:endParaRPr sz="6150" dirty="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71460" y="3206708"/>
            <a:ext cx="6950709" cy="60446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chemeClr val="bg1"/>
                </a:solidFill>
                <a:effectLst/>
                <a:latin typeface="Söhne"/>
              </a:rPr>
              <a:t>The </a:t>
            </a:r>
            <a:r>
              <a:rPr lang="en-GB" sz="2800" b="1" i="0" dirty="0">
                <a:solidFill>
                  <a:schemeClr val="bg1"/>
                </a:solidFill>
                <a:effectLst/>
                <a:latin typeface="Söhne"/>
              </a:rPr>
              <a:t>dataset</a:t>
            </a:r>
            <a:r>
              <a:rPr lang="en-GB" sz="2800" b="0" i="0" dirty="0">
                <a:solidFill>
                  <a:schemeClr val="bg1"/>
                </a:solidFill>
                <a:effectLst/>
                <a:latin typeface="Söhne"/>
              </a:rPr>
              <a:t> is pre-processed by handling missing values, removing outliers, and transforming categorical variables into numerical representations.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b="1" i="0" dirty="0">
                <a:solidFill>
                  <a:schemeClr val="bg1"/>
                </a:solidFill>
                <a:effectLst/>
                <a:latin typeface="Söhne"/>
              </a:rPr>
              <a:t>Handling Missing Values</a:t>
            </a:r>
            <a:r>
              <a:rPr lang="en-GB" sz="2800" b="0" i="0" dirty="0">
                <a:solidFill>
                  <a:schemeClr val="bg1"/>
                </a:solidFill>
                <a:effectLst/>
                <a:latin typeface="Söhne"/>
              </a:rPr>
              <a:t>: Techniques such as imputation or removal of missing values ensure the dataset is complete.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b="1" i="0" dirty="0">
                <a:solidFill>
                  <a:schemeClr val="bg1"/>
                </a:solidFill>
                <a:effectLst/>
                <a:latin typeface="Söhne"/>
              </a:rPr>
              <a:t>Outlier</a:t>
            </a:r>
            <a:r>
              <a:rPr lang="en-GB" sz="28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GB" sz="2800" b="1" i="0" dirty="0">
                <a:solidFill>
                  <a:schemeClr val="bg1"/>
                </a:solidFill>
                <a:effectLst/>
                <a:latin typeface="Söhne"/>
              </a:rPr>
              <a:t>Detection</a:t>
            </a:r>
            <a:r>
              <a:rPr lang="en-GB" sz="2800" b="0" i="0" dirty="0">
                <a:solidFill>
                  <a:schemeClr val="bg1"/>
                </a:solidFill>
                <a:effectLst/>
                <a:latin typeface="Söhne"/>
              </a:rPr>
              <a:t>: Outliers are identified and treated to prevent them from affecting the model's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b="1" i="0" dirty="0">
                <a:solidFill>
                  <a:schemeClr val="bg1"/>
                </a:solidFill>
                <a:effectLst/>
                <a:latin typeface="Söhne"/>
              </a:rPr>
              <a:t>Categorical Variable Encoding: </a:t>
            </a:r>
            <a:r>
              <a:rPr lang="en-GB" sz="2800" b="0" i="0" dirty="0">
                <a:solidFill>
                  <a:schemeClr val="bg1"/>
                </a:solidFill>
                <a:effectLst/>
                <a:latin typeface="Söhne"/>
              </a:rPr>
              <a:t>Encoding categorical variables into numerical representations allows the models to process the data.</a:t>
            </a:r>
          </a:p>
        </p:txBody>
      </p:sp>
      <p:sp>
        <p:nvSpPr>
          <p:cNvPr id="15" name="object 15"/>
          <p:cNvSpPr/>
          <p:nvPr/>
        </p:nvSpPr>
        <p:spPr>
          <a:xfrm>
            <a:off x="9447299" y="2656739"/>
            <a:ext cx="3571875" cy="95250"/>
          </a:xfrm>
          <a:custGeom>
            <a:avLst/>
            <a:gdLst/>
            <a:ahLst/>
            <a:cxnLst/>
            <a:rect l="l" t="t" r="r" b="b"/>
            <a:pathLst>
              <a:path w="3571875" h="95250">
                <a:moveTo>
                  <a:pt x="3571874" y="95249"/>
                </a:moveTo>
                <a:lnTo>
                  <a:pt x="0" y="95249"/>
                </a:lnTo>
                <a:lnTo>
                  <a:pt x="0" y="0"/>
                </a:lnTo>
                <a:lnTo>
                  <a:pt x="3571874" y="0"/>
                </a:lnTo>
                <a:lnTo>
                  <a:pt x="3571874" y="95249"/>
                </a:lnTo>
                <a:close/>
              </a:path>
            </a:pathLst>
          </a:custGeom>
          <a:solidFill>
            <a:srgbClr val="ED291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0788" y="0"/>
            <a:ext cx="5647690" cy="5734685"/>
            <a:chOff x="12640788" y="0"/>
            <a:chExt cx="5647690" cy="5734685"/>
          </a:xfrm>
        </p:grpSpPr>
        <p:sp>
          <p:nvSpPr>
            <p:cNvPr id="3" name="object 3"/>
            <p:cNvSpPr/>
            <p:nvPr/>
          </p:nvSpPr>
          <p:spPr>
            <a:xfrm>
              <a:off x="16373135" y="2795250"/>
              <a:ext cx="1915160" cy="2939415"/>
            </a:xfrm>
            <a:custGeom>
              <a:avLst/>
              <a:gdLst/>
              <a:ahLst/>
              <a:cxnLst/>
              <a:rect l="l" t="t" r="r" b="b"/>
              <a:pathLst>
                <a:path w="1915159" h="2939415">
                  <a:moveTo>
                    <a:pt x="1201425" y="2938873"/>
                  </a:moveTo>
                  <a:lnTo>
                    <a:pt x="0" y="1738312"/>
                  </a:lnTo>
                  <a:lnTo>
                    <a:pt x="1739563" y="0"/>
                  </a:lnTo>
                  <a:lnTo>
                    <a:pt x="1914865" y="175176"/>
                  </a:lnTo>
                  <a:lnTo>
                    <a:pt x="1914865" y="2225946"/>
                  </a:lnTo>
                  <a:lnTo>
                    <a:pt x="1201425" y="2938873"/>
                  </a:lnTo>
                  <a:close/>
                </a:path>
              </a:pathLst>
            </a:custGeom>
            <a:solidFill>
              <a:srgbClr val="F9E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0780" y="0"/>
              <a:ext cx="5647690" cy="4629150"/>
            </a:xfrm>
            <a:custGeom>
              <a:avLst/>
              <a:gdLst/>
              <a:ahLst/>
              <a:cxnLst/>
              <a:rect l="l" t="t" r="r" b="b"/>
              <a:pathLst>
                <a:path w="5647690" h="4629150">
                  <a:moveTo>
                    <a:pt x="5567019" y="2890304"/>
                  </a:moveTo>
                  <a:lnTo>
                    <a:pt x="4936274" y="2257501"/>
                  </a:lnTo>
                  <a:lnTo>
                    <a:pt x="3196717" y="3995813"/>
                  </a:lnTo>
                  <a:lnTo>
                    <a:pt x="3827462" y="4628616"/>
                  </a:lnTo>
                  <a:lnTo>
                    <a:pt x="5567019" y="2890304"/>
                  </a:lnTo>
                  <a:close/>
                </a:path>
                <a:path w="5647690" h="4629150">
                  <a:moveTo>
                    <a:pt x="5647220" y="0"/>
                  </a:moveTo>
                  <a:lnTo>
                    <a:pt x="0" y="0"/>
                  </a:lnTo>
                  <a:lnTo>
                    <a:pt x="3075927" y="3075927"/>
                  </a:lnTo>
                  <a:lnTo>
                    <a:pt x="5647220" y="504647"/>
                  </a:lnTo>
                  <a:lnTo>
                    <a:pt x="5647220" y="0"/>
                  </a:lnTo>
                  <a:close/>
                </a:path>
              </a:pathLst>
            </a:custGeom>
            <a:solidFill>
              <a:srgbClr val="ED29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062500" y="6674999"/>
            <a:ext cx="3225800" cy="3612515"/>
          </a:xfrm>
          <a:custGeom>
            <a:avLst/>
            <a:gdLst/>
            <a:ahLst/>
            <a:cxnLst/>
            <a:rect l="l" t="t" r="r" b="b"/>
            <a:pathLst>
              <a:path w="3225800" h="3612515">
                <a:moveTo>
                  <a:pt x="3225499" y="3612000"/>
                </a:moveTo>
                <a:lnTo>
                  <a:pt x="386687" y="3612000"/>
                </a:lnTo>
                <a:lnTo>
                  <a:pt x="0" y="3225462"/>
                </a:lnTo>
                <a:lnTo>
                  <a:pt x="3224212" y="0"/>
                </a:lnTo>
                <a:lnTo>
                  <a:pt x="3225499" y="1287"/>
                </a:lnTo>
                <a:lnTo>
                  <a:pt x="3225499" y="3612000"/>
                </a:lnTo>
                <a:close/>
              </a:path>
            </a:pathLst>
          </a:custGeom>
          <a:solidFill>
            <a:srgbClr val="ED2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1605456" y="815620"/>
            <a:ext cx="6682740" cy="8823325"/>
            <a:chOff x="11605456" y="815620"/>
            <a:chExt cx="6682740" cy="8823325"/>
          </a:xfrm>
        </p:grpSpPr>
        <p:sp>
          <p:nvSpPr>
            <p:cNvPr id="7" name="object 7"/>
            <p:cNvSpPr/>
            <p:nvPr/>
          </p:nvSpPr>
          <p:spPr>
            <a:xfrm>
              <a:off x="15857502" y="815620"/>
              <a:ext cx="2430780" cy="2623185"/>
            </a:xfrm>
            <a:custGeom>
              <a:avLst/>
              <a:gdLst/>
              <a:ahLst/>
              <a:cxnLst/>
              <a:rect l="l" t="t" r="r" b="b"/>
              <a:pathLst>
                <a:path w="2430780" h="2623185">
                  <a:moveTo>
                    <a:pt x="194729" y="2622729"/>
                  </a:moveTo>
                  <a:lnTo>
                    <a:pt x="0" y="2430496"/>
                  </a:lnTo>
                  <a:lnTo>
                    <a:pt x="2430496" y="0"/>
                  </a:lnTo>
                  <a:lnTo>
                    <a:pt x="2430496" y="386963"/>
                  </a:lnTo>
                  <a:lnTo>
                    <a:pt x="194729" y="2622729"/>
                  </a:lnTo>
                  <a:close/>
                </a:path>
              </a:pathLst>
            </a:custGeom>
            <a:solidFill>
              <a:srgbClr val="ED29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05456" y="3266260"/>
              <a:ext cx="6372127" cy="637212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20611" y="1223989"/>
            <a:ext cx="7408482" cy="9592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150" dirty="0">
                <a:latin typeface="Cambria"/>
                <a:cs typeface="Cambria"/>
              </a:rPr>
              <a:t>Feature Engineering </a:t>
            </a:r>
            <a:endParaRPr sz="6150" dirty="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10854" y="2976064"/>
            <a:ext cx="7752546" cy="69063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i="0" dirty="0">
                <a:solidFill>
                  <a:schemeClr val="bg1"/>
                </a:solidFill>
                <a:effectLst/>
                <a:latin typeface="Söhne"/>
              </a:rPr>
              <a:t>Feature</a:t>
            </a:r>
            <a:r>
              <a:rPr lang="en-GB" sz="32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GB" sz="3200" b="1" i="0" dirty="0">
                <a:solidFill>
                  <a:schemeClr val="bg1"/>
                </a:solidFill>
                <a:effectLst/>
                <a:latin typeface="Söhne"/>
              </a:rPr>
              <a:t>Engineering</a:t>
            </a:r>
            <a:r>
              <a:rPr lang="en-GB" sz="3200" b="0" i="0" dirty="0">
                <a:solidFill>
                  <a:schemeClr val="bg1"/>
                </a:solidFill>
                <a:effectLst/>
                <a:latin typeface="Söhne"/>
              </a:rPr>
              <a:t>: New features are created based on domain knowledge and insights from the dataset to enhance the predictive power of the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b="1" i="0" dirty="0">
                <a:solidFill>
                  <a:schemeClr val="bg1"/>
                </a:solidFill>
                <a:effectLst/>
                <a:latin typeface="Söhne"/>
              </a:rPr>
              <a:t>Feature Transformation: </a:t>
            </a:r>
            <a:r>
              <a:rPr lang="en-GB" sz="3200" b="0" i="0" dirty="0">
                <a:solidFill>
                  <a:schemeClr val="bg1"/>
                </a:solidFill>
                <a:effectLst/>
                <a:latin typeface="Söhne"/>
              </a:rPr>
              <a:t>Applying mathematical or statistical transformations to the existing features, such as log transformations or polynomial features, can improve model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b="1" i="0" dirty="0">
                <a:solidFill>
                  <a:schemeClr val="bg1"/>
                </a:solidFill>
                <a:effectLst/>
                <a:latin typeface="Söhne"/>
              </a:rPr>
              <a:t>Feature Selection: </a:t>
            </a:r>
            <a:r>
              <a:rPr lang="en-GB" sz="3200" b="0" i="0" dirty="0">
                <a:solidFill>
                  <a:schemeClr val="bg1"/>
                </a:solidFill>
                <a:effectLst/>
                <a:latin typeface="Söhne"/>
              </a:rPr>
              <a:t>Selecting the most relevant features based on their impact on the target variable helps simplify the model and improve interpretability.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2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32874" y="2645489"/>
            <a:ext cx="4048125" cy="95250"/>
          </a:xfrm>
          <a:custGeom>
            <a:avLst/>
            <a:gdLst/>
            <a:ahLst/>
            <a:cxnLst/>
            <a:rect l="l" t="t" r="r" b="b"/>
            <a:pathLst>
              <a:path w="4048125" h="95250">
                <a:moveTo>
                  <a:pt x="4048124" y="95249"/>
                </a:moveTo>
                <a:lnTo>
                  <a:pt x="0" y="95249"/>
                </a:lnTo>
                <a:lnTo>
                  <a:pt x="0" y="0"/>
                </a:lnTo>
                <a:lnTo>
                  <a:pt x="4048124" y="0"/>
                </a:lnTo>
                <a:lnTo>
                  <a:pt x="4048124" y="95249"/>
                </a:lnTo>
                <a:close/>
              </a:path>
            </a:pathLst>
          </a:custGeom>
          <a:solidFill>
            <a:srgbClr val="ED2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0" y="686057"/>
            <a:ext cx="3863975" cy="9601200"/>
            <a:chOff x="0" y="686057"/>
            <a:chExt cx="3863975" cy="9601200"/>
          </a:xfrm>
        </p:grpSpPr>
        <p:sp>
          <p:nvSpPr>
            <p:cNvPr id="17" name="object 17"/>
            <p:cNvSpPr/>
            <p:nvPr/>
          </p:nvSpPr>
          <p:spPr>
            <a:xfrm>
              <a:off x="0" y="686057"/>
              <a:ext cx="2930525" cy="5860415"/>
            </a:xfrm>
            <a:custGeom>
              <a:avLst/>
              <a:gdLst/>
              <a:ahLst/>
              <a:cxnLst/>
              <a:rect l="l" t="t" r="r" b="b"/>
              <a:pathLst>
                <a:path w="2930525" h="5860415">
                  <a:moveTo>
                    <a:pt x="0" y="5860291"/>
                  </a:moveTo>
                  <a:lnTo>
                    <a:pt x="0" y="0"/>
                  </a:lnTo>
                  <a:lnTo>
                    <a:pt x="2930145" y="2929009"/>
                  </a:lnTo>
                  <a:lnTo>
                    <a:pt x="0" y="5860291"/>
                  </a:lnTo>
                  <a:close/>
                </a:path>
              </a:pathLst>
            </a:custGeom>
            <a:solidFill>
              <a:srgbClr val="F9E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6216955"/>
              <a:ext cx="3863975" cy="4070350"/>
            </a:xfrm>
            <a:custGeom>
              <a:avLst/>
              <a:gdLst/>
              <a:ahLst/>
              <a:cxnLst/>
              <a:rect l="l" t="t" r="r" b="b"/>
              <a:pathLst>
                <a:path w="3863975" h="4070350">
                  <a:moveTo>
                    <a:pt x="3018028" y="4070044"/>
                  </a:moveTo>
                  <a:lnTo>
                    <a:pt x="0" y="4070044"/>
                  </a:lnTo>
                  <a:lnTo>
                    <a:pt x="0" y="639648"/>
                  </a:lnTo>
                  <a:lnTo>
                    <a:pt x="639648" y="0"/>
                  </a:lnTo>
                  <a:lnTo>
                    <a:pt x="3863861" y="3224212"/>
                  </a:lnTo>
                  <a:lnTo>
                    <a:pt x="3018028" y="4070044"/>
                  </a:lnTo>
                  <a:close/>
                </a:path>
              </a:pathLst>
            </a:custGeom>
            <a:solidFill>
              <a:srgbClr val="ED29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38017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0788" y="0"/>
            <a:ext cx="5647690" cy="5734685"/>
            <a:chOff x="12640788" y="0"/>
            <a:chExt cx="5647690" cy="5734685"/>
          </a:xfrm>
        </p:grpSpPr>
        <p:sp>
          <p:nvSpPr>
            <p:cNvPr id="3" name="object 3"/>
            <p:cNvSpPr/>
            <p:nvPr/>
          </p:nvSpPr>
          <p:spPr>
            <a:xfrm>
              <a:off x="16373135" y="2795250"/>
              <a:ext cx="1915160" cy="2939415"/>
            </a:xfrm>
            <a:custGeom>
              <a:avLst/>
              <a:gdLst/>
              <a:ahLst/>
              <a:cxnLst/>
              <a:rect l="l" t="t" r="r" b="b"/>
              <a:pathLst>
                <a:path w="1915159" h="2939415">
                  <a:moveTo>
                    <a:pt x="1201425" y="2938873"/>
                  </a:moveTo>
                  <a:lnTo>
                    <a:pt x="0" y="1738312"/>
                  </a:lnTo>
                  <a:lnTo>
                    <a:pt x="1739563" y="0"/>
                  </a:lnTo>
                  <a:lnTo>
                    <a:pt x="1914865" y="175176"/>
                  </a:lnTo>
                  <a:lnTo>
                    <a:pt x="1914865" y="2225946"/>
                  </a:lnTo>
                  <a:lnTo>
                    <a:pt x="1201425" y="2938873"/>
                  </a:lnTo>
                  <a:close/>
                </a:path>
              </a:pathLst>
            </a:custGeom>
            <a:solidFill>
              <a:srgbClr val="F9E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0780" y="0"/>
              <a:ext cx="5647690" cy="4629150"/>
            </a:xfrm>
            <a:custGeom>
              <a:avLst/>
              <a:gdLst/>
              <a:ahLst/>
              <a:cxnLst/>
              <a:rect l="l" t="t" r="r" b="b"/>
              <a:pathLst>
                <a:path w="5647690" h="4629150">
                  <a:moveTo>
                    <a:pt x="5567019" y="2890304"/>
                  </a:moveTo>
                  <a:lnTo>
                    <a:pt x="4936274" y="2257501"/>
                  </a:lnTo>
                  <a:lnTo>
                    <a:pt x="3196717" y="3995813"/>
                  </a:lnTo>
                  <a:lnTo>
                    <a:pt x="3827462" y="4628616"/>
                  </a:lnTo>
                  <a:lnTo>
                    <a:pt x="5567019" y="2890304"/>
                  </a:lnTo>
                  <a:close/>
                </a:path>
                <a:path w="5647690" h="4629150">
                  <a:moveTo>
                    <a:pt x="5647220" y="0"/>
                  </a:moveTo>
                  <a:lnTo>
                    <a:pt x="0" y="0"/>
                  </a:lnTo>
                  <a:lnTo>
                    <a:pt x="3075927" y="3075927"/>
                  </a:lnTo>
                  <a:lnTo>
                    <a:pt x="5647220" y="504647"/>
                  </a:lnTo>
                  <a:lnTo>
                    <a:pt x="5647220" y="0"/>
                  </a:lnTo>
                  <a:close/>
                </a:path>
              </a:pathLst>
            </a:custGeom>
            <a:solidFill>
              <a:srgbClr val="ED29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062500" y="6674999"/>
            <a:ext cx="3225800" cy="3612515"/>
          </a:xfrm>
          <a:custGeom>
            <a:avLst/>
            <a:gdLst/>
            <a:ahLst/>
            <a:cxnLst/>
            <a:rect l="l" t="t" r="r" b="b"/>
            <a:pathLst>
              <a:path w="3225800" h="3612515">
                <a:moveTo>
                  <a:pt x="3225499" y="3612000"/>
                </a:moveTo>
                <a:lnTo>
                  <a:pt x="386687" y="3612000"/>
                </a:lnTo>
                <a:lnTo>
                  <a:pt x="0" y="3225462"/>
                </a:lnTo>
                <a:lnTo>
                  <a:pt x="3224212" y="0"/>
                </a:lnTo>
                <a:lnTo>
                  <a:pt x="3225499" y="1287"/>
                </a:lnTo>
                <a:lnTo>
                  <a:pt x="3225499" y="3612000"/>
                </a:lnTo>
                <a:close/>
              </a:path>
            </a:pathLst>
          </a:custGeom>
          <a:solidFill>
            <a:srgbClr val="ED2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1605456" y="815620"/>
            <a:ext cx="6682740" cy="8823325"/>
            <a:chOff x="11605456" y="815620"/>
            <a:chExt cx="6682740" cy="8823325"/>
          </a:xfrm>
        </p:grpSpPr>
        <p:sp>
          <p:nvSpPr>
            <p:cNvPr id="7" name="object 7"/>
            <p:cNvSpPr/>
            <p:nvPr/>
          </p:nvSpPr>
          <p:spPr>
            <a:xfrm>
              <a:off x="15857502" y="815620"/>
              <a:ext cx="2430780" cy="2623185"/>
            </a:xfrm>
            <a:custGeom>
              <a:avLst/>
              <a:gdLst/>
              <a:ahLst/>
              <a:cxnLst/>
              <a:rect l="l" t="t" r="r" b="b"/>
              <a:pathLst>
                <a:path w="2430780" h="2623185">
                  <a:moveTo>
                    <a:pt x="194729" y="2622729"/>
                  </a:moveTo>
                  <a:lnTo>
                    <a:pt x="0" y="2430496"/>
                  </a:lnTo>
                  <a:lnTo>
                    <a:pt x="2430496" y="0"/>
                  </a:lnTo>
                  <a:lnTo>
                    <a:pt x="2430496" y="386963"/>
                  </a:lnTo>
                  <a:lnTo>
                    <a:pt x="194729" y="2622729"/>
                  </a:lnTo>
                  <a:close/>
                </a:path>
              </a:pathLst>
            </a:custGeom>
            <a:solidFill>
              <a:srgbClr val="ED29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05456" y="3266260"/>
              <a:ext cx="6372127" cy="637212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20611" y="1223989"/>
            <a:ext cx="6142355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150" spc="120" dirty="0">
                <a:latin typeface="Cambria"/>
                <a:cs typeface="Cambria"/>
              </a:rPr>
              <a:t>Model Selection</a:t>
            </a:r>
            <a:endParaRPr sz="6150" dirty="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10854" y="2976064"/>
            <a:ext cx="6137910" cy="5429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i="0" dirty="0">
                <a:solidFill>
                  <a:schemeClr val="bg1"/>
                </a:solidFill>
                <a:effectLst/>
                <a:latin typeface="Söhne"/>
              </a:rPr>
              <a:t>Model Selection: </a:t>
            </a:r>
            <a:r>
              <a:rPr lang="en-GB" sz="3200" b="0" i="0" dirty="0">
                <a:solidFill>
                  <a:schemeClr val="bg1"/>
                </a:solidFill>
                <a:effectLst/>
                <a:latin typeface="Söhne"/>
              </a:rPr>
              <a:t>Different regression models are considered, including linear regression, decision tree regression, and random forest regression.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b="1" i="0" dirty="0">
                <a:solidFill>
                  <a:schemeClr val="bg1"/>
                </a:solidFill>
                <a:effectLst/>
                <a:latin typeface="Söhne"/>
              </a:rPr>
              <a:t>Model Comparison: </a:t>
            </a:r>
            <a:r>
              <a:rPr lang="en-GB" sz="3200" b="0" i="0" dirty="0">
                <a:solidFill>
                  <a:schemeClr val="bg1"/>
                </a:solidFill>
                <a:effectLst/>
                <a:latin typeface="Söhne"/>
              </a:rPr>
              <a:t>Evaluating the pros and cons of each model based on factors such as interpretability, complexity, and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b="1" i="0" dirty="0">
                <a:solidFill>
                  <a:schemeClr val="bg1"/>
                </a:solidFill>
                <a:effectLst/>
                <a:latin typeface="Söhne"/>
              </a:rPr>
              <a:t>Model Selected </a:t>
            </a:r>
            <a:r>
              <a:rPr lang="en-GB" sz="3200" b="0" i="0" dirty="0">
                <a:solidFill>
                  <a:schemeClr val="bg1"/>
                </a:solidFill>
                <a:effectLst/>
                <a:latin typeface="Söhne"/>
              </a:rPr>
              <a:t>:Random Forest Regression</a:t>
            </a:r>
          </a:p>
        </p:txBody>
      </p:sp>
      <p:sp>
        <p:nvSpPr>
          <p:cNvPr id="15" name="object 15"/>
          <p:cNvSpPr/>
          <p:nvPr/>
        </p:nvSpPr>
        <p:spPr>
          <a:xfrm>
            <a:off x="6332874" y="2645489"/>
            <a:ext cx="4048125" cy="95250"/>
          </a:xfrm>
          <a:custGeom>
            <a:avLst/>
            <a:gdLst/>
            <a:ahLst/>
            <a:cxnLst/>
            <a:rect l="l" t="t" r="r" b="b"/>
            <a:pathLst>
              <a:path w="4048125" h="95250">
                <a:moveTo>
                  <a:pt x="4048124" y="95249"/>
                </a:moveTo>
                <a:lnTo>
                  <a:pt x="0" y="95249"/>
                </a:lnTo>
                <a:lnTo>
                  <a:pt x="0" y="0"/>
                </a:lnTo>
                <a:lnTo>
                  <a:pt x="4048124" y="0"/>
                </a:lnTo>
                <a:lnTo>
                  <a:pt x="4048124" y="95249"/>
                </a:lnTo>
                <a:close/>
              </a:path>
            </a:pathLst>
          </a:custGeom>
          <a:solidFill>
            <a:srgbClr val="ED2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0" y="686057"/>
            <a:ext cx="3863975" cy="9601200"/>
            <a:chOff x="0" y="686057"/>
            <a:chExt cx="3863975" cy="9601200"/>
          </a:xfrm>
        </p:grpSpPr>
        <p:sp>
          <p:nvSpPr>
            <p:cNvPr id="17" name="object 17"/>
            <p:cNvSpPr/>
            <p:nvPr/>
          </p:nvSpPr>
          <p:spPr>
            <a:xfrm>
              <a:off x="0" y="686057"/>
              <a:ext cx="2930525" cy="5860415"/>
            </a:xfrm>
            <a:custGeom>
              <a:avLst/>
              <a:gdLst/>
              <a:ahLst/>
              <a:cxnLst/>
              <a:rect l="l" t="t" r="r" b="b"/>
              <a:pathLst>
                <a:path w="2930525" h="5860415">
                  <a:moveTo>
                    <a:pt x="0" y="5860291"/>
                  </a:moveTo>
                  <a:lnTo>
                    <a:pt x="0" y="0"/>
                  </a:lnTo>
                  <a:lnTo>
                    <a:pt x="2930145" y="2929009"/>
                  </a:lnTo>
                  <a:lnTo>
                    <a:pt x="0" y="5860291"/>
                  </a:lnTo>
                  <a:close/>
                </a:path>
              </a:pathLst>
            </a:custGeom>
            <a:solidFill>
              <a:srgbClr val="F9E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6216955"/>
              <a:ext cx="3863975" cy="4070350"/>
            </a:xfrm>
            <a:custGeom>
              <a:avLst/>
              <a:gdLst/>
              <a:ahLst/>
              <a:cxnLst/>
              <a:rect l="l" t="t" r="r" b="b"/>
              <a:pathLst>
                <a:path w="3863975" h="4070350">
                  <a:moveTo>
                    <a:pt x="3018028" y="4070044"/>
                  </a:moveTo>
                  <a:lnTo>
                    <a:pt x="0" y="4070044"/>
                  </a:lnTo>
                  <a:lnTo>
                    <a:pt x="0" y="639648"/>
                  </a:lnTo>
                  <a:lnTo>
                    <a:pt x="639648" y="0"/>
                  </a:lnTo>
                  <a:lnTo>
                    <a:pt x="3863861" y="3224212"/>
                  </a:lnTo>
                  <a:lnTo>
                    <a:pt x="3018028" y="4070044"/>
                  </a:lnTo>
                  <a:close/>
                </a:path>
              </a:pathLst>
            </a:custGeom>
            <a:solidFill>
              <a:srgbClr val="ED29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67499" y="0"/>
            <a:ext cx="7620634" cy="5420995"/>
            <a:chOff x="10667499" y="0"/>
            <a:chExt cx="7620634" cy="5420995"/>
          </a:xfrm>
        </p:grpSpPr>
        <p:sp>
          <p:nvSpPr>
            <p:cNvPr id="3" name="object 3"/>
            <p:cNvSpPr/>
            <p:nvPr/>
          </p:nvSpPr>
          <p:spPr>
            <a:xfrm>
              <a:off x="11205248" y="0"/>
              <a:ext cx="7082790" cy="5093970"/>
            </a:xfrm>
            <a:custGeom>
              <a:avLst/>
              <a:gdLst/>
              <a:ahLst/>
              <a:cxnLst/>
              <a:rect l="l" t="t" r="r" b="b"/>
              <a:pathLst>
                <a:path w="7082790" h="5093970">
                  <a:moveTo>
                    <a:pt x="2938869" y="3168319"/>
                  </a:moveTo>
                  <a:lnTo>
                    <a:pt x="1738312" y="1965261"/>
                  </a:lnTo>
                  <a:lnTo>
                    <a:pt x="0" y="3703574"/>
                  </a:lnTo>
                  <a:lnTo>
                    <a:pt x="1200556" y="4906632"/>
                  </a:lnTo>
                  <a:lnTo>
                    <a:pt x="2938869" y="3168319"/>
                  </a:lnTo>
                  <a:close/>
                </a:path>
                <a:path w="7082790" h="5093970">
                  <a:moveTo>
                    <a:pt x="7082752" y="558800"/>
                  </a:moveTo>
                  <a:lnTo>
                    <a:pt x="6523952" y="0"/>
                  </a:lnTo>
                  <a:lnTo>
                    <a:pt x="3813962" y="0"/>
                  </a:lnTo>
                  <a:lnTo>
                    <a:pt x="1944751" y="1869224"/>
                  </a:lnTo>
                  <a:lnTo>
                    <a:pt x="5168963" y="5093436"/>
                  </a:lnTo>
                  <a:lnTo>
                    <a:pt x="7082752" y="3179648"/>
                  </a:lnTo>
                  <a:lnTo>
                    <a:pt x="7082752" y="558800"/>
                  </a:lnTo>
                  <a:close/>
                </a:path>
              </a:pathLst>
            </a:custGeom>
            <a:solidFill>
              <a:srgbClr val="ED29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67499" y="1430000"/>
              <a:ext cx="2371725" cy="2371725"/>
            </a:xfrm>
            <a:custGeom>
              <a:avLst/>
              <a:gdLst/>
              <a:ahLst/>
              <a:cxnLst/>
              <a:rect l="l" t="t" r="r" b="b"/>
              <a:pathLst>
                <a:path w="2371725" h="2371725">
                  <a:moveTo>
                    <a:pt x="632795" y="2371108"/>
                  </a:moveTo>
                  <a:lnTo>
                    <a:pt x="0" y="1738312"/>
                  </a:lnTo>
                  <a:lnTo>
                    <a:pt x="1738312" y="0"/>
                  </a:lnTo>
                  <a:lnTo>
                    <a:pt x="2371108" y="630294"/>
                  </a:lnTo>
                  <a:lnTo>
                    <a:pt x="632795" y="2371108"/>
                  </a:lnTo>
                  <a:close/>
                </a:path>
              </a:pathLst>
            </a:custGeom>
            <a:solidFill>
              <a:srgbClr val="F9E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35002" y="3474687"/>
              <a:ext cx="1753235" cy="1946275"/>
            </a:xfrm>
            <a:custGeom>
              <a:avLst/>
              <a:gdLst/>
              <a:ahLst/>
              <a:cxnLst/>
              <a:rect l="l" t="t" r="r" b="b"/>
              <a:pathLst>
                <a:path w="1753234" h="1946275">
                  <a:moveTo>
                    <a:pt x="194729" y="1946162"/>
                  </a:moveTo>
                  <a:lnTo>
                    <a:pt x="0" y="1751433"/>
                  </a:lnTo>
                  <a:lnTo>
                    <a:pt x="1752996" y="0"/>
                  </a:lnTo>
                  <a:lnTo>
                    <a:pt x="1752996" y="386504"/>
                  </a:lnTo>
                  <a:lnTo>
                    <a:pt x="194729" y="1946162"/>
                  </a:lnTo>
                  <a:close/>
                </a:path>
              </a:pathLst>
            </a:custGeom>
            <a:solidFill>
              <a:srgbClr val="ED29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4062768"/>
            <a:ext cx="4617085" cy="6224270"/>
            <a:chOff x="0" y="4062768"/>
            <a:chExt cx="4617085" cy="6224270"/>
          </a:xfrm>
        </p:grpSpPr>
        <p:sp>
          <p:nvSpPr>
            <p:cNvPr id="7" name="object 7"/>
            <p:cNvSpPr/>
            <p:nvPr/>
          </p:nvSpPr>
          <p:spPr>
            <a:xfrm>
              <a:off x="0" y="6801868"/>
              <a:ext cx="4617085" cy="3485515"/>
            </a:xfrm>
            <a:custGeom>
              <a:avLst/>
              <a:gdLst/>
              <a:ahLst/>
              <a:cxnLst/>
              <a:rect l="l" t="t" r="r" b="b"/>
              <a:pathLst>
                <a:path w="4617085" h="3485515">
                  <a:moveTo>
                    <a:pt x="4354488" y="3485131"/>
                  </a:moveTo>
                  <a:lnTo>
                    <a:pt x="0" y="3485131"/>
                  </a:lnTo>
                  <a:lnTo>
                    <a:pt x="0" y="1391804"/>
                  </a:lnTo>
                  <a:lnTo>
                    <a:pt x="1392344" y="0"/>
                  </a:lnTo>
                  <a:lnTo>
                    <a:pt x="4616557" y="3222961"/>
                  </a:lnTo>
                  <a:lnTo>
                    <a:pt x="4354488" y="3485131"/>
                  </a:lnTo>
                  <a:close/>
                </a:path>
              </a:pathLst>
            </a:custGeom>
            <a:solidFill>
              <a:srgbClr val="F9E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062768"/>
              <a:ext cx="1925955" cy="3851910"/>
            </a:xfrm>
            <a:custGeom>
              <a:avLst/>
              <a:gdLst/>
              <a:ahLst/>
              <a:cxnLst/>
              <a:rect l="l" t="t" r="r" b="b"/>
              <a:pathLst>
                <a:path w="1925955" h="3851909">
                  <a:moveTo>
                    <a:pt x="0" y="3851849"/>
                  </a:moveTo>
                  <a:lnTo>
                    <a:pt x="0" y="0"/>
                  </a:lnTo>
                  <a:lnTo>
                    <a:pt x="1925924" y="1925924"/>
                  </a:lnTo>
                  <a:lnTo>
                    <a:pt x="0" y="3851849"/>
                  </a:lnTo>
                  <a:close/>
                </a:path>
              </a:pathLst>
            </a:custGeom>
            <a:solidFill>
              <a:srgbClr val="ED29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23750" y="2509507"/>
            <a:ext cx="5395860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150" dirty="0"/>
              <a:t>Model Training</a:t>
            </a:r>
            <a:endParaRPr sz="6150" dirty="0"/>
          </a:p>
        </p:txBody>
      </p:sp>
      <p:sp>
        <p:nvSpPr>
          <p:cNvPr id="11" name="object 11"/>
          <p:cNvSpPr txBox="1"/>
          <p:nvPr/>
        </p:nvSpPr>
        <p:spPr>
          <a:xfrm>
            <a:off x="3667016" y="4075922"/>
            <a:ext cx="5956300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800" b="1" i="0" dirty="0">
                <a:solidFill>
                  <a:schemeClr val="bg1"/>
                </a:solidFill>
                <a:effectLst/>
                <a:latin typeface="Söhne"/>
              </a:rPr>
              <a:t>Model Training</a:t>
            </a:r>
            <a:r>
              <a:rPr lang="en-GB" sz="2800" b="0" i="0" dirty="0">
                <a:solidFill>
                  <a:schemeClr val="bg1"/>
                </a:solidFill>
                <a:effectLst/>
                <a:latin typeface="Söhne"/>
              </a:rPr>
              <a:t>: The dataset is split into training and testing sets. The selected models are trained using the training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b="1" i="0" dirty="0">
                <a:solidFill>
                  <a:schemeClr val="bg1"/>
                </a:solidFill>
                <a:effectLst/>
                <a:latin typeface="Söhne"/>
              </a:rPr>
              <a:t>Training Process: </a:t>
            </a:r>
            <a:r>
              <a:rPr lang="en-GB" sz="2800" b="0" i="0" dirty="0">
                <a:solidFill>
                  <a:schemeClr val="bg1"/>
                </a:solidFill>
                <a:effectLst/>
                <a:latin typeface="Söhne"/>
              </a:rPr>
              <a:t>The models are trained by fitting them to the training data and adjusting their internal parameters.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b="1" i="0" dirty="0">
                <a:solidFill>
                  <a:schemeClr val="bg1"/>
                </a:solidFill>
                <a:effectLst/>
                <a:latin typeface="Söhne"/>
              </a:rPr>
              <a:t>Cross-Validation</a:t>
            </a:r>
            <a:r>
              <a:rPr lang="en-GB" sz="2800" b="0" i="0" dirty="0">
                <a:solidFill>
                  <a:schemeClr val="bg1"/>
                </a:solidFill>
                <a:effectLst/>
                <a:latin typeface="Söhne"/>
              </a:rPr>
              <a:t>: Employing cross-validation techniques, such as k-fold cross-validation, to ensure reliable model performance estimation.</a:t>
            </a:r>
          </a:p>
        </p:txBody>
      </p:sp>
      <p:sp>
        <p:nvSpPr>
          <p:cNvPr id="12" name="object 12"/>
          <p:cNvSpPr/>
          <p:nvPr/>
        </p:nvSpPr>
        <p:spPr>
          <a:xfrm>
            <a:off x="5610044" y="3735822"/>
            <a:ext cx="4048125" cy="95250"/>
          </a:xfrm>
          <a:custGeom>
            <a:avLst/>
            <a:gdLst/>
            <a:ahLst/>
            <a:cxnLst/>
            <a:rect l="l" t="t" r="r" b="b"/>
            <a:pathLst>
              <a:path w="4048125" h="95250">
                <a:moveTo>
                  <a:pt x="4048124" y="95249"/>
                </a:moveTo>
                <a:lnTo>
                  <a:pt x="0" y="95249"/>
                </a:lnTo>
                <a:lnTo>
                  <a:pt x="0" y="0"/>
                </a:lnTo>
                <a:lnTo>
                  <a:pt x="4048124" y="0"/>
                </a:lnTo>
                <a:lnTo>
                  <a:pt x="4048124" y="95249"/>
                </a:lnTo>
                <a:close/>
              </a:path>
            </a:pathLst>
          </a:custGeom>
          <a:solidFill>
            <a:srgbClr val="ED2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2749" y="3321653"/>
            <a:ext cx="6372126" cy="63721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566035" cy="2669540"/>
          </a:xfrm>
          <a:custGeom>
            <a:avLst/>
            <a:gdLst/>
            <a:ahLst/>
            <a:cxnLst/>
            <a:rect l="l" t="t" r="r" b="b"/>
            <a:pathLst>
              <a:path w="2566035" h="2669540">
                <a:moveTo>
                  <a:pt x="827410" y="2669063"/>
                </a:moveTo>
                <a:lnTo>
                  <a:pt x="0" y="1841653"/>
                </a:lnTo>
                <a:lnTo>
                  <a:pt x="0" y="19848"/>
                </a:lnTo>
                <a:lnTo>
                  <a:pt x="19848" y="0"/>
                </a:lnTo>
                <a:lnTo>
                  <a:pt x="1634971" y="0"/>
                </a:lnTo>
                <a:lnTo>
                  <a:pt x="2565721" y="930749"/>
                </a:lnTo>
                <a:lnTo>
                  <a:pt x="827410" y="2669063"/>
                </a:lnTo>
                <a:close/>
              </a:path>
            </a:pathLst>
          </a:custGeom>
          <a:solidFill>
            <a:srgbClr val="F9ED1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7548245" cy="10287000"/>
            <a:chOff x="0" y="0"/>
            <a:chExt cx="7548245" cy="10287000"/>
          </a:xfrm>
        </p:grpSpPr>
        <p:sp>
          <p:nvSpPr>
            <p:cNvPr id="4" name="object 4"/>
            <p:cNvSpPr/>
            <p:nvPr/>
          </p:nvSpPr>
          <p:spPr>
            <a:xfrm>
              <a:off x="989096" y="6364935"/>
              <a:ext cx="6448425" cy="3922395"/>
            </a:xfrm>
            <a:custGeom>
              <a:avLst/>
              <a:gdLst/>
              <a:ahLst/>
              <a:cxnLst/>
              <a:rect l="l" t="t" r="r" b="b"/>
              <a:pathLst>
                <a:path w="6448425" h="3922395">
                  <a:moveTo>
                    <a:pt x="5750841" y="3922065"/>
                  </a:moveTo>
                  <a:lnTo>
                    <a:pt x="698124" y="3922065"/>
                  </a:lnTo>
                  <a:lnTo>
                    <a:pt x="0" y="3224211"/>
                  </a:lnTo>
                  <a:lnTo>
                    <a:pt x="3225461" y="0"/>
                  </a:lnTo>
                  <a:lnTo>
                    <a:pt x="6448424" y="3224211"/>
                  </a:lnTo>
                  <a:lnTo>
                    <a:pt x="5750841" y="3922065"/>
                  </a:lnTo>
                  <a:close/>
                </a:path>
              </a:pathLst>
            </a:custGeom>
            <a:solidFill>
              <a:srgbClr val="F9E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994934"/>
              <a:ext cx="4050029" cy="6448425"/>
            </a:xfrm>
            <a:custGeom>
              <a:avLst/>
              <a:gdLst/>
              <a:ahLst/>
              <a:cxnLst/>
              <a:rect l="l" t="t" r="r" b="b"/>
              <a:pathLst>
                <a:path w="4050029" h="6448425">
                  <a:moveTo>
                    <a:pt x="825815" y="6448424"/>
                  </a:moveTo>
                  <a:lnTo>
                    <a:pt x="0" y="5622928"/>
                  </a:lnTo>
                  <a:lnTo>
                    <a:pt x="0" y="826135"/>
                  </a:lnTo>
                  <a:lnTo>
                    <a:pt x="825815" y="0"/>
                  </a:lnTo>
                  <a:lnTo>
                    <a:pt x="4050028" y="3225461"/>
                  </a:lnTo>
                  <a:lnTo>
                    <a:pt x="825815" y="6448424"/>
                  </a:lnTo>
                  <a:close/>
                </a:path>
              </a:pathLst>
            </a:custGeom>
            <a:solidFill>
              <a:srgbClr val="ED29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94" y="0"/>
              <a:ext cx="6372127" cy="604946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722870">
              <a:lnSpc>
                <a:spcPct val="100000"/>
              </a:lnSpc>
              <a:spcBef>
                <a:spcPts val="125"/>
              </a:spcBef>
            </a:pPr>
            <a:r>
              <a:rPr lang="en-IN" spc="20" dirty="0"/>
              <a:t>Model Prediction	</a:t>
            </a:r>
            <a:endParaRPr spc="25" dirty="0"/>
          </a:p>
        </p:txBody>
      </p:sp>
      <p:sp>
        <p:nvSpPr>
          <p:cNvPr id="10" name="object 10"/>
          <p:cNvSpPr txBox="1"/>
          <p:nvPr/>
        </p:nvSpPr>
        <p:spPr>
          <a:xfrm>
            <a:off x="8620349" y="3309827"/>
            <a:ext cx="6518909" cy="6413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i="0" dirty="0">
                <a:solidFill>
                  <a:schemeClr val="bg1"/>
                </a:solidFill>
                <a:effectLst/>
                <a:latin typeface="Söhne"/>
              </a:rPr>
              <a:t>Model Evaluation</a:t>
            </a:r>
            <a:r>
              <a:rPr lang="en-GB" sz="3200" b="0" i="0" dirty="0">
                <a:solidFill>
                  <a:schemeClr val="bg1"/>
                </a:solidFill>
                <a:effectLst/>
                <a:latin typeface="Söhne"/>
              </a:rPr>
              <a:t>: The trained models are evaluated using appropriate evaluation metrics such as mean squared error, root mean squared error, and R-squared.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b="1" i="0" dirty="0">
                <a:solidFill>
                  <a:schemeClr val="bg1"/>
                </a:solidFill>
                <a:effectLst/>
                <a:latin typeface="Söhne"/>
              </a:rPr>
              <a:t>Performance Metrics</a:t>
            </a:r>
            <a:r>
              <a:rPr lang="en-GB" sz="3200" b="0" i="0" dirty="0">
                <a:solidFill>
                  <a:schemeClr val="bg1"/>
                </a:solidFill>
                <a:effectLst/>
                <a:latin typeface="Söhne"/>
              </a:rPr>
              <a:t>: Understanding the metrics used to assess the model's accuracy, precision, and generalization capabilities.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b="1" i="0" dirty="0">
                <a:solidFill>
                  <a:schemeClr val="bg1"/>
                </a:solidFill>
                <a:effectLst/>
                <a:latin typeface="Söhne"/>
              </a:rPr>
              <a:t>Interpretation of Results</a:t>
            </a:r>
            <a:r>
              <a:rPr lang="en-GB" sz="3200" b="0" i="0" dirty="0">
                <a:solidFill>
                  <a:schemeClr val="bg1"/>
                </a:solidFill>
                <a:effectLst/>
                <a:latin typeface="Söhne"/>
              </a:rPr>
              <a:t>: Interpreting the model evaluation metrics to draw meaningful conclusions about the model's performance.</a:t>
            </a:r>
          </a:p>
        </p:txBody>
      </p:sp>
      <p:sp>
        <p:nvSpPr>
          <p:cNvPr id="11" name="object 11"/>
          <p:cNvSpPr/>
          <p:nvPr/>
        </p:nvSpPr>
        <p:spPr>
          <a:xfrm>
            <a:off x="8588499" y="2830477"/>
            <a:ext cx="3571875" cy="95250"/>
          </a:xfrm>
          <a:custGeom>
            <a:avLst/>
            <a:gdLst/>
            <a:ahLst/>
            <a:cxnLst/>
            <a:rect l="l" t="t" r="r" b="b"/>
            <a:pathLst>
              <a:path w="3571875" h="95250">
                <a:moveTo>
                  <a:pt x="3571874" y="95249"/>
                </a:moveTo>
                <a:lnTo>
                  <a:pt x="0" y="95249"/>
                </a:lnTo>
                <a:lnTo>
                  <a:pt x="0" y="0"/>
                </a:lnTo>
                <a:lnTo>
                  <a:pt x="3571874" y="0"/>
                </a:lnTo>
                <a:lnTo>
                  <a:pt x="3571874" y="95249"/>
                </a:lnTo>
                <a:close/>
              </a:path>
            </a:pathLst>
          </a:custGeom>
          <a:solidFill>
            <a:srgbClr val="ED291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71777" y="0"/>
            <a:ext cx="3476625" cy="1929764"/>
            <a:chOff x="11371777" y="0"/>
            <a:chExt cx="3476625" cy="1929764"/>
          </a:xfrm>
        </p:grpSpPr>
        <p:sp>
          <p:nvSpPr>
            <p:cNvPr id="3" name="object 3"/>
            <p:cNvSpPr/>
            <p:nvPr/>
          </p:nvSpPr>
          <p:spPr>
            <a:xfrm>
              <a:off x="11907027" y="0"/>
              <a:ext cx="2941955" cy="1929764"/>
            </a:xfrm>
            <a:custGeom>
              <a:avLst/>
              <a:gdLst/>
              <a:ahLst/>
              <a:cxnLst/>
              <a:rect l="l" t="t" r="r" b="b"/>
              <a:pathLst>
                <a:path w="2941955" h="1929764">
                  <a:moveTo>
                    <a:pt x="1203062" y="1929681"/>
                  </a:moveTo>
                  <a:lnTo>
                    <a:pt x="0" y="729120"/>
                  </a:lnTo>
                  <a:lnTo>
                    <a:pt x="729120" y="0"/>
                  </a:lnTo>
                  <a:lnTo>
                    <a:pt x="2749607" y="0"/>
                  </a:lnTo>
                  <a:lnTo>
                    <a:pt x="2941374" y="191367"/>
                  </a:lnTo>
                  <a:lnTo>
                    <a:pt x="1203062" y="1929681"/>
                  </a:lnTo>
                  <a:close/>
                </a:path>
              </a:pathLst>
            </a:custGeom>
            <a:solidFill>
              <a:srgbClr val="F9E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371777" y="0"/>
              <a:ext cx="1454785" cy="824230"/>
            </a:xfrm>
            <a:custGeom>
              <a:avLst/>
              <a:gdLst/>
              <a:ahLst/>
              <a:cxnLst/>
              <a:rect l="l" t="t" r="r" b="b"/>
              <a:pathLst>
                <a:path w="1454784" h="824230">
                  <a:moveTo>
                    <a:pt x="630294" y="824164"/>
                  </a:moveTo>
                  <a:lnTo>
                    <a:pt x="0" y="191368"/>
                  </a:lnTo>
                  <a:lnTo>
                    <a:pt x="191368" y="0"/>
                  </a:lnTo>
                  <a:lnTo>
                    <a:pt x="1454459" y="0"/>
                  </a:lnTo>
                  <a:lnTo>
                    <a:pt x="630294" y="824164"/>
                  </a:lnTo>
                  <a:close/>
                </a:path>
              </a:pathLst>
            </a:custGeom>
            <a:solidFill>
              <a:srgbClr val="ED29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0"/>
            <a:ext cx="6746875" cy="7459345"/>
            <a:chOff x="0" y="0"/>
            <a:chExt cx="6746875" cy="7459345"/>
          </a:xfrm>
        </p:grpSpPr>
        <p:sp>
          <p:nvSpPr>
            <p:cNvPr id="6" name="object 6"/>
            <p:cNvSpPr/>
            <p:nvPr/>
          </p:nvSpPr>
          <p:spPr>
            <a:xfrm>
              <a:off x="5334277" y="0"/>
              <a:ext cx="1412240" cy="1219200"/>
            </a:xfrm>
            <a:custGeom>
              <a:avLst/>
              <a:gdLst/>
              <a:ahLst/>
              <a:cxnLst/>
              <a:rect l="l" t="t" r="r" b="b"/>
              <a:pathLst>
                <a:path w="1412240" h="1219200">
                  <a:moveTo>
                    <a:pt x="192233" y="1218906"/>
                  </a:moveTo>
                  <a:lnTo>
                    <a:pt x="0" y="1026673"/>
                  </a:lnTo>
                  <a:lnTo>
                    <a:pt x="1025758" y="0"/>
                  </a:lnTo>
                  <a:lnTo>
                    <a:pt x="1412228" y="0"/>
                  </a:lnTo>
                  <a:lnTo>
                    <a:pt x="192233" y="1218906"/>
                  </a:lnTo>
                  <a:close/>
                </a:path>
              </a:pathLst>
            </a:custGeom>
            <a:solidFill>
              <a:srgbClr val="ED29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81776" y="605558"/>
              <a:ext cx="3476625" cy="3476625"/>
            </a:xfrm>
            <a:custGeom>
              <a:avLst/>
              <a:gdLst/>
              <a:ahLst/>
              <a:cxnLst/>
              <a:rect l="l" t="t" r="r" b="b"/>
              <a:pathLst>
                <a:path w="3476625" h="3476625">
                  <a:moveTo>
                    <a:pt x="1739562" y="3476624"/>
                  </a:moveTo>
                  <a:lnTo>
                    <a:pt x="0" y="1738312"/>
                  </a:lnTo>
                  <a:lnTo>
                    <a:pt x="1739562" y="0"/>
                  </a:lnTo>
                  <a:lnTo>
                    <a:pt x="3476624" y="1738312"/>
                  </a:lnTo>
                  <a:lnTo>
                    <a:pt x="1739562" y="3476624"/>
                  </a:lnTo>
                  <a:close/>
                </a:path>
              </a:pathLst>
            </a:custGeom>
            <a:solidFill>
              <a:srgbClr val="F9E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010557"/>
              <a:ext cx="4470400" cy="6448425"/>
            </a:xfrm>
            <a:custGeom>
              <a:avLst/>
              <a:gdLst/>
              <a:ahLst/>
              <a:cxnLst/>
              <a:rect l="l" t="t" r="r" b="b"/>
              <a:pathLst>
                <a:path w="4470400" h="6448425">
                  <a:moveTo>
                    <a:pt x="1247239" y="6448423"/>
                  </a:moveTo>
                  <a:lnTo>
                    <a:pt x="0" y="5202150"/>
                  </a:lnTo>
                  <a:lnTo>
                    <a:pt x="0" y="1247238"/>
                  </a:lnTo>
                  <a:lnTo>
                    <a:pt x="1247238" y="0"/>
                  </a:lnTo>
                  <a:lnTo>
                    <a:pt x="4470201" y="3225461"/>
                  </a:lnTo>
                  <a:lnTo>
                    <a:pt x="1247239" y="6448423"/>
                  </a:lnTo>
                  <a:close/>
                </a:path>
              </a:pathLst>
            </a:custGeom>
            <a:solidFill>
              <a:srgbClr val="ED29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3284277" y="0"/>
            <a:ext cx="5003800" cy="5329555"/>
          </a:xfrm>
          <a:custGeom>
            <a:avLst/>
            <a:gdLst/>
            <a:ahLst/>
            <a:cxnLst/>
            <a:rect l="l" t="t" r="r" b="b"/>
            <a:pathLst>
              <a:path w="5003800" h="5329555">
                <a:moveTo>
                  <a:pt x="3225462" y="5328981"/>
                </a:moveTo>
                <a:lnTo>
                  <a:pt x="0" y="2103519"/>
                </a:lnTo>
                <a:lnTo>
                  <a:pt x="2105150" y="0"/>
                </a:lnTo>
                <a:lnTo>
                  <a:pt x="4344905" y="0"/>
                </a:lnTo>
                <a:lnTo>
                  <a:pt x="5003721" y="658816"/>
                </a:lnTo>
                <a:lnTo>
                  <a:pt x="5003721" y="3549342"/>
                </a:lnTo>
                <a:lnTo>
                  <a:pt x="3225462" y="5328981"/>
                </a:lnTo>
                <a:close/>
              </a:path>
            </a:pathLst>
          </a:custGeom>
          <a:solidFill>
            <a:srgbClr val="F9ED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168" y="0"/>
            <a:ext cx="4335145" cy="2166620"/>
          </a:xfrm>
          <a:custGeom>
            <a:avLst/>
            <a:gdLst/>
            <a:ahLst/>
            <a:cxnLst/>
            <a:rect l="l" t="t" r="r" b="b"/>
            <a:pathLst>
              <a:path w="4335145" h="2166620">
                <a:moveTo>
                  <a:pt x="2167321" y="2166480"/>
                </a:moveTo>
                <a:lnTo>
                  <a:pt x="0" y="0"/>
                </a:lnTo>
                <a:lnTo>
                  <a:pt x="4334642" y="0"/>
                </a:lnTo>
                <a:lnTo>
                  <a:pt x="2167321" y="2166480"/>
                </a:lnTo>
                <a:close/>
              </a:path>
            </a:pathLst>
          </a:custGeom>
          <a:solidFill>
            <a:srgbClr val="F9ED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4078518" y="4113080"/>
            <a:ext cx="10130962" cy="434272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5080" algn="ctr">
              <a:lnSpc>
                <a:spcPct val="100899"/>
              </a:lnSpc>
              <a:spcBef>
                <a:spcPts val="85"/>
              </a:spcBef>
            </a:pPr>
            <a:r>
              <a:rPr lang="en-GB" spc="-45" dirty="0"/>
              <a:t>Conclusion: The project demonstrates the effectiveness of machine learning algorithms in predicting housing prices and highlights the importance of feature engineering and model selection.</a:t>
            </a:r>
          </a:p>
          <a:p>
            <a:pPr marR="5080" algn="ctr">
              <a:lnSpc>
                <a:spcPct val="100899"/>
              </a:lnSpc>
              <a:spcBef>
                <a:spcPts val="85"/>
              </a:spcBef>
            </a:pPr>
            <a:r>
              <a:rPr lang="en-GB" spc="-45" dirty="0"/>
              <a:t>Key Findings: Summarizing the key insights gained from the project and their potential applications in the real estate industry.</a:t>
            </a:r>
            <a:endParaRPr lang="en-GB" spc="-180"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505840" y="2218031"/>
            <a:ext cx="4588406" cy="10855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6950" spc="75" dirty="0"/>
              <a:t>Conclusion</a:t>
            </a:r>
            <a:endParaRPr sz="6950" dirty="0"/>
          </a:p>
        </p:txBody>
      </p:sp>
      <p:sp>
        <p:nvSpPr>
          <p:cNvPr id="13" name="object 13"/>
          <p:cNvSpPr/>
          <p:nvPr/>
        </p:nvSpPr>
        <p:spPr>
          <a:xfrm>
            <a:off x="7179471" y="3829782"/>
            <a:ext cx="3914775" cy="95250"/>
          </a:xfrm>
          <a:custGeom>
            <a:avLst/>
            <a:gdLst/>
            <a:ahLst/>
            <a:cxnLst/>
            <a:rect l="l" t="t" r="r" b="b"/>
            <a:pathLst>
              <a:path w="3914775" h="95250">
                <a:moveTo>
                  <a:pt x="3914774" y="95249"/>
                </a:moveTo>
                <a:lnTo>
                  <a:pt x="0" y="95249"/>
                </a:lnTo>
                <a:lnTo>
                  <a:pt x="0" y="0"/>
                </a:lnTo>
                <a:lnTo>
                  <a:pt x="3914774" y="0"/>
                </a:lnTo>
                <a:lnTo>
                  <a:pt x="3914774" y="95249"/>
                </a:lnTo>
                <a:close/>
              </a:path>
            </a:pathLst>
          </a:custGeom>
          <a:solidFill>
            <a:srgbClr val="ED291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556</Words>
  <Application>Microsoft Office PowerPoint</Application>
  <PresentationFormat>Custom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</vt:lpstr>
      <vt:lpstr>Georgia</vt:lpstr>
      <vt:lpstr>Söhne</vt:lpstr>
      <vt:lpstr>Trebuchet MS</vt:lpstr>
      <vt:lpstr>Office Theme</vt:lpstr>
      <vt:lpstr>PowerPoint Presentation</vt:lpstr>
      <vt:lpstr>Introduction and Objective</vt:lpstr>
      <vt:lpstr>Dataset &amp; Data Exploration</vt:lpstr>
      <vt:lpstr>Data Preprocessing</vt:lpstr>
      <vt:lpstr>Feature Engineering </vt:lpstr>
      <vt:lpstr>Model Selection</vt:lpstr>
      <vt:lpstr>Model Training</vt:lpstr>
      <vt:lpstr>Model Prediction 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Aziz</dc:creator>
  <cp:lastModifiedBy>Abdul Aziz</cp:lastModifiedBy>
  <cp:revision>2</cp:revision>
  <dcterms:created xsi:type="dcterms:W3CDTF">2023-06-15T07:58:30Z</dcterms:created>
  <dcterms:modified xsi:type="dcterms:W3CDTF">2023-06-15T09:03:41Z</dcterms:modified>
</cp:coreProperties>
</file>