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6" r:id="rId8"/>
    <p:sldId id="25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16A0-2A3A-02DE-E082-03A978E50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B576C-6B4D-70D6-A0AF-05D1362A3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C50C-8617-106C-7E4B-AD10B77B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6CC-EB70-4EAE-B0FC-2314009166E4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9954-F0E2-0E9E-A562-EA4B2FF1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0014-7518-1BDF-0D65-C35214FE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A8D-1D19-4F79-9AAD-BF127D2C0C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98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88B6-13C3-14BD-99E8-97ED1B04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42F5E-0A09-BE8B-84A4-15058BFC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E94D-2509-848A-4F67-D48983FC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6CC-EB70-4EAE-B0FC-2314009166E4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FC9F8-CA79-EBB6-41A4-E4E12AE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8271-7184-55C6-D0E9-2852CDDA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A8D-1D19-4F79-9AAD-BF127D2C0C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712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689CB-1494-4CB1-2C43-A6B97AA16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09188-0D31-C1A4-FB2E-6D3F8D30C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C411-1F1E-22B6-FBEC-91C0C655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6CC-EB70-4EAE-B0FC-2314009166E4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5926F-D775-CC2A-0CD7-7957C0F6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2AC17-67A2-7717-B741-B23F0109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A8D-1D19-4F79-9AAD-BF127D2C0C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387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AF1A-35F2-4060-40C5-8622EEE3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4EA-C294-61FB-61D7-BCBAA906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358C-05D9-FFFA-82A2-94AA8B08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6CC-EB70-4EAE-B0FC-2314009166E4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43BDD-3629-AEC4-B468-F0BF476A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40B23-AA88-C049-D28D-E0879197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A8D-1D19-4F79-9AAD-BF127D2C0C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873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D1D8-DF63-6858-A1E5-339B8978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77C6E-06E2-384F-5B9C-843CB54E9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CCCD-9182-22BE-9810-05F3A27F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6CC-EB70-4EAE-B0FC-2314009166E4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9583-086E-5BF0-3905-A2C5141D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F5D5-4898-78CC-14BF-D46D0E4C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A8D-1D19-4F79-9AAD-BF127D2C0C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61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3590-0B5B-BDA5-1DD8-C51CDEE0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21475-A788-7F07-4364-3E7C50A69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061B3-A55F-A947-E70D-909BBE4AD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77142-E4F2-75E4-8671-CE2BA57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6CC-EB70-4EAE-B0FC-2314009166E4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6FC67-A640-9B38-A7DF-4FA0A479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9F898-9CE0-F98B-5FCA-853BAFE4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A8D-1D19-4F79-9AAD-BF127D2C0C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268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2729-6195-9C10-1913-E64A8E9B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59F7E-5E6C-EC60-3C7C-A07BA7D98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002FC-1B5E-823C-6C02-9FD4C96A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F2633-AA58-F1B8-4F6E-76A5D7C0E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BDB69-ED74-A18A-E68D-983DBD04E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BF119-7FD1-28B3-83EA-D8C05282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6CC-EB70-4EAE-B0FC-2314009166E4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A15B2-376D-2463-6E90-1EB98AD6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719B2-B359-6E90-7BE7-2D736822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A8D-1D19-4F79-9AAD-BF127D2C0C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138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5B14-7911-4D0D-38B7-07ADBBC5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CAD4A-6BEB-2FAD-69A4-29986BF9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6CC-EB70-4EAE-B0FC-2314009166E4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44396-3B13-3813-1351-AFE86485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177AC-BD8B-71E2-D4BF-BBD377BF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A8D-1D19-4F79-9AAD-BF127D2C0C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25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4377C-DC2F-19D0-7D8E-B798C530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6CC-EB70-4EAE-B0FC-2314009166E4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A4A92-E591-EDE1-6254-2E696BF6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C0A9C-30A1-4D64-1842-716C97EE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A8D-1D19-4F79-9AAD-BF127D2C0C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384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8F6B-CC12-F9A4-C93F-DC3E5972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02570-AAEE-75A5-D237-F2A902C1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F2AAC-B36F-F157-874E-DA9217EC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892A3-FDF6-818C-9315-51C25C74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6CC-EB70-4EAE-B0FC-2314009166E4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42819-F9B5-CE01-639B-6BA5BEF8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47FB-5E5E-C926-8C38-B9427AA0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A8D-1D19-4F79-9AAD-BF127D2C0C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74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4056-3298-BB45-E97C-460CC5B5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58A8E-365D-D0FD-A30A-3E31E6E6E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E32B-24CA-0557-DF89-62B854B9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F738F-7099-628C-F05F-6AB9D99F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436CC-EB70-4EAE-B0FC-2314009166E4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14662-EF07-83F7-8153-78FAD53A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EDA27-060C-61C2-AB8C-A8D8FBC0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BA8D-1D19-4F79-9AAD-BF127D2C0C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27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50D65-0029-A767-5A82-2DCC4C04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32CEA-FBFF-4E9C-34C7-218C10A35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4EA5-BD3D-46C5-6069-2EDCEBB7B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436CC-EB70-4EAE-B0FC-2314009166E4}" type="datetimeFigureOut">
              <a:rPr lang="en-SG" smtClean="0"/>
              <a:t>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1D7D-A5F6-57F2-5CC3-A6E44298B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18B2-30F0-33D4-B4EC-B5746F268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6BA8D-1D19-4F79-9AAD-BF127D2C0C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27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CAD8-5E18-4FC6-3FB8-02CDD7EF8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2930"/>
            <a:ext cx="9144000" cy="2387600"/>
          </a:xfrm>
        </p:spPr>
        <p:txBody>
          <a:bodyPr anchor="ctr"/>
          <a:lstStyle/>
          <a:p>
            <a:r>
              <a:rPr lang="en-SG" dirty="0"/>
              <a:t>CS611 - MLE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1C8CB-CC22-5E3C-DCCE-1F4AF3F59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7729"/>
            <a:ext cx="9144000" cy="2780071"/>
          </a:xfrm>
        </p:spPr>
        <p:txBody>
          <a:bodyPr>
            <a:normAutofit/>
          </a:bodyPr>
          <a:lstStyle/>
          <a:p>
            <a:pPr algn="l"/>
            <a:endParaRPr lang="en-SG" sz="18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SG" sz="1800" b="1" i="0" u="none" strike="noStrike" baseline="0" dirty="0">
                <a:latin typeface="Arial" panose="020B0604020202020204" pitchFamily="34" charset="0"/>
              </a:rPr>
              <a:t> Assignment 1</a:t>
            </a:r>
            <a:endParaRPr lang="en-SG" sz="1800" b="1" i="0" u="none" strike="noStrike" baseline="0" dirty="0"/>
          </a:p>
          <a:p>
            <a:r>
              <a:rPr lang="en-SG" sz="1800" b="1" i="0" u="none" strike="noStrike" baseline="0" dirty="0"/>
              <a:t> Data Processing Pipelines</a:t>
            </a:r>
          </a:p>
          <a:p>
            <a:r>
              <a:rPr lang="en-SG" sz="1800" b="1" dirty="0">
                <a:latin typeface="Arial" panose="020B0604020202020204" pitchFamily="34" charset="0"/>
              </a:rPr>
              <a:t>Apr - Jul 2025</a:t>
            </a:r>
          </a:p>
          <a:p>
            <a:endParaRPr lang="en-SG" sz="1800" b="0" i="0" u="none" strike="noStrike" baseline="0" dirty="0">
              <a:latin typeface="Arial" panose="020B0604020202020204" pitchFamily="34" charset="0"/>
            </a:endParaRPr>
          </a:p>
          <a:p>
            <a:endParaRPr lang="en-SG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SG" sz="1800" b="1" dirty="0">
                <a:latin typeface="Arial" panose="020B0604020202020204" pitchFamily="34" charset="0"/>
              </a:rPr>
              <a:t>Submitted by: Alvin Lee Ze Xian</a:t>
            </a:r>
            <a:endParaRPr lang="en-SG" sz="1800" b="1" i="0" u="none" strike="noStrike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FCF1B-A62A-04BD-4CB4-E738784E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CCC739-FE77-5A2E-9A50-03C6C9AB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40E070-C0FB-8A36-9536-B43124386D30}"/>
              </a:ext>
            </a:extLst>
          </p:cNvPr>
          <p:cNvSpPr/>
          <p:nvPr/>
        </p:nvSpPr>
        <p:spPr>
          <a:xfrm>
            <a:off x="1691150" y="2733368"/>
            <a:ext cx="2182762" cy="5112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features_attributes.csv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EC1421-16FA-6481-7E7D-2583C7DFB380}"/>
              </a:ext>
            </a:extLst>
          </p:cNvPr>
          <p:cNvSpPr/>
          <p:nvPr/>
        </p:nvSpPr>
        <p:spPr>
          <a:xfrm>
            <a:off x="1691151" y="3406877"/>
            <a:ext cx="2182760" cy="5112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features_financials.csv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2B6B76-0815-F855-A7F3-56884D4337FC}"/>
              </a:ext>
            </a:extLst>
          </p:cNvPr>
          <p:cNvSpPr/>
          <p:nvPr/>
        </p:nvSpPr>
        <p:spPr>
          <a:xfrm>
            <a:off x="1691150" y="4080386"/>
            <a:ext cx="2182760" cy="5112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features_clickstream.csv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AFF64C-D249-469B-693F-356431D27533}"/>
              </a:ext>
            </a:extLst>
          </p:cNvPr>
          <p:cNvSpPr/>
          <p:nvPr/>
        </p:nvSpPr>
        <p:spPr>
          <a:xfrm>
            <a:off x="1691150" y="4753895"/>
            <a:ext cx="2182760" cy="5112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lms_loan_daily.csv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5591E6-6E78-3387-24E7-A9F0BFB4905D}"/>
              </a:ext>
            </a:extLst>
          </p:cNvPr>
          <p:cNvSpPr/>
          <p:nvPr/>
        </p:nvSpPr>
        <p:spPr>
          <a:xfrm>
            <a:off x="5068531" y="3760838"/>
            <a:ext cx="2182762" cy="5112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Raw Data Ingestion &amp;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Snapshot Filtering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4872E6-E621-2A86-5754-AB2F8B2BED5A}"/>
              </a:ext>
            </a:extLst>
          </p:cNvPr>
          <p:cNvSpPr/>
          <p:nvPr/>
        </p:nvSpPr>
        <p:spPr>
          <a:xfrm>
            <a:off x="8141111" y="3377379"/>
            <a:ext cx="2182762" cy="5112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Bronze Tables (Features)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E646E1-0558-B704-FF4F-350151C370ED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3873912" y="2989007"/>
            <a:ext cx="1194619" cy="1027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CE9CF9-98DF-F2DA-C075-369194C8737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873911" y="3662516"/>
            <a:ext cx="1194620" cy="353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573306-AB3C-F435-F6BC-A99726B6416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873910" y="4016477"/>
            <a:ext cx="1194621" cy="319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B6F13C-7B13-68CC-2704-57F97125844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873910" y="4016477"/>
            <a:ext cx="1194621" cy="993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419E6E-AC62-0118-E3A4-EC495B0BD3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251293" y="3633018"/>
            <a:ext cx="889818" cy="383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6BB572D-8537-8B82-0DC2-31E88232670C}"/>
              </a:ext>
            </a:extLst>
          </p:cNvPr>
          <p:cNvSpPr/>
          <p:nvPr/>
        </p:nvSpPr>
        <p:spPr>
          <a:xfrm>
            <a:off x="8141111" y="4129546"/>
            <a:ext cx="2182762" cy="5112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Bronze Tables (Label)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733901-EFFB-F4D0-396E-D84C24A94396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7251293" y="4016477"/>
            <a:ext cx="889818" cy="368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8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8516-6F04-8710-64F2-8F4CCB49D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97"/>
            <a:ext cx="10515600" cy="4623466"/>
          </a:xfrm>
        </p:spPr>
        <p:txBody>
          <a:bodyPr/>
          <a:lstStyle/>
          <a:p>
            <a:r>
              <a:rPr lang="en-SG" dirty="0"/>
              <a:t>Context</a:t>
            </a:r>
            <a:endParaRPr lang="en-US" dirty="0"/>
          </a:p>
          <a:p>
            <a:pPr lvl="1"/>
            <a:r>
              <a:rPr lang="en-US" dirty="0"/>
              <a:t>Our financial institution provides cash loans to individual customers. </a:t>
            </a:r>
          </a:p>
          <a:p>
            <a:pPr lvl="1"/>
            <a:r>
              <a:rPr lang="en-US" dirty="0"/>
              <a:t>A key business challenge is mitigating the risk of </a:t>
            </a:r>
            <a:r>
              <a:rPr lang="en-US" b="1" dirty="0"/>
              <a:t>loan default</a:t>
            </a:r>
            <a:r>
              <a:rPr lang="en-US" dirty="0"/>
              <a:t> by accurately assessing the creditworthiness of applicants </a:t>
            </a:r>
            <a:r>
              <a:rPr lang="en-US" b="1" dirty="0"/>
              <a:t>at the point of loan application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SG" dirty="0"/>
              <a:t>Business Objective</a:t>
            </a:r>
          </a:p>
          <a:p>
            <a:pPr lvl="1"/>
            <a:r>
              <a:rPr lang="en-US" dirty="0"/>
              <a:t>To develop a machine learning model that predicts whether a customer is likely to default on a loan </a:t>
            </a:r>
            <a:r>
              <a:rPr lang="en-US" b="1" dirty="0"/>
              <a:t>before the loan is approved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enables more informed, data-driven credit decisions and helps reduce financial risk.</a:t>
            </a: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299715-DBF4-D57B-3A93-321AB57178D0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85348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70B5-EBB8-8820-AD86-04315851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SG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C199-CA4D-99D5-BF55-DB532266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503"/>
            <a:ext cx="10515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Before model development, the data is pre-processed which includes engineering reliable and reusable </a:t>
            </a:r>
            <a:r>
              <a:rPr lang="en-US" b="1" dirty="0"/>
              <a:t>feature and label datasets</a:t>
            </a:r>
            <a:r>
              <a:rPr lang="en-US" dirty="0"/>
              <a:t>, that will serve as the foundation for model training.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Medallion Architecture</a:t>
            </a:r>
            <a:r>
              <a:rPr lang="en-US" dirty="0"/>
              <a:t> is adopted to structure the data pipeline into three layers:</a:t>
            </a:r>
          </a:p>
          <a:p>
            <a:pPr lvl="1"/>
            <a:r>
              <a:rPr lang="en-US" b="1" dirty="0"/>
              <a:t>Bronze</a:t>
            </a:r>
            <a:r>
              <a:rPr lang="en-US" dirty="0"/>
              <a:t>: Raw data ingestion from diverse sources (e.g., user profiles, transactions, financials, clickstream)</a:t>
            </a:r>
          </a:p>
          <a:p>
            <a:pPr lvl="1"/>
            <a:r>
              <a:rPr lang="en-US" b="1" dirty="0"/>
              <a:t>Silver</a:t>
            </a:r>
            <a:r>
              <a:rPr lang="en-US" dirty="0"/>
              <a:t>: Cleaned, validated, and joined data with consistent formatting and semantic meaning</a:t>
            </a:r>
          </a:p>
          <a:p>
            <a:pPr lvl="1"/>
            <a:r>
              <a:rPr lang="en-US" b="1" dirty="0"/>
              <a:t>Gold</a:t>
            </a:r>
            <a:r>
              <a:rPr lang="en-US" dirty="0"/>
              <a:t>: Curated features and labels specifically engineered for machine learning model consumption</a:t>
            </a:r>
          </a:p>
          <a:p>
            <a:endParaRPr lang="en-US" dirty="0"/>
          </a:p>
          <a:p>
            <a:r>
              <a:rPr lang="en-US" dirty="0"/>
              <a:t>This structured approach ensures </a:t>
            </a:r>
            <a:r>
              <a:rPr lang="en-US" b="1" dirty="0"/>
              <a:t>data traceability, reusability, and production-readiness</a:t>
            </a:r>
            <a:r>
              <a:rPr lang="en-US" dirty="0"/>
              <a:t> for downstream machine learning workflows.</a:t>
            </a:r>
          </a:p>
        </p:txBody>
      </p:sp>
    </p:spTree>
    <p:extLst>
      <p:ext uri="{BB962C8B-B14F-4D97-AF65-F5344CB8AC3E}">
        <p14:creationId xmlns:p14="http://schemas.microsoft.com/office/powerpoint/2010/main" val="285894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C5D4-AA65-0F1C-029D-FB8D821C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SG" dirty="0"/>
              <a:t>What is Medallion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9010-2BA8-5EB0-7F5B-F37B36B82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2" y="1238866"/>
            <a:ext cx="11722500" cy="568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Medallion Architecture is a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design pattern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organizes data pipelines into layered stages -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Bronze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Silver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Gold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improve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quality, reliability, and usability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analytics and machine learning.</a:t>
            </a:r>
            <a:endParaRPr lang="en-SG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AD84B-0D9A-D8EF-6D3F-AA6D9E31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62" y="1836974"/>
            <a:ext cx="6942476" cy="2695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1D350D-59B6-6C3C-D8F3-73843BBA7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58945"/>
              </p:ext>
            </p:extLst>
          </p:nvPr>
        </p:nvGraphicFramePr>
        <p:xfrm>
          <a:off x="1441497" y="4688863"/>
          <a:ext cx="930900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888">
                  <a:extLst>
                    <a:ext uri="{9D8B030D-6E8A-4147-A177-3AD203B41FA5}">
                      <a16:colId xmlns:a16="http://schemas.microsoft.com/office/drawing/2014/main" val="2402408072"/>
                    </a:ext>
                  </a:extLst>
                </a:gridCol>
                <a:gridCol w="3201176">
                  <a:extLst>
                    <a:ext uri="{9D8B030D-6E8A-4147-A177-3AD203B41FA5}">
                      <a16:colId xmlns:a16="http://schemas.microsoft.com/office/drawing/2014/main" val="165084161"/>
                    </a:ext>
                  </a:extLst>
                </a:gridCol>
                <a:gridCol w="5102942">
                  <a:extLst>
                    <a:ext uri="{9D8B030D-6E8A-4147-A177-3AD203B41FA5}">
                      <a16:colId xmlns:a16="http://schemas.microsoft.com/office/drawing/2014/main" val="3676028291"/>
                    </a:ext>
                  </a:extLst>
                </a:gridCol>
              </a:tblGrid>
              <a:tr h="303211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154458"/>
                  </a:ext>
                </a:extLst>
              </a:tr>
              <a:tr h="303211">
                <a:tc>
                  <a:txBody>
                    <a:bodyPr/>
                    <a:lstStyle/>
                    <a:p>
                      <a:r>
                        <a:rPr lang="en-SG" sz="1600" dirty="0"/>
                        <a:t>Bronze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Raw Data Ingestion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“Landing zone” for raw data; no schema enforcement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287663"/>
                  </a:ext>
                </a:extLst>
              </a:tr>
              <a:tr h="303211">
                <a:tc>
                  <a:txBody>
                    <a:bodyPr/>
                    <a:lstStyle/>
                    <a:p>
                      <a:r>
                        <a:rPr lang="en-SG" sz="1600" dirty="0"/>
                        <a:t>Silver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Data Refinement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Cleaned, validated, structured, and joined data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787973"/>
                  </a:ext>
                </a:extLst>
              </a:tr>
              <a:tr h="303211">
                <a:tc>
                  <a:txBody>
                    <a:bodyPr/>
                    <a:lstStyle/>
                    <a:p>
                      <a:r>
                        <a:rPr lang="en-SG" sz="1600" dirty="0"/>
                        <a:t>Gold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Business-Ready Data for Analytics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Aggregated and enriched data optimized for ML &amp; BI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97484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CF058-ED6E-F530-7B8C-F3A7D6C93206}"/>
              </a:ext>
            </a:extLst>
          </p:cNvPr>
          <p:cNvSpPr txBox="1">
            <a:spLocks/>
          </p:cNvSpPr>
          <p:nvPr/>
        </p:nvSpPr>
        <p:spPr>
          <a:xfrm>
            <a:off x="6329526" y="6528618"/>
            <a:ext cx="5862474" cy="329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i="1" dirty="0"/>
              <a:t>Reference: https://www.databricks.com/glossary/medallion-architecture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6A27FB-2F04-2DCB-565E-D9D552DE1D12}"/>
              </a:ext>
            </a:extLst>
          </p:cNvPr>
          <p:cNvSpPr txBox="1">
            <a:spLocks/>
          </p:cNvSpPr>
          <p:nvPr/>
        </p:nvSpPr>
        <p:spPr>
          <a:xfrm>
            <a:off x="234750" y="6030896"/>
            <a:ext cx="11722500" cy="496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Ensures </a:t>
            </a:r>
            <a:r>
              <a:rPr lang="en-US" sz="1600" b="1" dirty="0"/>
              <a:t>data traceability and governance, </a:t>
            </a:r>
            <a:r>
              <a:rPr lang="en-US" sz="1600" dirty="0"/>
              <a:t>Promotes </a:t>
            </a:r>
            <a:r>
              <a:rPr lang="en-US" sz="1600" b="1" dirty="0"/>
              <a:t>modular and scalable pipeline design, 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Enables </a:t>
            </a:r>
            <a:r>
              <a:rPr lang="en-US" sz="1600" b="1" dirty="0"/>
              <a:t>faster experimentation and production deployment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81343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20C0-5AE7-3939-E5BE-18F562E0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SG" dirty="0"/>
              <a:t>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789539-13BA-6895-DA6B-609E2B5BE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497962"/>
              </p:ext>
            </p:extLst>
          </p:nvPr>
        </p:nvGraphicFramePr>
        <p:xfrm>
          <a:off x="261784" y="1615440"/>
          <a:ext cx="11668432" cy="3627120"/>
        </p:xfrm>
        <a:graphic>
          <a:graphicData uri="http://schemas.openxmlformats.org/drawingml/2006/table">
            <a:tbl>
              <a:tblPr/>
              <a:tblGrid>
                <a:gridCol w="1989803">
                  <a:extLst>
                    <a:ext uri="{9D8B030D-6E8A-4147-A177-3AD203B41FA5}">
                      <a16:colId xmlns:a16="http://schemas.microsoft.com/office/drawing/2014/main" val="113239307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73362423"/>
                    </a:ext>
                  </a:extLst>
                </a:gridCol>
                <a:gridCol w="2753032">
                  <a:extLst>
                    <a:ext uri="{9D8B030D-6E8A-4147-A177-3AD203B41FA5}">
                      <a16:colId xmlns:a16="http://schemas.microsoft.com/office/drawing/2014/main" val="126180284"/>
                    </a:ext>
                  </a:extLst>
                </a:gridCol>
                <a:gridCol w="1827842">
                  <a:extLst>
                    <a:ext uri="{9D8B030D-6E8A-4147-A177-3AD203B41FA5}">
                      <a16:colId xmlns:a16="http://schemas.microsoft.com/office/drawing/2014/main" val="4033284332"/>
                    </a:ext>
                  </a:extLst>
                </a:gridCol>
                <a:gridCol w="2659355">
                  <a:extLst>
                    <a:ext uri="{9D8B030D-6E8A-4147-A177-3AD203B41FA5}">
                      <a16:colId xmlns:a16="http://schemas.microsoft.com/office/drawing/2014/main" val="1530557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600" b="1" dirty="0"/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b="1" dirty="0"/>
                        <a:t>Key Columns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b="1" dirty="0"/>
                        <a:t>Rows × Columns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b="1" dirty="0"/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6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features_attributes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Customer demographic &amp; profile attributes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Customer_ID, Age, Occupation, snapshot_date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12,500 ×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Allow customer profiling to assess individual risk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06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600"/>
                        <a:t>features_financials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Detailed financial metrics and credit behavior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Credit_Mix, Outstanding_Debt, Credit_History_Age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12,500 × 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Allow customer profiling to assess individual risk</a:t>
                      </a:r>
                    </a:p>
                    <a:p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965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feature_clickstream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/>
                        <a:t>User digital interaction signals during application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fe_1 to fe_20 (engineered behavior features)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215,376 × 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Provides behaviour signals and insights into customer intent and engagement pattern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716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SG" sz="1600" dirty="0" err="1"/>
                        <a:t>lms_loan_daily</a:t>
                      </a:r>
                      <a:endParaRPr lang="en-SG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Daily loan installment records used for </a:t>
                      </a:r>
                      <a:r>
                        <a:rPr lang="en-US" sz="1600" b="1"/>
                        <a:t>label generation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/>
                        <a:t>loan_amt, paid_amt, overdue_amt, tenure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137,500 × 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Allow tracking of repayment behaviour to derive the target variable (labels)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629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32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75BE8-83A7-A33B-4D0D-05839EAE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C715-6FE8-AFA7-914B-27F1B2C5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SG" dirty="0"/>
              <a:t>What was done – Bronze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9C71-736D-26AD-33ED-A9F44AF1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6"/>
            <a:ext cx="10515600" cy="132423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Raw data was ingested from source files and filter by relevant snapshot dates to establish a reproducible and time-consistent data foundation.</a:t>
            </a:r>
          </a:p>
          <a:p>
            <a:r>
              <a:rPr lang="en-US" sz="1800" dirty="0"/>
              <a:t>Raw data written to </a:t>
            </a:r>
            <a:r>
              <a:rPr lang="en-US" sz="1800" b="1" dirty="0"/>
              <a:t>Bronze tables</a:t>
            </a:r>
            <a:r>
              <a:rPr lang="en-US" sz="1800" dirty="0"/>
              <a:t> as CSV files, partitioned by date</a:t>
            </a:r>
          </a:p>
          <a:p>
            <a:r>
              <a:rPr lang="en-US" sz="1800" dirty="0"/>
              <a:t>No transformations was performed, only filtering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3675B4-83AB-2A66-1700-9336D67540A4}"/>
              </a:ext>
            </a:extLst>
          </p:cNvPr>
          <p:cNvSpPr txBox="1">
            <a:spLocks/>
          </p:cNvSpPr>
          <p:nvPr/>
        </p:nvSpPr>
        <p:spPr>
          <a:xfrm>
            <a:off x="838200" y="5224509"/>
            <a:ext cx="10515600" cy="96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Ensures </a:t>
            </a:r>
            <a:r>
              <a:rPr lang="en-US" sz="1800" b="1" dirty="0"/>
              <a:t>data lineage</a:t>
            </a:r>
            <a:r>
              <a:rPr lang="en-US" sz="1800" dirty="0"/>
              <a:t>, reproducibility, and traceability for downstream layers</a:t>
            </a:r>
          </a:p>
          <a:p>
            <a:r>
              <a:rPr lang="en-US" sz="1800" dirty="0"/>
              <a:t>Purpose - Lay the </a:t>
            </a:r>
            <a:r>
              <a:rPr lang="en-US" sz="1800" b="1" dirty="0"/>
              <a:t>foundation for structured processing</a:t>
            </a:r>
            <a:r>
              <a:rPr lang="en-US" sz="1800" dirty="0"/>
              <a:t> in the Silver layer while preserving original data fidelity.</a:t>
            </a:r>
            <a:endParaRPr lang="en-SG" sz="1800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6BF109A-2B0A-F295-76CD-6537E63E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62178"/>
              </p:ext>
            </p:extLst>
          </p:nvPr>
        </p:nvGraphicFramePr>
        <p:xfrm>
          <a:off x="838200" y="2770392"/>
          <a:ext cx="10336162" cy="2095299"/>
        </p:xfrm>
        <a:graphic>
          <a:graphicData uri="http://schemas.openxmlformats.org/drawingml/2006/table">
            <a:tbl>
              <a:tblPr/>
              <a:tblGrid>
                <a:gridCol w="1719754">
                  <a:extLst>
                    <a:ext uri="{9D8B030D-6E8A-4147-A177-3AD203B41FA5}">
                      <a16:colId xmlns:a16="http://schemas.microsoft.com/office/drawing/2014/main" val="3316363224"/>
                    </a:ext>
                  </a:extLst>
                </a:gridCol>
                <a:gridCol w="4674201">
                  <a:extLst>
                    <a:ext uri="{9D8B030D-6E8A-4147-A177-3AD203B41FA5}">
                      <a16:colId xmlns:a16="http://schemas.microsoft.com/office/drawing/2014/main" val="793041621"/>
                    </a:ext>
                  </a:extLst>
                </a:gridCol>
                <a:gridCol w="3942207">
                  <a:extLst>
                    <a:ext uri="{9D8B030D-6E8A-4147-A177-3AD203B41FA5}">
                      <a16:colId xmlns:a16="http://schemas.microsoft.com/office/drawing/2014/main" val="1335748014"/>
                    </a:ext>
                  </a:extLst>
                </a:gridCol>
              </a:tblGrid>
              <a:tr h="158230">
                <a:tc>
                  <a:txBody>
                    <a:bodyPr/>
                    <a:lstStyle/>
                    <a:p>
                      <a:r>
                        <a:rPr lang="en-SG" sz="1400" b="1" dirty="0"/>
                        <a:t>Action Taken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Explanation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Rationale &amp; Justification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55878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Raw Data Ingestion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 CSVs from source systems without transformation</a:t>
                      </a:r>
                      <a:endParaRPr lang="en-US" sz="1400" b="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Preserves full fidelity of raw data for traceability</a:t>
                      </a:r>
                      <a:endParaRPr lang="en-US" sz="1400" b="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39847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Data Filtering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 only rows matching the given processing date</a:t>
                      </a:r>
                      <a:endParaRPr lang="en-US" sz="1400" b="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Aligns features temporally with label generation and avoids data leakage</a:t>
                      </a:r>
                      <a:endParaRPr lang="en-US" sz="1400" b="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8778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Data Conversion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</a:t>
                      </a: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to_date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lit() functions to enforce date type</a:t>
                      </a:r>
                      <a:endParaRPr lang="en-US" sz="1400" b="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Prevents type mismatches and enables consistent filtering</a:t>
                      </a:r>
                      <a:endParaRPr lang="en-US" sz="1400" b="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359972"/>
                  </a:ext>
                </a:extLst>
              </a:tr>
              <a:tr h="514249">
                <a:tc>
                  <a:txBody>
                    <a:bodyPr/>
                    <a:lstStyle/>
                    <a:p>
                      <a:r>
                        <a:rPr lang="en-SG" sz="1400" b="1" dirty="0"/>
                        <a:t>Saving as CSV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Stored extracted and transformed data in efficient format partitioned by snapshot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reproducibility and organized data staging</a:t>
                      </a:r>
                      <a:endParaRPr lang="en-US" sz="1400" b="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7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7D52-5631-33F1-FEF0-C34D9528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58ED-EC30-8F09-48E0-2DEF989C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SG" dirty="0"/>
              <a:t>What was done – Silver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3285-1963-8970-A195-A86024607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830"/>
            <a:ext cx="10515600" cy="56223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Transforming raw Bronze data into clean, validated, and semantically structured datasets ready for feature engineering and label generation.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632813-2DD8-F5D6-0DBB-0517D4614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65988"/>
              </p:ext>
            </p:extLst>
          </p:nvPr>
        </p:nvGraphicFramePr>
        <p:xfrm>
          <a:off x="334295" y="1729717"/>
          <a:ext cx="11523409" cy="5011640"/>
        </p:xfrm>
        <a:graphic>
          <a:graphicData uri="http://schemas.openxmlformats.org/drawingml/2006/table">
            <a:tbl>
              <a:tblPr/>
              <a:tblGrid>
                <a:gridCol w="1917291">
                  <a:extLst>
                    <a:ext uri="{9D8B030D-6E8A-4147-A177-3AD203B41FA5}">
                      <a16:colId xmlns:a16="http://schemas.microsoft.com/office/drawing/2014/main" val="3316363224"/>
                    </a:ext>
                  </a:extLst>
                </a:gridCol>
                <a:gridCol w="5211096">
                  <a:extLst>
                    <a:ext uri="{9D8B030D-6E8A-4147-A177-3AD203B41FA5}">
                      <a16:colId xmlns:a16="http://schemas.microsoft.com/office/drawing/2014/main" val="793041621"/>
                    </a:ext>
                  </a:extLst>
                </a:gridCol>
                <a:gridCol w="4395022">
                  <a:extLst>
                    <a:ext uri="{9D8B030D-6E8A-4147-A177-3AD203B41FA5}">
                      <a16:colId xmlns:a16="http://schemas.microsoft.com/office/drawing/2014/main" val="1335748014"/>
                    </a:ext>
                  </a:extLst>
                </a:gridCol>
              </a:tblGrid>
              <a:tr h="158230">
                <a:tc>
                  <a:txBody>
                    <a:bodyPr/>
                    <a:lstStyle/>
                    <a:p>
                      <a:r>
                        <a:rPr lang="en-SG" sz="1400" b="1" dirty="0"/>
                        <a:t>Action Taken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Explanation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Rationale &amp; Justification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55878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Column Dropping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Dropped unnecessary columns like Name, SSN, and </a:t>
                      </a:r>
                      <a:r>
                        <a:rPr lang="en-US" sz="1400" dirty="0" err="1"/>
                        <a:t>snapshot_date</a:t>
                      </a:r>
                      <a:endParaRPr lang="en-US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Improves data security and reduces data footprint; snapshot filtering is already applied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39847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Data Normalization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Trimmed and lowercased across all datasets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Ensures reliable join keys and prevents mismatches due to formatting inconsistencies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8778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/>
                        <a:t>Data Type Casting</a:t>
                      </a:r>
                      <a:endParaRPr lang="en-SG" sz="140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Casted fields to appropriate numeric and categorical types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Enables mathematical operations and avoids schema inference errors downstream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359972"/>
                  </a:ext>
                </a:extLst>
              </a:tr>
              <a:tr h="514249">
                <a:tc>
                  <a:txBody>
                    <a:bodyPr/>
                    <a:lstStyle/>
                    <a:p>
                      <a:r>
                        <a:rPr lang="en-SG" sz="1400" b="1" dirty="0"/>
                        <a:t>Cleaning Numeric Columns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Removed symbols, invalid characters and inconsistencies in monetary/percentage fields (e.g., $10,000 → 10000.0)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Prevents nulls and incorrect values during modeling; ensures usable features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4983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Data Conversion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Converted “X Years Y Months” into numeric total months (</a:t>
                      </a:r>
                      <a:r>
                        <a:rPr lang="en-US" sz="1400" dirty="0" err="1"/>
                        <a:t>Credit_History_Age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Transforms text into a usable numerical feature for time-based credit behavior modeling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98057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Cleaning Categorical Fields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Trimmed, lowercased, and replaced blanks/symbols with '</a:t>
                      </a:r>
                      <a:r>
                        <a:rPr lang="en-US" sz="1400" dirty="0" err="1"/>
                        <a:t>na</a:t>
                      </a:r>
                      <a:r>
                        <a:rPr lang="en-US" sz="1400" dirty="0"/>
                        <a:t>’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Improves consistency, reduces cardinality, and avoids null handling issues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4567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Data Decomposition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Split composite strings (e.g., "auto and home loan") into lists, remove ‘not specified’, and counted distinct types (</a:t>
                      </a:r>
                      <a:r>
                        <a:rPr lang="en-US" sz="1400" dirty="0" err="1"/>
                        <a:t>Type_of_loan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Converts unstructured input into structured, model-ready features with interpretable meaning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06661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Data Standardizing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Normalized to known categories or labeled as 'unknown’ (</a:t>
                      </a:r>
                      <a:r>
                        <a:rPr lang="en-US" sz="1400" dirty="0" err="1"/>
                        <a:t>Payment_Behaviour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Controls the impact of noise and unseen values, improves model generalization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751811"/>
                  </a:ext>
                </a:extLst>
              </a:tr>
              <a:tr h="514249">
                <a:tc>
                  <a:txBody>
                    <a:bodyPr/>
                    <a:lstStyle/>
                    <a:p>
                      <a:r>
                        <a:rPr lang="en-SG" sz="1400" b="1" dirty="0"/>
                        <a:t>Joining Tables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Joined attribute, financial, and clickstream data on </a:t>
                      </a:r>
                      <a:r>
                        <a:rPr lang="en-US" sz="1400" dirty="0" err="1"/>
                        <a:t>Customer_ID</a:t>
                      </a:r>
                      <a:endParaRPr lang="en-US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Combines complementary information from multiple domains into one holistic feature view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65066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Saving as Parquet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Stored clean, joined data in efficient format partitioned by snapshot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Ensures fast, scalable access for training, reproducibility, and lineage tracking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67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15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EA0C9-4DC2-D062-BFF6-D78907BE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A9D6-C08C-211E-43EA-9E876027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What was done – </a:t>
            </a:r>
            <a:r>
              <a:rPr lang="en-SG" dirty="0">
                <a:sym typeface="Wingdings" panose="05000000000000000000" pitchFamily="2" charset="2"/>
              </a:rPr>
              <a:t>Gold Layer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C9E7-1E74-A2E5-2015-05C20AF74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8038"/>
            <a:ext cx="10515600" cy="1211782"/>
          </a:xfrm>
        </p:spPr>
        <p:txBody>
          <a:bodyPr>
            <a:normAutofit/>
          </a:bodyPr>
          <a:lstStyle/>
          <a:p>
            <a:r>
              <a:rPr lang="en-US" sz="1800" dirty="0"/>
              <a:t>Performs final </a:t>
            </a:r>
            <a:r>
              <a:rPr lang="en-US" sz="1800" b="1" dirty="0"/>
              <a:t>feature engineering</a:t>
            </a:r>
            <a:r>
              <a:rPr lang="en-US" sz="1800" dirty="0"/>
              <a:t>, </a:t>
            </a:r>
            <a:r>
              <a:rPr lang="en-US" sz="1800" b="1" dirty="0"/>
              <a:t>selection</a:t>
            </a:r>
            <a:r>
              <a:rPr lang="en-US" sz="1800" dirty="0"/>
              <a:t>, and </a:t>
            </a:r>
            <a:r>
              <a:rPr lang="en-US" sz="1800" b="1" dirty="0"/>
              <a:t>reduction</a:t>
            </a:r>
            <a:r>
              <a:rPr lang="en-US" sz="1800" dirty="0"/>
              <a:t> to create a clean, enriched, and modeling-ready dataset. </a:t>
            </a:r>
          </a:p>
          <a:p>
            <a:r>
              <a:rPr lang="en-US" sz="1800" dirty="0"/>
              <a:t>Transforms data into meaningful features, removes redundant or multicollinear variables, and standardizes formats to ensure optimal performance for machine learning models.</a:t>
            </a:r>
            <a:endParaRPr lang="en-SG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5EB37D-4734-F1C3-FF7A-DD912A5EB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61251"/>
              </p:ext>
            </p:extLst>
          </p:nvPr>
        </p:nvGraphicFramePr>
        <p:xfrm>
          <a:off x="334295" y="2513238"/>
          <a:ext cx="11523409" cy="3889709"/>
        </p:xfrm>
        <a:graphic>
          <a:graphicData uri="http://schemas.openxmlformats.org/drawingml/2006/table">
            <a:tbl>
              <a:tblPr/>
              <a:tblGrid>
                <a:gridCol w="1917291">
                  <a:extLst>
                    <a:ext uri="{9D8B030D-6E8A-4147-A177-3AD203B41FA5}">
                      <a16:colId xmlns:a16="http://schemas.microsoft.com/office/drawing/2014/main" val="3316363224"/>
                    </a:ext>
                  </a:extLst>
                </a:gridCol>
                <a:gridCol w="5211096">
                  <a:extLst>
                    <a:ext uri="{9D8B030D-6E8A-4147-A177-3AD203B41FA5}">
                      <a16:colId xmlns:a16="http://schemas.microsoft.com/office/drawing/2014/main" val="793041621"/>
                    </a:ext>
                  </a:extLst>
                </a:gridCol>
                <a:gridCol w="4395022">
                  <a:extLst>
                    <a:ext uri="{9D8B030D-6E8A-4147-A177-3AD203B41FA5}">
                      <a16:colId xmlns:a16="http://schemas.microsoft.com/office/drawing/2014/main" val="1335748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sz="1400" b="1" dirty="0"/>
                        <a:t>Action Taken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Explanation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400" b="1" dirty="0"/>
                        <a:t>Rationale &amp; Justification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55878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Data Types Enforcement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Casts float and integer columns to correct</a:t>
                      </a:r>
                      <a:endParaRPr lang="en-SG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consistency and prevents modeling</a:t>
                      </a:r>
                      <a:endParaRPr lang="en-US" sz="14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39847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Outlier Filtering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Filter out extreme values across numeric 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Removes noise and reduces model bias from invalid outliers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98778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Log transformation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Apply log1p to skewed financial variables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Reduces skewness and stabilizes variance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359972"/>
                  </a:ext>
                </a:extLst>
              </a:tr>
              <a:tr h="514249">
                <a:tc>
                  <a:txBody>
                    <a:bodyPr/>
                    <a:lstStyle/>
                    <a:p>
                      <a:r>
                        <a:rPr lang="en-SG" sz="1400" b="1" dirty="0"/>
                        <a:t>Financial ratio engineering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 ratios like Debt-to-Income, EMI-to-Income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Adds meaningful, interpretable indicators of financial health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4983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Drop multicollinear raw fields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 raw variables that are strongly correlated with engineered ones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Prevents overfitting and redundancy in model training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98057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Categorical normalization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Standardize unknown/missing values in key categorical columns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Improves model robustness and reduces noise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4567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Feature engineering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Derive binary `</a:t>
                      </a:r>
                      <a:r>
                        <a:rPr lang="en-US" sz="1400" dirty="0" err="1"/>
                        <a:t>is_employed</a:t>
                      </a:r>
                      <a:r>
                        <a:rPr lang="en-US" sz="1400" dirty="0"/>
                        <a:t>` indicator from occupation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Encodes employment status for predictive modeling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06661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r>
                        <a:rPr lang="en-SG" sz="1400" b="1" dirty="0"/>
                        <a:t>Saving as Parquet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Stored processed and feature engineered data in efficient format partitioned by snapshot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Prepare processed and feature engineered data for model development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751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65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263C-DB68-2CA6-DFCC-CC8C32A8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SG" dirty="0"/>
              <a:t>Conclusion - Data Readiness for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5D24-BE1F-3F3F-8ED0-275B8151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4593969"/>
          </a:xfrm>
        </p:spPr>
        <p:txBody>
          <a:bodyPr>
            <a:normAutofit/>
          </a:bodyPr>
          <a:lstStyle/>
          <a:p>
            <a:r>
              <a:rPr lang="en-US" sz="2400" dirty="0"/>
              <a:t>Successfully implemented a production-grade data processing pipeline using the </a:t>
            </a:r>
            <a:r>
              <a:rPr lang="en-US" sz="2400" b="1" dirty="0"/>
              <a:t>Medallion Architecture</a:t>
            </a:r>
            <a:r>
              <a:rPr lang="en-US" sz="2400" dirty="0"/>
              <a:t>, progressing through:</a:t>
            </a:r>
          </a:p>
          <a:p>
            <a:endParaRPr lang="en-US" sz="2400" dirty="0"/>
          </a:p>
          <a:p>
            <a:pPr lvl="1"/>
            <a:r>
              <a:rPr lang="en-US" b="1" dirty="0"/>
              <a:t>Bronze Layer:</a:t>
            </a:r>
            <a:r>
              <a:rPr lang="en-US" dirty="0"/>
              <a:t> Ingested and snapshot-filtered raw data from multiple domains (attributes, financials, clickstream, loan events)</a:t>
            </a:r>
          </a:p>
          <a:p>
            <a:pPr lvl="1"/>
            <a:r>
              <a:rPr lang="en-US" b="1" dirty="0"/>
              <a:t>Silver Layer:</a:t>
            </a:r>
            <a:r>
              <a:rPr lang="en-US" dirty="0"/>
              <a:t> Cleaned, standardized, and integrated multi-source data into unified and trustworthy feature and label foundations</a:t>
            </a:r>
          </a:p>
          <a:p>
            <a:pPr lvl="1"/>
            <a:r>
              <a:rPr lang="en-US" b="1" dirty="0"/>
              <a:t>Gold Layer:</a:t>
            </a:r>
            <a:r>
              <a:rPr lang="en-US" dirty="0"/>
              <a:t> Engineered high-quality, interpretable features and generated consistent supervised learning labels for predictive modeling</a:t>
            </a:r>
          </a:p>
          <a:p>
            <a:pPr lvl="1"/>
            <a:endParaRPr lang="en-US" dirty="0"/>
          </a:p>
          <a:p>
            <a:r>
              <a:rPr lang="en-US" sz="2400" dirty="0"/>
              <a:t>All datasets are now </a:t>
            </a:r>
            <a:r>
              <a:rPr lang="en-US" sz="2400" b="1" dirty="0"/>
              <a:t>clean, consistent, and ML-ready</a:t>
            </a:r>
            <a:r>
              <a:rPr lang="en-US" sz="2400" dirty="0"/>
              <a:t>, enabling accurate model training for </a:t>
            </a:r>
            <a:r>
              <a:rPr lang="en-US" sz="2400" b="1" dirty="0"/>
              <a:t>loan default prediction at the point of application</a:t>
            </a:r>
            <a:r>
              <a:rPr lang="en-US" sz="2400" dirty="0"/>
              <a:t>.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45614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</TotalTime>
  <Words>1298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CS611 - MLE</vt:lpstr>
      <vt:lpstr>PowerPoint Presentation</vt:lpstr>
      <vt:lpstr>Approach</vt:lpstr>
      <vt:lpstr>What is Medallion Architecture?</vt:lpstr>
      <vt:lpstr>Dataset</vt:lpstr>
      <vt:lpstr>What was done – Bronze Layer</vt:lpstr>
      <vt:lpstr>What was done – Silver Layer</vt:lpstr>
      <vt:lpstr>What was done – Gold Layer</vt:lpstr>
      <vt:lpstr>Conclusion - Data Readiness for ML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Alvin LEE Ze Xian</dc:creator>
  <cp:lastModifiedBy>Alvin LEE Ze Xian</cp:lastModifiedBy>
  <cp:revision>3</cp:revision>
  <dcterms:created xsi:type="dcterms:W3CDTF">2025-05-05T06:11:40Z</dcterms:created>
  <dcterms:modified xsi:type="dcterms:W3CDTF">2025-05-08T07:41:32Z</dcterms:modified>
</cp:coreProperties>
</file>