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6" r:id="rId6"/>
    <p:sldId id="294" r:id="rId7"/>
    <p:sldId id="299" r:id="rId8"/>
    <p:sldId id="300" r:id="rId9"/>
    <p:sldId id="301" r:id="rId10"/>
    <p:sldId id="303" r:id="rId11"/>
    <p:sldId id="304" r:id="rId12"/>
    <p:sldId id="305" r:id="rId13"/>
    <p:sldId id="302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9C9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2614" autoAdjust="0"/>
  </p:normalViewPr>
  <p:slideViewPr>
    <p:cSldViewPr snapToGrid="0">
      <p:cViewPr varScale="1">
        <p:scale>
          <a:sx n="65" d="100"/>
          <a:sy n="65" d="100"/>
        </p:scale>
        <p:origin x="151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90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210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6A12-1804-45FE-A02A-69116F44ACE8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FB9E99-EBA8-4115-A061-65B6FAC0D962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08B1-EDBA-4576-9F6F-3BB350A4563C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D6BB9AE-BDF3-40DF-ABD2-FDAD394DB629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DD622B-1B95-482E-958E-20F7E6C585C2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76B3D7D-A247-484F-98FC-B550D9B6A3D7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DB55C0C-3699-4DB6-8A9B-4D155967979F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923EA47-A402-4463-8DEB-56C7FED2D353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FFF333-137A-4B95-9DC8-9131524AF4C3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90EFFE-F7BA-4676-BB68-1E16D898D226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2207-B386-4C0F-B61B-97B85045BB47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6B2F-FE5A-41AC-8420-649B4F877A7B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508A-AE32-44DB-82E5-81C795517F48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EF2F-6234-4154-8621-93288AB947FD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BCD581-28B3-4CF9-BEFA-08F2241742A2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E61F38-6216-4054-BA78-11AD8CBF389F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2356-FAD9-4BE0-93B7-3E5043346A57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8CFE-CE75-44D2-AF4C-87D0E78BB362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7FDE-E076-4D01-8F8E-420E22E1F499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890D2A-7C80-4A98-86DD-83221DC1F70D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CD2F18-953D-450B-A9BE-E643EAAE0A1E}" type="datetime1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3697" y="294968"/>
            <a:ext cx="4526280" cy="5206590"/>
          </a:xfrm>
        </p:spPr>
        <p:txBody>
          <a:bodyPr anchor="ctr">
            <a:noAutofit/>
          </a:bodyPr>
          <a:lstStyle/>
          <a:p>
            <a:pPr algn="ctr"/>
            <a:r>
              <a:rPr lang="en-SG" sz="4400" b="1" dirty="0"/>
              <a:t>CS611 – MLE</a:t>
            </a:r>
            <a:br>
              <a:rPr lang="en-SG" sz="4400" dirty="0"/>
            </a:br>
            <a:br>
              <a:rPr lang="en-SG" sz="4400" dirty="0"/>
            </a:br>
            <a:r>
              <a:rPr lang="en-SG" sz="4400" b="1" dirty="0"/>
              <a:t>Assignment 2</a:t>
            </a:r>
            <a:br>
              <a:rPr lang="en-SG" sz="4400" dirty="0"/>
            </a:br>
            <a:r>
              <a:rPr lang="en-SG" sz="4400" dirty="0"/>
              <a:t>ML Pipeline</a:t>
            </a:r>
            <a:br>
              <a:rPr lang="en-SG" sz="4400" dirty="0"/>
            </a:br>
            <a:r>
              <a:rPr lang="en-SG" sz="4400" dirty="0"/>
              <a:t>Jun 2025</a:t>
            </a:r>
            <a:endParaRPr lang="en-US" sz="4400" dirty="0"/>
          </a:p>
        </p:txBody>
      </p:sp>
      <p:pic>
        <p:nvPicPr>
          <p:cNvPr id="7" name="Picture Placeholder 9" descr="A view of a tall building">
            <a:extLst>
              <a:ext uri="{FF2B5EF4-FFF2-40B4-BE49-F238E27FC236}">
                <a16:creationId xmlns:a16="http://schemas.microsoft.com/office/drawing/2014/main" id="{D1D215F4-0BA1-FF09-7704-A7899E8465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55" b="6855"/>
          <a:stretch/>
        </p:blipFill>
        <p:spPr>
          <a:xfrm>
            <a:off x="0" y="0"/>
            <a:ext cx="6311900" cy="6858000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E8F0E00F-D115-E0EE-E279-B95B64D7A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4623" y="5501558"/>
            <a:ext cx="4526280" cy="830416"/>
          </a:xfrm>
        </p:spPr>
        <p:txBody>
          <a:bodyPr/>
          <a:lstStyle/>
          <a:p>
            <a:pPr algn="ctr"/>
            <a:r>
              <a:rPr lang="en-SG" sz="2400" dirty="0"/>
              <a:t>Submitted by: </a:t>
            </a:r>
            <a:br>
              <a:rPr lang="en-SG" sz="2400" dirty="0"/>
            </a:br>
            <a:r>
              <a:rPr lang="en-SG" sz="2400" dirty="0"/>
              <a:t>Alvin Lee Ze Xian</a:t>
            </a: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EA51A-8A04-86E0-2C6E-E89F1A75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4ECE-B53E-1A76-D277-88CB649FD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6D5018-2DC8-B756-8528-BB7ED6A9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393AD322-2907-CFC7-3163-E271A96D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D2296-DB51-1FCF-777A-55F53992188A}"/>
              </a:ext>
            </a:extLst>
          </p:cNvPr>
          <p:cNvSpPr txBox="1"/>
          <p:nvPr/>
        </p:nvSpPr>
        <p:spPr>
          <a:xfrm>
            <a:off x="7763690" y="2165044"/>
            <a:ext cx="44038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Model Performance &amp;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XGBoost</a:t>
            </a:r>
            <a:r>
              <a:rPr lang="en-US" sz="1600" dirty="0"/>
              <a:t> outperformed Logistic Regression on F1 score across backfilled and OOT 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Monitoring dashboards provide visibility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b="1" dirty="0"/>
              <a:t>Performance trends</a:t>
            </a:r>
            <a:r>
              <a:rPr lang="en-SG" sz="1600" dirty="0"/>
              <a:t> (F1, accuracy)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Feature impact explainability</a:t>
            </a:r>
            <a:r>
              <a:rPr lang="en-US" sz="1600" dirty="0"/>
              <a:t> (via SHAP)</a:t>
            </a:r>
            <a:endParaRPr lang="en-S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b="1" dirty="0"/>
              <a:t>Data drift detection</a:t>
            </a:r>
            <a:r>
              <a:rPr lang="en-SG" sz="1600" dirty="0"/>
              <a:t> (KS-statistics)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8493E-DA25-770C-8AA5-2A0146F0F2F9}"/>
              </a:ext>
            </a:extLst>
          </p:cNvPr>
          <p:cNvSpPr txBox="1"/>
          <p:nvPr/>
        </p:nvSpPr>
        <p:spPr>
          <a:xfrm>
            <a:off x="7875696" y="4277922"/>
            <a:ext cx="37587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Scalable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Monthly batch inference supports backfilling and future scoring use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Models versioned </a:t>
            </a:r>
            <a:r>
              <a:rPr lang="en-US" sz="1600" dirty="0"/>
              <a:t>and persisted using a registry for </a:t>
            </a:r>
            <a:r>
              <a:rPr lang="en-US" sz="1600" b="1" dirty="0"/>
              <a:t>reproducibility and governance</a:t>
            </a:r>
            <a:r>
              <a:rPr lang="en-US" sz="1600" dirty="0"/>
              <a:t>.</a:t>
            </a:r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B20D7-81B2-86BC-6D5E-2DD9B9D4979B}"/>
              </a:ext>
            </a:extLst>
          </p:cNvPr>
          <p:cNvSpPr txBox="1"/>
          <p:nvPr/>
        </p:nvSpPr>
        <p:spPr>
          <a:xfrm>
            <a:off x="205769" y="2238277"/>
            <a:ext cx="41105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End-to-End ML Pipeline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Built a full pipeline covering </a:t>
            </a:r>
            <a:r>
              <a:rPr lang="en-US" sz="1600" b="1" dirty="0"/>
              <a:t>training</a:t>
            </a:r>
            <a:r>
              <a:rPr lang="en-US" sz="1600" dirty="0"/>
              <a:t>, </a:t>
            </a:r>
            <a:r>
              <a:rPr lang="en-US" sz="1600" b="1" dirty="0"/>
              <a:t>inference</a:t>
            </a:r>
            <a:r>
              <a:rPr lang="en-US" sz="1600" dirty="0"/>
              <a:t>, </a:t>
            </a:r>
            <a:r>
              <a:rPr lang="en-US" sz="1600" b="1" dirty="0"/>
              <a:t>monitoring</a:t>
            </a:r>
            <a:r>
              <a:rPr lang="en-US" sz="1600" dirty="0"/>
              <a:t>, and </a:t>
            </a:r>
            <a:r>
              <a:rPr lang="en-US" sz="1600" b="1" dirty="0"/>
              <a:t>explainability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Modular structure orchestrated using </a:t>
            </a:r>
            <a:r>
              <a:rPr lang="en-US" sz="1600" b="1" dirty="0"/>
              <a:t>Airflow</a:t>
            </a:r>
            <a:r>
              <a:rPr lang="en-US" sz="1600" dirty="0"/>
              <a:t>, integrated with </a:t>
            </a:r>
            <a:r>
              <a:rPr lang="en-US" sz="1600" b="1" dirty="0" err="1"/>
              <a:t>MLflow</a:t>
            </a:r>
            <a:r>
              <a:rPr lang="en-US" sz="1600" dirty="0"/>
              <a:t> for tracking and reproducibility.</a:t>
            </a:r>
            <a:endParaRPr lang="en-SG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8CABE-DD53-0D44-D413-8DA437F2125B}"/>
              </a:ext>
            </a:extLst>
          </p:cNvPr>
          <p:cNvSpPr txBox="1"/>
          <p:nvPr/>
        </p:nvSpPr>
        <p:spPr>
          <a:xfrm>
            <a:off x="205769" y="4277922"/>
            <a:ext cx="41105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Business Trust through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SHAP visualizations</a:t>
            </a:r>
            <a:r>
              <a:rPr lang="en-US" sz="1600" dirty="0"/>
              <a:t> promote interpretability and trust for credit risk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KS-statistics</a:t>
            </a:r>
            <a:r>
              <a:rPr lang="en-US" sz="1600" dirty="0"/>
              <a:t> confirm model stability over time, ensuring reliable deployment.</a:t>
            </a:r>
            <a:endParaRPr lang="en-SG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4AA4076-B45E-91B1-B0D9-62933D74D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177" y="2245740"/>
            <a:ext cx="1548648" cy="154864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6FC540-5F9B-7153-47D7-E34572722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934" y="2255343"/>
            <a:ext cx="1548648" cy="154864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C71D9C5-3B1E-2A8C-65A8-63C942C90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178" y="4332385"/>
            <a:ext cx="1548648" cy="154864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48800AD-2B28-D8D1-25CB-058BF83F6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934" y="4332385"/>
            <a:ext cx="1548648" cy="1548648"/>
          </a:xfrm>
          <a:prstGeom prst="rect">
            <a:avLst/>
          </a:prstGeom>
          <a:ln w="381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4541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. Person is signing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BC20D7-E9C9-898C-19E3-ECD42D6C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Background &amp; Objective</a:t>
            </a:r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571ED9D-5A9A-1FB4-1986-23A982A2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028" y="2049304"/>
            <a:ext cx="4112047" cy="17108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As a financial institution providing cash loans, a key business challenge is to mitigate the risk of </a:t>
            </a:r>
            <a:r>
              <a:rPr lang="en-US" sz="1800" b="1" dirty="0"/>
              <a:t>loan default</a:t>
            </a:r>
            <a:r>
              <a:rPr lang="en-US" sz="1800" dirty="0"/>
              <a:t> by accurately assessing the creditworthiness of applicants </a:t>
            </a:r>
            <a:r>
              <a:rPr lang="en-US" sz="1800" b="1" dirty="0"/>
              <a:t>at the point of loan application</a:t>
            </a:r>
            <a:r>
              <a:rPr lang="en-US" sz="1800" dirty="0"/>
              <a:t>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0F1D98-FE55-78ED-AFA1-6AC194C44679}"/>
              </a:ext>
            </a:extLst>
          </p:cNvPr>
          <p:cNvSpPr/>
          <p:nvPr/>
        </p:nvSpPr>
        <p:spPr>
          <a:xfrm>
            <a:off x="421174" y="2049304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SG" dirty="0"/>
          </a:p>
        </p:txBody>
      </p:sp>
      <p:sp>
        <p:nvSpPr>
          <p:cNvPr id="23" name="Rectangle 22" descr="Open Book">
            <a:extLst>
              <a:ext uri="{FF2B5EF4-FFF2-40B4-BE49-F238E27FC236}">
                <a16:creationId xmlns:a16="http://schemas.microsoft.com/office/drawing/2014/main" id="{07630727-D537-A8D2-4BF4-4E4C34762DC5}"/>
              </a:ext>
            </a:extLst>
          </p:cNvPr>
          <p:cNvSpPr/>
          <p:nvPr/>
        </p:nvSpPr>
        <p:spPr>
          <a:xfrm>
            <a:off x="650376" y="2278505"/>
            <a:ext cx="617080" cy="61708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SG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E1F7FE-EE87-8261-DEA5-792DF082BFA1}"/>
              </a:ext>
            </a:extLst>
          </p:cNvPr>
          <p:cNvGrpSpPr/>
          <p:nvPr/>
        </p:nvGrpSpPr>
        <p:grpSpPr>
          <a:xfrm>
            <a:off x="77372" y="3252744"/>
            <a:ext cx="1763085" cy="352617"/>
            <a:chOff x="4405" y="2245657"/>
            <a:chExt cx="1763085" cy="7052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6BA343D-59CB-264A-46E1-475E973AE7B6}"/>
                </a:ext>
              </a:extLst>
            </p:cNvPr>
            <p:cNvSpPr/>
            <p:nvPr/>
          </p:nvSpPr>
          <p:spPr>
            <a:xfrm>
              <a:off x="4405" y="2245657"/>
              <a:ext cx="1763085" cy="70523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FF0B48-CB18-2481-FD82-CDF644FFFEF5}"/>
                </a:ext>
              </a:extLst>
            </p:cNvPr>
            <p:cNvSpPr txBox="1"/>
            <p:nvPr/>
          </p:nvSpPr>
          <p:spPr>
            <a:xfrm>
              <a:off x="4405" y="2245657"/>
              <a:ext cx="1763085" cy="705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b="1" kern="1200" dirty="0" err="1"/>
                <a:t>CONtext</a:t>
              </a:r>
              <a:endParaRPr lang="en-US" sz="2100" b="1" kern="1200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EA9D61EC-5C8B-A321-04ED-E0F8962AECF8}"/>
              </a:ext>
            </a:extLst>
          </p:cNvPr>
          <p:cNvSpPr/>
          <p:nvPr/>
        </p:nvSpPr>
        <p:spPr>
          <a:xfrm>
            <a:off x="6502545" y="2049304"/>
            <a:ext cx="1075482" cy="107548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SG"/>
          </a:p>
        </p:txBody>
      </p:sp>
      <p:sp>
        <p:nvSpPr>
          <p:cNvPr id="26" name="Rectangle 25" descr="Bullseye">
            <a:extLst>
              <a:ext uri="{FF2B5EF4-FFF2-40B4-BE49-F238E27FC236}">
                <a16:creationId xmlns:a16="http://schemas.microsoft.com/office/drawing/2014/main" id="{6177E679-C01A-34DF-26D5-E8B8C17681FC}"/>
              </a:ext>
            </a:extLst>
          </p:cNvPr>
          <p:cNvSpPr/>
          <p:nvPr/>
        </p:nvSpPr>
        <p:spPr>
          <a:xfrm>
            <a:off x="6731746" y="2278505"/>
            <a:ext cx="617080" cy="61708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S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42ECF-57D0-0190-603C-6F5C06499135}"/>
              </a:ext>
            </a:extLst>
          </p:cNvPr>
          <p:cNvGrpSpPr/>
          <p:nvPr/>
        </p:nvGrpSpPr>
        <p:grpSpPr>
          <a:xfrm>
            <a:off x="6158743" y="3235757"/>
            <a:ext cx="1763085" cy="386589"/>
            <a:chOff x="2076031" y="2245657"/>
            <a:chExt cx="1763085" cy="70523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F1A3E0-A88E-CC02-EDC3-9F5463919EC1}"/>
                </a:ext>
              </a:extLst>
            </p:cNvPr>
            <p:cNvSpPr/>
            <p:nvPr/>
          </p:nvSpPr>
          <p:spPr>
            <a:xfrm>
              <a:off x="2076031" y="2245657"/>
              <a:ext cx="1763085" cy="70523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9C37EF-D958-A41A-8302-7A1EB8E5AAB2}"/>
                </a:ext>
              </a:extLst>
            </p:cNvPr>
            <p:cNvSpPr txBox="1"/>
            <p:nvPr/>
          </p:nvSpPr>
          <p:spPr>
            <a:xfrm>
              <a:off x="2076031" y="2245657"/>
              <a:ext cx="1763085" cy="7052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b="1" kern="1200" dirty="0"/>
                <a:t>Objective</a:t>
              </a:r>
            </a:p>
          </p:txBody>
        </p:sp>
      </p:grpSp>
      <p:sp>
        <p:nvSpPr>
          <p:cNvPr id="32" name="Content Placeholder 20">
            <a:extLst>
              <a:ext uri="{FF2B5EF4-FFF2-40B4-BE49-F238E27FC236}">
                <a16:creationId xmlns:a16="http://schemas.microsoft.com/office/drawing/2014/main" id="{FB32C9D5-B3BC-BCB9-115C-420F39ECA49B}"/>
              </a:ext>
            </a:extLst>
          </p:cNvPr>
          <p:cNvSpPr txBox="1">
            <a:spLocks/>
          </p:cNvSpPr>
          <p:nvPr/>
        </p:nvSpPr>
        <p:spPr>
          <a:xfrm>
            <a:off x="7654731" y="1998749"/>
            <a:ext cx="4318285" cy="171082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None/>
            </a:pPr>
            <a:r>
              <a:rPr lang="en-US" dirty="0"/>
              <a:t>To develop a machine learning model that predicts whether a customer is likely to default on a loan </a:t>
            </a:r>
            <a:r>
              <a:rPr lang="en-US" b="1" dirty="0"/>
              <a:t>before the loan is approved</a:t>
            </a:r>
            <a:r>
              <a:rPr lang="en-US" dirty="0"/>
              <a:t>. Enabling more informed, data-driven credit decisions and helps reduce financial risk.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C93F8-B8DC-2988-309A-9E0D03FA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733B2-D7FB-53E3-1CD1-73D4D5C63F3F}"/>
              </a:ext>
            </a:extLst>
          </p:cNvPr>
          <p:cNvSpPr txBox="1"/>
          <p:nvPr/>
        </p:nvSpPr>
        <p:spPr>
          <a:xfrm>
            <a:off x="1717176" y="4361630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Recap on Assignment 1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Data processing pipeline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Raw data processed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Gold standard data prepared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153E0-B1A2-BE35-8CA3-BA4BA889DD4C}"/>
              </a:ext>
            </a:extLst>
          </p:cNvPr>
          <p:cNvSpPr txBox="1"/>
          <p:nvPr/>
        </p:nvSpPr>
        <p:spPr>
          <a:xfrm>
            <a:off x="7785060" y="4361630"/>
            <a:ext cx="4406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What was achieved in Assignment 2</a:t>
            </a:r>
            <a:r>
              <a:rPr lang="en-S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Machine learning pipeline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Model training, inference,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Performance monitoring and dashboarding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DBD64E-A7E3-2524-536F-15985A4FB812}"/>
              </a:ext>
            </a:extLst>
          </p:cNvPr>
          <p:cNvCxnSpPr/>
          <p:nvPr/>
        </p:nvCxnSpPr>
        <p:spPr>
          <a:xfrm>
            <a:off x="334107" y="3938954"/>
            <a:ext cx="1152378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C2EEF9C-D496-1A8B-A706-A044073FD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49" y="4361630"/>
            <a:ext cx="1312730" cy="12372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3FA074-3991-44B1-D46C-9B43F557F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856" b="90991" l="9778" r="89778">
                        <a14:foregroundMark x1="23111" y1="6306" x2="23111" y2="6306"/>
                        <a14:foregroundMark x1="15556" y1="10360" x2="23556" y2="11712"/>
                        <a14:foregroundMark x1="32000" y1="9009" x2="32000" y2="9009"/>
                        <a14:foregroundMark x1="42222" y1="13063" x2="42222" y2="13063"/>
                        <a14:foregroundMark x1="68000" y1="20270" x2="68000" y2="20270"/>
                        <a14:foregroundMark x1="28000" y1="58108" x2="28000" y2="58108"/>
                        <a14:foregroundMark x1="41333" y1="78378" x2="41333" y2="78378"/>
                        <a14:foregroundMark x1="50222" y1="83333" x2="50222" y2="83333"/>
                        <a14:foregroundMark x1="89333" y1="90991" x2="89333" y2="90991"/>
                        <a14:foregroundMark x1="70222" y1="88739" x2="70222" y2="88739"/>
                        <a14:foregroundMark x1="61778" y1="86486" x2="61778" y2="86486"/>
                        <a14:foregroundMark x1="78222" y1="60360" x2="78222" y2="60360"/>
                        <a14:backgroundMark x1="4000" y1="43694" x2="4000" y2="43694"/>
                        <a14:backgroundMark x1="9333" y1="29730" x2="12000" y2="45946"/>
                        <a14:backgroundMark x1="12000" y1="31081" x2="12000" y2="396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4711" y="4365377"/>
            <a:ext cx="1531147" cy="15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414C-0F2F-9B97-6118-2B3DA4355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D952FC-5C43-9750-816B-622B43B4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End-to-End ML Pipeline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ACFC6-7005-E7D4-53A2-2579FE7C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8DC95-7024-56F3-DDBC-F3111579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1739590"/>
            <a:ext cx="11522439" cy="2651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8CF6FA-A70D-456F-5042-D09D4693E9BB}"/>
              </a:ext>
            </a:extLst>
          </p:cNvPr>
          <p:cNvSpPr txBox="1"/>
          <p:nvPr/>
        </p:nvSpPr>
        <p:spPr>
          <a:xfrm>
            <a:off x="1387762" y="4411306"/>
            <a:ext cx="94774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Consist of 3 key segments – 1) </a:t>
            </a:r>
            <a:r>
              <a:rPr lang="en-US" dirty="0">
                <a:solidFill>
                  <a:srgbClr val="C00000"/>
                </a:solidFill>
              </a:rPr>
              <a:t>Training</a:t>
            </a:r>
            <a:r>
              <a:rPr lang="en-US" dirty="0"/>
              <a:t>, 2</a:t>
            </a:r>
            <a:r>
              <a:rPr lang="en-US" dirty="0">
                <a:solidFill>
                  <a:srgbClr val="7030A0"/>
                </a:solidFill>
              </a:rPr>
              <a:t>) Inference &amp; Monitoring</a:t>
            </a:r>
            <a:r>
              <a:rPr lang="en-US" dirty="0"/>
              <a:t>, and 3)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Model Selection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Parallelization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Both </a:t>
            </a:r>
            <a:r>
              <a:rPr lang="en-US" sz="1600" b="1" dirty="0"/>
              <a:t>Logistic Regression</a:t>
            </a:r>
            <a:r>
              <a:rPr lang="en-US" sz="1600" dirty="0"/>
              <a:t> and </a:t>
            </a:r>
            <a:r>
              <a:rPr lang="en-US" sz="1600" b="1" dirty="0" err="1"/>
              <a:t>XGBoost</a:t>
            </a:r>
            <a:r>
              <a:rPr lang="en-US" sz="1600" dirty="0"/>
              <a:t> were handled independently from training to monitoring.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DAG ensured </a:t>
            </a:r>
            <a:r>
              <a:rPr lang="en-US" sz="1600" b="1" dirty="0"/>
              <a:t>modularity and fault isolation</a:t>
            </a:r>
            <a:r>
              <a:rPr lang="en-US" sz="1600" dirty="0"/>
              <a:t> - if one model fails, the other can still complete.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Backfilling and Scheduling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Airflow supported </a:t>
            </a:r>
            <a:r>
              <a:rPr lang="en-US" sz="1600" b="1" dirty="0"/>
              <a:t>monthly execution and backfilling</a:t>
            </a:r>
            <a:r>
              <a:rPr lang="en-US" sz="1600" dirty="0"/>
              <a:t> across historical time windows.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Pipeline is </a:t>
            </a:r>
            <a:r>
              <a:rPr lang="en-US" sz="1600" b="1" dirty="0"/>
              <a:t>stateless</a:t>
            </a:r>
            <a:r>
              <a:rPr lang="en-US" sz="1600" dirty="0"/>
              <a:t> across runs - governed by snapshot month.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22A65-73C6-7005-3803-A84F18A7B85C}"/>
              </a:ext>
            </a:extLst>
          </p:cNvPr>
          <p:cNvSpPr txBox="1"/>
          <p:nvPr/>
        </p:nvSpPr>
        <p:spPr>
          <a:xfrm>
            <a:off x="8546122" y="2821920"/>
            <a:ext cx="33110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DAG orchestrated a full machine learning pipeline for loan default prediction using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 Airflow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handling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training and inference paths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two models in parallel —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Logistic Regression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12B773-8579-D21B-B0B6-24E71DF3C52D}"/>
              </a:ext>
            </a:extLst>
          </p:cNvPr>
          <p:cNvSpPr/>
          <p:nvPr/>
        </p:nvSpPr>
        <p:spPr>
          <a:xfrm>
            <a:off x="334780" y="1737360"/>
            <a:ext cx="6394266" cy="131064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68029A-AF7F-B26F-99CA-874FD881C326}"/>
              </a:ext>
            </a:extLst>
          </p:cNvPr>
          <p:cNvSpPr/>
          <p:nvPr/>
        </p:nvSpPr>
        <p:spPr>
          <a:xfrm>
            <a:off x="334780" y="3048000"/>
            <a:ext cx="7812758" cy="13106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42B646-1C52-A2E7-9B15-635E859846BB}"/>
              </a:ext>
            </a:extLst>
          </p:cNvPr>
          <p:cNvSpPr/>
          <p:nvPr/>
        </p:nvSpPr>
        <p:spPr>
          <a:xfrm>
            <a:off x="6729046" y="2086708"/>
            <a:ext cx="5128173" cy="623153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60778F-CC0B-E4DA-FC59-819AF132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639" y="10978"/>
            <a:ext cx="1769916" cy="17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9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C9DB0-77AB-9C79-D5CF-4DBDD7DAD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A45B00-8FBD-CE4B-FCFE-C5BF0C9F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End-to-End ML Pipeline</a:t>
            </a:r>
            <a:endParaRPr lang="en-IN" dirty="0"/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17E957F2-A183-C867-84F7-1E74F931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58610C-FB14-AE18-C11E-A42EB337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0" y="1737360"/>
            <a:ext cx="11522439" cy="265199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BBFB50-DDC8-D8C7-E948-B8EDE5532252}"/>
              </a:ext>
            </a:extLst>
          </p:cNvPr>
          <p:cNvSpPr/>
          <p:nvPr/>
        </p:nvSpPr>
        <p:spPr>
          <a:xfrm>
            <a:off x="334780" y="1737360"/>
            <a:ext cx="6441158" cy="131064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B036B6-59D6-BF40-D675-154D5577C405}"/>
              </a:ext>
            </a:extLst>
          </p:cNvPr>
          <p:cNvSpPr/>
          <p:nvPr/>
        </p:nvSpPr>
        <p:spPr>
          <a:xfrm>
            <a:off x="334780" y="3048000"/>
            <a:ext cx="7812758" cy="13106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9AAD7E-8A82-4025-01D0-8E217D3BE0E3}"/>
              </a:ext>
            </a:extLst>
          </p:cNvPr>
          <p:cNvSpPr/>
          <p:nvPr/>
        </p:nvSpPr>
        <p:spPr>
          <a:xfrm>
            <a:off x="6775938" y="2086708"/>
            <a:ext cx="5081281" cy="623153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076FE-06D6-EBA2-BA96-D5AACDB10A32}"/>
              </a:ext>
            </a:extLst>
          </p:cNvPr>
          <p:cNvSpPr txBox="1"/>
          <p:nvPr/>
        </p:nvSpPr>
        <p:spPr>
          <a:xfrm>
            <a:off x="180286" y="4457460"/>
            <a:ext cx="43213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C00000"/>
                </a:solidFill>
              </a:rPr>
              <a:t>Training Segment</a:t>
            </a:r>
            <a:endParaRPr lang="en-US" sz="1600" b="1" u="sng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1400" dirty="0"/>
              <a:t>Executes only on the scheduled training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prepare_training_data</a:t>
            </a:r>
            <a:r>
              <a:rPr lang="en-US" sz="1400" dirty="0"/>
              <a:t>: Loads and combines monthly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train_gate</a:t>
            </a:r>
            <a:r>
              <a:rPr lang="en-SG" sz="1400" dirty="0"/>
              <a:t>: </a:t>
            </a:r>
            <a:r>
              <a:rPr lang="en-US" sz="1400" dirty="0"/>
              <a:t>Ensures training runs only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automl_start</a:t>
            </a:r>
            <a:r>
              <a:rPr lang="en-SG" sz="1400" dirty="0"/>
              <a:t>: </a:t>
            </a:r>
            <a:r>
              <a:rPr lang="en-US" sz="1400" dirty="0"/>
              <a:t>Marks training kickoff for both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logistic_regression_train</a:t>
            </a:r>
            <a:r>
              <a:rPr lang="en-SG" sz="1400" b="1" dirty="0"/>
              <a:t>/ </a:t>
            </a:r>
            <a:r>
              <a:rPr lang="en-SG" sz="1400" b="1" dirty="0" err="1"/>
              <a:t>xgboost_train</a:t>
            </a:r>
            <a:r>
              <a:rPr lang="en-SG" sz="1400" dirty="0"/>
              <a:t>: T</a:t>
            </a:r>
            <a:r>
              <a:rPr lang="en-US" sz="1400" dirty="0"/>
              <a:t>rains both models and logs them to </a:t>
            </a:r>
            <a:r>
              <a:rPr lang="en-US" sz="1400" dirty="0" err="1"/>
              <a:t>Mlflow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training_completed</a:t>
            </a:r>
            <a:r>
              <a:rPr lang="en-SG" sz="1400" dirty="0"/>
              <a:t>: </a:t>
            </a:r>
            <a:r>
              <a:rPr lang="en-US" sz="1400" dirty="0"/>
              <a:t>Marks training success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148887-ACB4-0D22-7D4C-29D219D7222E}"/>
              </a:ext>
            </a:extLst>
          </p:cNvPr>
          <p:cNvSpPr/>
          <p:nvPr/>
        </p:nvSpPr>
        <p:spPr>
          <a:xfrm>
            <a:off x="180285" y="4424520"/>
            <a:ext cx="4227591" cy="214687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8A022E-022C-FE31-CCCF-A190EFFBF240}"/>
              </a:ext>
            </a:extLst>
          </p:cNvPr>
          <p:cNvSpPr txBox="1"/>
          <p:nvPr/>
        </p:nvSpPr>
        <p:spPr>
          <a:xfrm>
            <a:off x="4501662" y="4457460"/>
            <a:ext cx="3700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rgbClr val="7030A0"/>
                </a:solidFill>
              </a:rPr>
              <a:t>Inference &amp; Monitoring Segment</a:t>
            </a:r>
          </a:p>
          <a:p>
            <a:r>
              <a:rPr lang="en-US" sz="1400" dirty="0"/>
              <a:t>Runs for OOT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generate_scoring_features</a:t>
            </a:r>
            <a:r>
              <a:rPr lang="en-SG" sz="1400" dirty="0"/>
              <a:t>: </a:t>
            </a:r>
            <a:r>
              <a:rPr lang="en-US" sz="1400" dirty="0"/>
              <a:t>Loads current month's snapshot for inference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*_</a:t>
            </a:r>
            <a:r>
              <a:rPr lang="en-SG" sz="1400" b="1" dirty="0" err="1"/>
              <a:t>infer_gate</a:t>
            </a:r>
            <a:r>
              <a:rPr lang="en-SG" sz="1400" dirty="0"/>
              <a:t>: </a:t>
            </a:r>
            <a:r>
              <a:rPr lang="en-US" sz="1400" dirty="0"/>
              <a:t>Ensures inference only runs post-training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*_infer</a:t>
            </a:r>
            <a:r>
              <a:rPr lang="en-SG" sz="1400" dirty="0"/>
              <a:t>: Scores data using persisted models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*_monitor</a:t>
            </a:r>
            <a:r>
              <a:rPr lang="en-SG" sz="1400" dirty="0"/>
              <a:t>: </a:t>
            </a:r>
            <a:r>
              <a:rPr lang="en-US" sz="1400" dirty="0"/>
              <a:t>Evaluates prediction quality and logs performance/drift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8105A3-4ED9-8267-5015-DEE36230A84A}"/>
              </a:ext>
            </a:extLst>
          </p:cNvPr>
          <p:cNvSpPr/>
          <p:nvPr/>
        </p:nvSpPr>
        <p:spPr>
          <a:xfrm>
            <a:off x="4501662" y="4424520"/>
            <a:ext cx="3700052" cy="2146877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BE86A0-0D12-B330-9B18-C51EFBDF8416}"/>
              </a:ext>
            </a:extLst>
          </p:cNvPr>
          <p:cNvSpPr txBox="1"/>
          <p:nvPr/>
        </p:nvSpPr>
        <p:spPr>
          <a:xfrm>
            <a:off x="8311662" y="4457460"/>
            <a:ext cx="3700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solidFill>
                  <a:schemeClr val="accent4">
                    <a:lumMod val="50000"/>
                  </a:schemeClr>
                </a:solidFill>
              </a:rPr>
              <a:t>Model Selection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monitoring_complete</a:t>
            </a:r>
            <a:r>
              <a:rPr lang="en-SG" sz="1400" dirty="0"/>
              <a:t>: </a:t>
            </a:r>
            <a:r>
              <a:rPr lang="en-US" sz="1400" dirty="0"/>
              <a:t>Waits for both model monitors to finish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model_registry_gate</a:t>
            </a:r>
            <a:r>
              <a:rPr lang="en-SG" sz="1400" dirty="0"/>
              <a:t>: </a:t>
            </a:r>
            <a:r>
              <a:rPr lang="en-US" sz="1400" dirty="0"/>
              <a:t>Logic to determine if new best model should be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select_best_model</a:t>
            </a:r>
            <a:r>
              <a:rPr lang="en-SG" sz="1400" dirty="0"/>
              <a:t>: </a:t>
            </a:r>
            <a:r>
              <a:rPr lang="fr-FR" sz="1400" dirty="0"/>
              <a:t>Compares OOT performance (F1 score, etc.)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 err="1"/>
              <a:t>persist_best_model</a:t>
            </a:r>
            <a:r>
              <a:rPr lang="en-SG" sz="1400" dirty="0"/>
              <a:t>: </a:t>
            </a:r>
            <a:r>
              <a:rPr lang="en-US" sz="1400" dirty="0"/>
              <a:t>Saves the selected model to the model registry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6628D86-6C81-B207-8F0C-31CB1F0E645B}"/>
              </a:ext>
            </a:extLst>
          </p:cNvPr>
          <p:cNvSpPr/>
          <p:nvPr/>
        </p:nvSpPr>
        <p:spPr>
          <a:xfrm>
            <a:off x="8311662" y="4424520"/>
            <a:ext cx="3700052" cy="214687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4E08B29-9F7A-995A-7FF6-3BFA553A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671" y="10978"/>
            <a:ext cx="1792884" cy="173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E296D-F68F-8E72-1DEE-CAAD9777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AB1D98-A878-F509-7327-CC08EA71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 Training &amp; Inference Strategy</a:t>
            </a:r>
            <a:endParaRPr lang="en-IN" dirty="0"/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681BECCA-FB40-39ED-6056-3DBF29E0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BD6212-8D6A-ECC8-599F-5E468A179652}"/>
              </a:ext>
            </a:extLst>
          </p:cNvPr>
          <p:cNvSpPr txBox="1"/>
          <p:nvPr/>
        </p:nvSpPr>
        <p:spPr>
          <a:xfrm>
            <a:off x="109152" y="2996902"/>
            <a:ext cx="669646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Training Strategy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Training Data Period:</a:t>
            </a:r>
            <a:r>
              <a:rPr lang="en-US" sz="1400" dirty="0"/>
              <a:t> Jan 2023 – Dec 2023 (12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Labels: </a:t>
            </a:r>
            <a:r>
              <a:rPr lang="en-US" sz="1400" dirty="0"/>
              <a:t>Labels were </a:t>
            </a:r>
            <a:r>
              <a:rPr lang="en-US" sz="1400" b="1" dirty="0"/>
              <a:t>revealed 6 months later</a:t>
            </a:r>
            <a:r>
              <a:rPr lang="en-US" sz="1400" dirty="0"/>
              <a:t> (label lag)</a:t>
            </a:r>
            <a:endParaRPr lang="en-SG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Models Trained: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u="sng" dirty="0"/>
              <a:t>Logistic Regression</a:t>
            </a:r>
            <a:r>
              <a:rPr lang="en-SG" sz="1400" dirty="0"/>
              <a:t> – </a:t>
            </a:r>
            <a:r>
              <a:rPr lang="en-US" sz="1400" dirty="0"/>
              <a:t>Interpretable, fast to train and baseline for comparison, useful for understanding linear relationships and coefficient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u="sng" dirty="0" err="1"/>
              <a:t>XGBoost</a:t>
            </a:r>
            <a:r>
              <a:rPr lang="en-SG" sz="1400" dirty="0"/>
              <a:t> – </a:t>
            </a:r>
            <a:r>
              <a:rPr lang="en-US" sz="1400" dirty="0"/>
              <a:t>Handles nonlinear interactions and feature interactions well, strong performance on structured/tabular data, robust to class imbalance, missing values, and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Parallel Training:</a:t>
            </a:r>
            <a:r>
              <a:rPr lang="en-US" sz="1400" dirty="0"/>
              <a:t> Both models trained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Evaluation Metrics:</a:t>
            </a:r>
            <a:r>
              <a:rPr lang="en-SG" sz="1400" dirty="0"/>
              <a:t> F1 score, AUC, accuracy (via </a:t>
            </a:r>
            <a:r>
              <a:rPr lang="en-SG" sz="1400" dirty="0" err="1"/>
              <a:t>MLflow</a:t>
            </a:r>
            <a:r>
              <a:rPr lang="en-SG" sz="1400" dirty="0"/>
              <a:t> logging)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Logged Artifacts:</a:t>
            </a:r>
            <a:r>
              <a:rPr lang="en-US" sz="1400" dirty="0"/>
              <a:t> Feature schema, model weights, config,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Output:</a:t>
            </a:r>
            <a:r>
              <a:rPr lang="en-US" sz="1400" dirty="0"/>
              <a:t> Models stored as versioned artifacts in </a:t>
            </a:r>
            <a:r>
              <a:rPr lang="en-SG" sz="1400" dirty="0" err="1"/>
              <a:t>model_store</a:t>
            </a: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r>
              <a:rPr lang="en-US" sz="1400" dirty="0"/>
              <a:t>Training triggered only once using a </a:t>
            </a:r>
            <a:r>
              <a:rPr lang="en-SG" sz="1400" dirty="0" err="1"/>
              <a:t>train_gate</a:t>
            </a:r>
            <a:r>
              <a:rPr lang="en-SG" sz="1400" dirty="0"/>
              <a:t> to avoid duplicate runs</a:t>
            </a: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C5EE3D-0EAA-7A6E-D6E3-DAFF2FFB81E5}"/>
              </a:ext>
            </a:extLst>
          </p:cNvPr>
          <p:cNvCxnSpPr>
            <a:cxnSpLocks/>
          </p:cNvCxnSpPr>
          <p:nvPr/>
        </p:nvCxnSpPr>
        <p:spPr>
          <a:xfrm>
            <a:off x="386862" y="2497015"/>
            <a:ext cx="113244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B6BA97-98A6-6F3E-A4CA-5B40F5519F26}"/>
              </a:ext>
            </a:extLst>
          </p:cNvPr>
          <p:cNvCxnSpPr/>
          <p:nvPr/>
        </p:nvCxnSpPr>
        <p:spPr>
          <a:xfrm>
            <a:off x="609600" y="2379784"/>
            <a:ext cx="0" cy="28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A1E7E0-EE1B-8C71-D71E-167C4FFBAD3E}"/>
              </a:ext>
            </a:extLst>
          </p:cNvPr>
          <p:cNvSpPr txBox="1"/>
          <p:nvPr/>
        </p:nvSpPr>
        <p:spPr>
          <a:xfrm>
            <a:off x="109152" y="2636203"/>
            <a:ext cx="100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Jan 2023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D0864D-06BC-4646-22E4-0B01B7F7663C}"/>
              </a:ext>
            </a:extLst>
          </p:cNvPr>
          <p:cNvCxnSpPr/>
          <p:nvPr/>
        </p:nvCxnSpPr>
        <p:spPr>
          <a:xfrm>
            <a:off x="5627077" y="2379784"/>
            <a:ext cx="0" cy="28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A6C1F6-0F1A-62A6-D439-9219DAD0D864}"/>
              </a:ext>
            </a:extLst>
          </p:cNvPr>
          <p:cNvSpPr txBox="1"/>
          <p:nvPr/>
        </p:nvSpPr>
        <p:spPr>
          <a:xfrm>
            <a:off x="5179510" y="2636202"/>
            <a:ext cx="100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Dec 2023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3453E4-D2BF-6183-C86B-01D5E5769BE1}"/>
              </a:ext>
            </a:extLst>
          </p:cNvPr>
          <p:cNvSpPr txBox="1"/>
          <p:nvPr/>
        </p:nvSpPr>
        <p:spPr>
          <a:xfrm>
            <a:off x="7805479" y="2636202"/>
            <a:ext cx="100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Jun 2024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D54D7A-07E3-D417-AC09-4067ED0DECC6}"/>
              </a:ext>
            </a:extLst>
          </p:cNvPr>
          <p:cNvCxnSpPr/>
          <p:nvPr/>
        </p:nvCxnSpPr>
        <p:spPr>
          <a:xfrm>
            <a:off x="8305927" y="2356338"/>
            <a:ext cx="0" cy="28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19C5D8-3A38-99ED-492C-204699B4B297}"/>
              </a:ext>
            </a:extLst>
          </p:cNvPr>
          <p:cNvSpPr txBox="1"/>
          <p:nvPr/>
        </p:nvSpPr>
        <p:spPr>
          <a:xfrm>
            <a:off x="10513510" y="2636202"/>
            <a:ext cx="100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Dec 2024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EA92CF-2492-1327-F1E3-6C997AB2BEF1}"/>
              </a:ext>
            </a:extLst>
          </p:cNvPr>
          <p:cNvCxnSpPr/>
          <p:nvPr/>
        </p:nvCxnSpPr>
        <p:spPr>
          <a:xfrm>
            <a:off x="11013958" y="2356338"/>
            <a:ext cx="0" cy="28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5CFA839-522A-C3BF-5E8D-5AAD36D1EBBB}"/>
              </a:ext>
            </a:extLst>
          </p:cNvPr>
          <p:cNvSpPr/>
          <p:nvPr/>
        </p:nvSpPr>
        <p:spPr>
          <a:xfrm rot="16200000">
            <a:off x="2973155" y="-299443"/>
            <a:ext cx="290365" cy="501747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4458A2-28AF-3462-825B-F094BD7502BE}"/>
              </a:ext>
            </a:extLst>
          </p:cNvPr>
          <p:cNvSpPr txBox="1"/>
          <p:nvPr/>
        </p:nvSpPr>
        <p:spPr>
          <a:xfrm>
            <a:off x="2276097" y="1755405"/>
            <a:ext cx="168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Train/ Val/ Test Split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83595B-82E4-37B6-874D-C7A33F62895E}"/>
              </a:ext>
            </a:extLst>
          </p:cNvPr>
          <p:cNvSpPr txBox="1"/>
          <p:nvPr/>
        </p:nvSpPr>
        <p:spPr>
          <a:xfrm>
            <a:off x="2617891" y="2187378"/>
            <a:ext cx="1000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12 months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3A14651-11C3-644D-E9E1-A5335CF741C1}"/>
              </a:ext>
            </a:extLst>
          </p:cNvPr>
          <p:cNvSpPr/>
          <p:nvPr/>
        </p:nvSpPr>
        <p:spPr>
          <a:xfrm rot="16200000">
            <a:off x="6814562" y="873904"/>
            <a:ext cx="307778" cy="26749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8FD3E4-7010-010B-E89B-3CDE4C4E36B4}"/>
              </a:ext>
            </a:extLst>
          </p:cNvPr>
          <p:cNvSpPr txBox="1"/>
          <p:nvPr/>
        </p:nvSpPr>
        <p:spPr>
          <a:xfrm>
            <a:off x="6120999" y="1781254"/>
            <a:ext cx="168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OOT (6 x 1 month)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1FD37E-AF6C-6615-02C5-367552C0E489}"/>
              </a:ext>
            </a:extLst>
          </p:cNvPr>
          <p:cNvCxnSpPr/>
          <p:nvPr/>
        </p:nvCxnSpPr>
        <p:spPr>
          <a:xfrm>
            <a:off x="6133514" y="2365268"/>
            <a:ext cx="0" cy="28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971047-07AE-CD00-20C8-C3CFA793F4A3}"/>
              </a:ext>
            </a:extLst>
          </p:cNvPr>
          <p:cNvCxnSpPr/>
          <p:nvPr/>
        </p:nvCxnSpPr>
        <p:spPr>
          <a:xfrm>
            <a:off x="6963239" y="2365268"/>
            <a:ext cx="0" cy="28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1DBC4B-67BD-B296-636B-7D4F47E86891}"/>
              </a:ext>
            </a:extLst>
          </p:cNvPr>
          <p:cNvCxnSpPr/>
          <p:nvPr/>
        </p:nvCxnSpPr>
        <p:spPr>
          <a:xfrm>
            <a:off x="7852371" y="2365267"/>
            <a:ext cx="0" cy="28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B82861-602A-5A8E-52B9-E171CB1FB959}"/>
              </a:ext>
            </a:extLst>
          </p:cNvPr>
          <p:cNvCxnSpPr>
            <a:cxnSpLocks/>
          </p:cNvCxnSpPr>
          <p:nvPr/>
        </p:nvCxnSpPr>
        <p:spPr>
          <a:xfrm>
            <a:off x="7430341" y="2376990"/>
            <a:ext cx="0" cy="28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5D4E01-960D-C4ED-7E35-7CB9B63CBFA2}"/>
              </a:ext>
            </a:extLst>
          </p:cNvPr>
          <p:cNvCxnSpPr/>
          <p:nvPr/>
        </p:nvCxnSpPr>
        <p:spPr>
          <a:xfrm>
            <a:off x="6532099" y="2376990"/>
            <a:ext cx="0" cy="2813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2B9E2E-1BB9-1CF7-5867-10D01D222A9E}"/>
              </a:ext>
            </a:extLst>
          </p:cNvPr>
          <p:cNvSpPr txBox="1"/>
          <p:nvPr/>
        </p:nvSpPr>
        <p:spPr>
          <a:xfrm>
            <a:off x="6928071" y="3083165"/>
            <a:ext cx="50294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Inference Strategy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Inference Period:</a:t>
            </a:r>
            <a:r>
              <a:rPr lang="en-SG" sz="1400" dirty="0"/>
              <a:t> Jan 2024 – Jun 2024 (OOT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Labels: </a:t>
            </a:r>
            <a:r>
              <a:rPr lang="en-US" sz="1400" dirty="0"/>
              <a:t>Labels were </a:t>
            </a:r>
            <a:r>
              <a:rPr lang="en-US" sz="1400" b="1" dirty="0"/>
              <a:t>revealed 6 months later</a:t>
            </a:r>
            <a:r>
              <a:rPr lang="en-US" sz="1400" dirty="0"/>
              <a:t> (label lag)</a:t>
            </a: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Feature Snapshot:</a:t>
            </a:r>
            <a:r>
              <a:rPr lang="en-US" sz="1400" dirty="0"/>
              <a:t> Monthly gold datasets (scoring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Pipeline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Load trained model from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dirty="0"/>
              <a:t>Align input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Score batch data for each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Output predictions with probability scores</a:t>
            </a:r>
            <a:endParaRPr lang="en-SG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b="1" dirty="0"/>
              <a:t>Storage:</a:t>
            </a:r>
            <a:r>
              <a:rPr lang="en-SG" sz="1400" dirty="0"/>
              <a:t> Predictions saved as prediction_{</a:t>
            </a:r>
            <a:r>
              <a:rPr lang="en-SG" sz="1400" dirty="0" err="1"/>
              <a:t>snapshot_date</a:t>
            </a:r>
            <a:r>
              <a:rPr lang="en-SG" sz="1400" dirty="0"/>
              <a:t>}.parquet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r>
              <a:rPr lang="en-US" sz="1400" dirty="0"/>
              <a:t>Models are applied independently per month, allowing backfilling and tracking.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F3B3A8-F64F-5B0D-F13B-3FFA15151524}"/>
              </a:ext>
            </a:extLst>
          </p:cNvPr>
          <p:cNvCxnSpPr>
            <a:cxnSpLocks/>
          </p:cNvCxnSpPr>
          <p:nvPr/>
        </p:nvCxnSpPr>
        <p:spPr>
          <a:xfrm>
            <a:off x="6805617" y="3141168"/>
            <a:ext cx="0" cy="34882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0E8CA31E-8744-11D8-4A51-EED85FF4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901" y="5188150"/>
            <a:ext cx="1352589" cy="12805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33863E5-45A3-2356-C07C-0D45E049B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013" y="-1"/>
            <a:ext cx="1755405" cy="175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B3260-9468-A086-D7B2-495E66A0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BBCEC8-60C5-E31D-6BE0-6BF14957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 Monitoring</a:t>
            </a:r>
            <a:endParaRPr lang="en-IN" dirty="0"/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AB35EC8A-9348-79CE-17F3-E6FDC7AE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1BD01-9211-1411-7D81-490455DC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" y="2108361"/>
            <a:ext cx="5908431" cy="2194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C1C4E-F46D-AEF5-14A2-2B2844BD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92" y="2108361"/>
            <a:ext cx="6108035" cy="21947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E35896-6AEF-B8CA-F4C6-747FEA0E89AD}"/>
              </a:ext>
            </a:extLst>
          </p:cNvPr>
          <p:cNvSpPr txBox="1"/>
          <p:nvPr/>
        </p:nvSpPr>
        <p:spPr>
          <a:xfrm>
            <a:off x="82061" y="4479120"/>
            <a:ext cx="4037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u="sng" dirty="0"/>
              <a:t>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Jan–Dec 2023:</a:t>
            </a:r>
            <a:r>
              <a:rPr lang="en-US" sz="1600" dirty="0"/>
              <a:t> Retrospective (backfilled) evaluation using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Jan–Jun 2024:</a:t>
            </a:r>
            <a:r>
              <a:rPr lang="en-US" sz="1600" dirty="0"/>
              <a:t> Live OOT inference with delayed labels</a:t>
            </a:r>
            <a:endParaRPr lang="en-SG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5833A-B1DF-1676-C58F-9E450BAED645}"/>
              </a:ext>
            </a:extLst>
          </p:cNvPr>
          <p:cNvSpPr txBox="1"/>
          <p:nvPr/>
        </p:nvSpPr>
        <p:spPr>
          <a:xfrm>
            <a:off x="989134" y="1703026"/>
            <a:ext cx="1000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Tracking model behavior both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pre-deployment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(backfilled)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post-deployment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(live inference)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358E1-BDF2-B9C0-A745-59D0398CECCA}"/>
              </a:ext>
            </a:extLst>
          </p:cNvPr>
          <p:cNvSpPr txBox="1"/>
          <p:nvPr/>
        </p:nvSpPr>
        <p:spPr>
          <a:xfrm>
            <a:off x="7854462" y="4479121"/>
            <a:ext cx="4255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u="sng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XGBoost</a:t>
            </a:r>
            <a:r>
              <a:rPr lang="en-US" sz="1600" dirty="0"/>
              <a:t> consistently outperformed Logistic Regression on </a:t>
            </a:r>
            <a:r>
              <a:rPr lang="en-US" sz="1600" b="1" dirty="0"/>
              <a:t>F1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Accuracy</a:t>
            </a:r>
            <a:r>
              <a:rPr lang="en-US" sz="1600" dirty="0"/>
              <a:t> remained stable for both models across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0ADF4-77EA-3C23-37BD-CB46362475B3}"/>
              </a:ext>
            </a:extLst>
          </p:cNvPr>
          <p:cNvSpPr txBox="1"/>
          <p:nvPr/>
        </p:nvSpPr>
        <p:spPr>
          <a:xfrm>
            <a:off x="4119427" y="4482169"/>
            <a:ext cx="37421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u="sng" dirty="0"/>
              <a:t>Performance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F1 Score:</a:t>
            </a:r>
            <a:r>
              <a:rPr lang="en-US" sz="1600" dirty="0"/>
              <a:t> Measures prediction quality under class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b="1" dirty="0"/>
              <a:t>Accuracy:</a:t>
            </a:r>
            <a:r>
              <a:rPr lang="en-SG" sz="1600" dirty="0"/>
              <a:t> Measures overall correctness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E2BB0-2BA8-97F5-ECA7-35C103713550}"/>
              </a:ext>
            </a:extLst>
          </p:cNvPr>
          <p:cNvSpPr txBox="1"/>
          <p:nvPr/>
        </p:nvSpPr>
        <p:spPr>
          <a:xfrm>
            <a:off x="1094642" y="6123672"/>
            <a:ext cx="10002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Backfilled insights enabled us to benchmark baseline performance prior to deployment, facilitated the assessment of model robustness on unseen historical data, providing confidence model selection</a:t>
            </a:r>
            <a:endParaRPr lang="en-SG" i="1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39CADC-3EBF-11AC-EAA7-F4012C59D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231" y="38588"/>
            <a:ext cx="2050897" cy="17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9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6F87F-98FA-9FC8-652D-B3DCAD50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E8EC6C-3F75-ED7A-7A0C-ECF3832C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 Monitoring</a:t>
            </a:r>
            <a:endParaRPr lang="en-IN" dirty="0"/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88D53213-5328-877F-BE73-1E6C830F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8B02B8-BB16-CC80-DEA7-D5F8537E0549}"/>
              </a:ext>
            </a:extLst>
          </p:cNvPr>
          <p:cNvSpPr txBox="1"/>
          <p:nvPr/>
        </p:nvSpPr>
        <p:spPr>
          <a:xfrm>
            <a:off x="989134" y="1703026"/>
            <a:ext cx="1000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Showcasing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interpretability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SHAP values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42CE0-6901-F994-1E94-A0B9F118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2599"/>
            <a:ext cx="7089095" cy="1799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836FC7-07EF-DC91-63F1-CCC927D6C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404795"/>
            <a:ext cx="7089095" cy="18052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26DCF8-3688-129B-34BB-76B1D63EAAB5}"/>
              </a:ext>
            </a:extLst>
          </p:cNvPr>
          <p:cNvSpPr txBox="1"/>
          <p:nvPr/>
        </p:nvSpPr>
        <p:spPr>
          <a:xfrm>
            <a:off x="0" y="2020160"/>
            <a:ext cx="1783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8C1BF-9027-9E23-85A8-B37EACA0C7AC}"/>
              </a:ext>
            </a:extLst>
          </p:cNvPr>
          <p:cNvSpPr txBox="1"/>
          <p:nvPr/>
        </p:nvSpPr>
        <p:spPr>
          <a:xfrm>
            <a:off x="-1" y="4109653"/>
            <a:ext cx="909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/>
              <a:t>XGBoost</a:t>
            </a:r>
            <a:endParaRPr lang="en-SG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C9C619-BE20-F580-B416-6FBA9D829BAA}"/>
              </a:ext>
            </a:extLst>
          </p:cNvPr>
          <p:cNvSpPr txBox="1"/>
          <p:nvPr/>
        </p:nvSpPr>
        <p:spPr>
          <a:xfrm>
            <a:off x="7233138" y="2358714"/>
            <a:ext cx="482990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 values </a:t>
            </a:r>
            <a:r>
              <a:rPr lang="en-US" b="1" dirty="0"/>
              <a:t>quantified the average contribution </a:t>
            </a:r>
            <a:r>
              <a:rPr lang="en-US" dirty="0"/>
              <a:t>of each feature to the model's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Logistic Regression (</a:t>
            </a:r>
            <a:r>
              <a:rPr lang="en-SG" b="1" dirty="0"/>
              <a:t>Interpretability</a:t>
            </a:r>
            <a:r>
              <a:rPr lang="en-SG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Top contributors: </a:t>
            </a:r>
            <a:r>
              <a:rPr lang="en-SG" sz="1600" dirty="0" err="1"/>
              <a:t>Credit_History_Age</a:t>
            </a:r>
            <a:r>
              <a:rPr lang="en-SG" sz="1600" dirty="0"/>
              <a:t>, </a:t>
            </a:r>
            <a:r>
              <a:rPr lang="en-SG" sz="1600" dirty="0" err="1"/>
              <a:t>Delay_from_due_date</a:t>
            </a:r>
            <a:r>
              <a:rPr lang="en-SG" sz="1600" dirty="0"/>
              <a:t>, </a:t>
            </a:r>
            <a:r>
              <a:rPr lang="en-SG" sz="1600" dirty="0" err="1"/>
              <a:t>Changed_Credit_Limit</a:t>
            </a:r>
            <a:endParaRPr lang="en-S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Indicates reliance on well-understood, linear financial risk drivers</a:t>
            </a:r>
            <a:endParaRPr lang="en-SG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XGBoost</a:t>
            </a:r>
            <a:r>
              <a:rPr lang="en-SG" dirty="0"/>
              <a:t> (</a:t>
            </a:r>
            <a:r>
              <a:rPr lang="en-SG" b="1" dirty="0"/>
              <a:t>Performance</a:t>
            </a:r>
            <a:r>
              <a:rPr lang="en-SG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Broader spread of feature contributions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Heavier weight on: </a:t>
            </a:r>
            <a:r>
              <a:rPr lang="en-SG" sz="1600" dirty="0" err="1"/>
              <a:t>Interest_Rate</a:t>
            </a:r>
            <a:r>
              <a:rPr lang="en-SG" sz="1600" dirty="0"/>
              <a:t>, </a:t>
            </a:r>
            <a:r>
              <a:rPr lang="en-SG" sz="1600" dirty="0" err="1"/>
              <a:t>Outstanding_Debt</a:t>
            </a:r>
            <a:r>
              <a:rPr lang="en-SG" sz="1600" dirty="0"/>
              <a:t>, </a:t>
            </a:r>
            <a:r>
              <a:rPr lang="en-SG" sz="1600" dirty="0" err="1"/>
              <a:t>Repayment_Ability</a:t>
            </a:r>
            <a:endParaRPr lang="en-SG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/>
              <a:t>Captures complex, nonlinear interactions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8B7A9-A41D-D630-B4B9-107B11D6FD87}"/>
              </a:ext>
            </a:extLst>
          </p:cNvPr>
          <p:cNvSpPr txBox="1"/>
          <p:nvPr/>
        </p:nvSpPr>
        <p:spPr>
          <a:xfrm>
            <a:off x="2438400" y="6211669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800" i="1" dirty="0">
                <a:solidFill>
                  <a:srgbClr val="0070C0"/>
                </a:solidFill>
              </a:rPr>
              <a:t>SHAP </a:t>
            </a:r>
            <a:r>
              <a:rPr lang="en-US" sz="1800" i="1" dirty="0">
                <a:solidFill>
                  <a:srgbClr val="0070C0"/>
                </a:solidFill>
              </a:rPr>
              <a:t>supports explainability required in regulated environments, </a:t>
            </a:r>
            <a:r>
              <a:rPr lang="en-US" dirty="0">
                <a:solidFill>
                  <a:srgbClr val="0070C0"/>
                </a:solidFill>
              </a:rPr>
              <a:t>explainability boosts trust with credit risk analysts &amp; compliance teams</a:t>
            </a:r>
            <a:endParaRPr lang="en-US" sz="1800" i="1" dirty="0">
              <a:solidFill>
                <a:srgbClr val="0070C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A9B30-8A3A-A73A-E695-2493F7652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0231" y="38588"/>
            <a:ext cx="2050897" cy="17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4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E937A-9F84-7DAD-E53E-C29A110C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D20315-F1CB-D29C-0815-506C4D82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 Monitoring</a:t>
            </a:r>
            <a:endParaRPr lang="en-IN" dirty="0"/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07101D23-BEC9-C6C6-933E-CF0FF066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B0712-D071-DB6C-FE70-5C4E31FD473B}"/>
              </a:ext>
            </a:extLst>
          </p:cNvPr>
          <p:cNvSpPr txBox="1"/>
          <p:nvPr/>
        </p:nvSpPr>
        <p:spPr>
          <a:xfrm>
            <a:off x="989134" y="1703026"/>
            <a:ext cx="1000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Showcasing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stability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KS-statistics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73F0E-7E66-29A7-A7C7-9FB8849D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6" y="2061706"/>
            <a:ext cx="10094395" cy="2264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3BA450-1FAD-C205-3504-9B83856A42B6}"/>
              </a:ext>
            </a:extLst>
          </p:cNvPr>
          <p:cNvSpPr txBox="1"/>
          <p:nvPr/>
        </p:nvSpPr>
        <p:spPr>
          <a:xfrm>
            <a:off x="721380" y="4384431"/>
            <a:ext cx="104569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KS-statistics measured how much a </a:t>
            </a:r>
            <a:r>
              <a:rPr lang="en-US" sz="1600" b="1" dirty="0"/>
              <a:t>feature’s distribution shifted </a:t>
            </a:r>
            <a:r>
              <a:rPr lang="en-US" sz="1600" dirty="0"/>
              <a:t>compared to the training set (2023-12-01 baseline)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Drift is monitored monthly; KS &gt; 0.2 triggers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Current snapshot: All features show KS &lt; 0.1 → </a:t>
            </a:r>
            <a:r>
              <a:rPr lang="en-US" sz="1600" b="1" dirty="0"/>
              <a:t>No severe drift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/>
              <a:t>Notable minor drift: </a:t>
            </a:r>
            <a:r>
              <a:rPr lang="en-SG" sz="1600" dirty="0" err="1"/>
              <a:t>Credit_History_Age</a:t>
            </a:r>
            <a:r>
              <a:rPr lang="en-SG" sz="1600" dirty="0"/>
              <a:t>, </a:t>
            </a:r>
            <a:r>
              <a:rPr lang="en-SG" sz="1600" dirty="0" err="1"/>
              <a:t>Repayment_Ability</a:t>
            </a:r>
            <a:r>
              <a:rPr lang="en-SG" sz="1600" dirty="0"/>
              <a:t>, and </a:t>
            </a:r>
            <a:r>
              <a:rPr lang="en-SG" sz="1600" dirty="0" err="1"/>
              <a:t>Debt_to_Salary</a:t>
            </a:r>
            <a:r>
              <a:rPr lang="en-SG" sz="1600" dirty="0"/>
              <a:t> with KS ≈ 0.06 - 0.07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7BC5E-6A71-7A42-9D18-E1CA919D1EE7}"/>
              </a:ext>
            </a:extLst>
          </p:cNvPr>
          <p:cNvSpPr txBox="1"/>
          <p:nvPr/>
        </p:nvSpPr>
        <p:spPr>
          <a:xfrm>
            <a:off x="1999576" y="6234628"/>
            <a:ext cx="8253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KS-statistics validates input stability; model still operating within learned distribution, drift monitoring ensures predictions remain reliable as data evolves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292EA-98CB-1FB5-3B3F-51890039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231" y="38588"/>
            <a:ext cx="2050897" cy="17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1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BCA2-BBE4-19D9-62DE-7346EF3B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88E3B-76B7-3EEE-BDD4-5D69311B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8B4BF-11D5-9732-F655-895AE7BFDB59}"/>
              </a:ext>
            </a:extLst>
          </p:cNvPr>
          <p:cNvSpPr txBox="1"/>
          <p:nvPr/>
        </p:nvSpPr>
        <p:spPr>
          <a:xfrm>
            <a:off x="2692204" y="1630011"/>
            <a:ext cx="6868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 management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models in production with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SOPs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refreshing, evaluating, and deploying models responsibly.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39EED-161A-3D39-6FC4-715F86898D1C}"/>
              </a:ext>
            </a:extLst>
          </p:cNvPr>
          <p:cNvSpPr txBox="1"/>
          <p:nvPr/>
        </p:nvSpPr>
        <p:spPr>
          <a:xfrm>
            <a:off x="509287" y="3049836"/>
            <a:ext cx="3761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Model Governance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Versioning &amp; Registry</a:t>
            </a:r>
            <a:br>
              <a:rPr lang="en-US" sz="1600" dirty="0"/>
            </a:br>
            <a:r>
              <a:rPr lang="en-US" sz="1400" dirty="0"/>
              <a:t>Models tracked and versioned using </a:t>
            </a:r>
            <a:r>
              <a:rPr lang="en-US" sz="1400" dirty="0" err="1"/>
              <a:t>Mlflow</a:t>
            </a:r>
            <a:r>
              <a:rPr lang="en-US" sz="1400" dirty="0"/>
              <a:t>, enables reproducibility, rollback, and auditability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 Selection Logic</a:t>
            </a:r>
            <a:br>
              <a:rPr lang="en-US" sz="1600" dirty="0"/>
            </a:br>
            <a:r>
              <a:rPr lang="en-US" sz="1400" dirty="0"/>
              <a:t>After each inference cycle, models are evaluated based on F1 and Accuracy, best-performing model (on latest OOT) is auto-selected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Artifact Management</a:t>
            </a:r>
            <a:br>
              <a:rPr lang="en-US" sz="1600" dirty="0"/>
            </a:br>
            <a:r>
              <a:rPr lang="en-US" sz="1400" dirty="0"/>
              <a:t>Artifacts (model weights, schema, config) stored,</a:t>
            </a:r>
            <a:r>
              <a:rPr lang="en-SG" sz="1400" dirty="0"/>
              <a:t> standardized storage with metadata</a:t>
            </a:r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8BDA7-E718-47D4-2D15-AAB100EC673A}"/>
              </a:ext>
            </a:extLst>
          </p:cNvPr>
          <p:cNvSpPr txBox="1"/>
          <p:nvPr/>
        </p:nvSpPr>
        <p:spPr>
          <a:xfrm>
            <a:off x="4283972" y="3049836"/>
            <a:ext cx="438544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Model Refresh SOP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Trigger Conditions for Retraining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Performance Degradation</a:t>
            </a:r>
            <a:r>
              <a:rPr lang="en-US" sz="1400" dirty="0"/>
              <a:t>: F1 score drop &gt; 5% from trailing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Feature Drift Detected</a:t>
            </a:r>
            <a:r>
              <a:rPr lang="en-US" sz="1400" dirty="0"/>
              <a:t>: KS-stat &gt; 0.2 on multiple key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Business Changes</a:t>
            </a:r>
            <a:r>
              <a:rPr lang="en-US" sz="1400" dirty="0"/>
              <a:t>: Introduction of new credit products, regulation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Retraining Steps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Collect most recent 12-months labeled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400" dirty="0"/>
              <a:t>Re-run training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Log &amp; compare with existing models in registry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Deploy only if new model outperforms previous in OOT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F0B15-E6E1-CA26-92B5-BDEE9212F99B}"/>
              </a:ext>
            </a:extLst>
          </p:cNvPr>
          <p:cNvSpPr txBox="1"/>
          <p:nvPr/>
        </p:nvSpPr>
        <p:spPr>
          <a:xfrm>
            <a:off x="8938437" y="3049836"/>
            <a:ext cx="287446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u="sng" dirty="0"/>
              <a:t>Deployment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Batch Scoring (Current)</a:t>
            </a:r>
            <a:br>
              <a:rPr lang="en-US" sz="1600" dirty="0"/>
            </a:br>
            <a:r>
              <a:rPr lang="en-US" sz="1400" dirty="0"/>
              <a:t>Monthly prediction using Airflow DAG, suitable for periodic loan 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Realtime API (Future-Ready)</a:t>
            </a:r>
            <a:br>
              <a:rPr lang="en-US" sz="1600" dirty="0"/>
            </a:br>
            <a:r>
              <a:rPr lang="en-US" sz="1400" dirty="0"/>
              <a:t>Wrap model inference in </a:t>
            </a:r>
            <a:r>
              <a:rPr lang="en-US" sz="1400" dirty="0" err="1"/>
              <a:t>FastAPI</a:t>
            </a:r>
            <a:r>
              <a:rPr lang="en-US" sz="1400" dirty="0"/>
              <a:t> or Flask for integration into credit app workflow, enables instant loan decisioning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8D05BC-3AB7-FF40-736F-3B4292F9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431" y="0"/>
            <a:ext cx="1672271" cy="1761458"/>
          </a:xfrm>
          <a:prstGeom prst="rect">
            <a:avLst/>
          </a:prstGeom>
        </p:spPr>
      </p:pic>
      <p:pic>
        <p:nvPicPr>
          <p:cNvPr id="3076" name="Picture 4" descr="Governance - Free security icons">
            <a:extLst>
              <a:ext uri="{FF2B5EF4-FFF2-40B4-BE49-F238E27FC236}">
                <a16:creationId xmlns:a16="http://schemas.microsoft.com/office/drawing/2014/main" id="{D7B69E1B-7082-0742-E999-51672FDC3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86" y="2539213"/>
            <a:ext cx="804306" cy="8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AD49B4-DF25-C108-2640-BC8529DCE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4" b="92053" l="9016" r="89344">
                        <a14:foregroundMark x1="44262" y1="13245" x2="44262" y2="13245"/>
                        <a14:foregroundMark x1="80328" y1="14570" x2="80328" y2="14570"/>
                        <a14:foregroundMark x1="75410" y1="47682" x2="75410" y2="47682"/>
                        <a14:foregroundMark x1="50820" y1="62914" x2="50820" y2="62914"/>
                        <a14:foregroundMark x1="49180" y1="72848" x2="49180" y2="72848"/>
                        <a14:foregroundMark x1="47541" y1="80795" x2="47541" y2="80795"/>
                        <a14:foregroundMark x1="47541" y1="92053" x2="47541" y2="92053"/>
                        <a14:foregroundMark x1="70492" y1="74834" x2="70492" y2="74834"/>
                        <a14:foregroundMark x1="72951" y1="35762" x2="72951" y2="35762"/>
                        <a14:foregroundMark x1="55738" y1="32450" x2="55738" y2="32450"/>
                        <a14:foregroundMark x1="27869" y1="34437" x2="27869" y2="34437"/>
                        <a14:foregroundMark x1="39344" y1="40397" x2="39344" y2="40397"/>
                        <a14:foregroundMark x1="63934" y1="38411" x2="63934" y2="38411"/>
                        <a14:foregroundMark x1="89344" y1="67550" x2="89344" y2="675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1626" y="2426813"/>
            <a:ext cx="773518" cy="957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0D416B-8E3A-E770-1898-BA45A59C8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8919" y1="50000" x2="18919" y2="50000"/>
                        <a14:foregroundMark x1="23784" y1="72603" x2="23784" y2="72603"/>
                        <a14:foregroundMark x1="39459" y1="54795" x2="39459" y2="54795"/>
                        <a14:foregroundMark x1="80541" y1="86301" x2="80541" y2="8630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96071" y="2508400"/>
            <a:ext cx="1097242" cy="8659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7BC817-5AB2-C00B-2F3B-E1B437EA7260}"/>
              </a:ext>
            </a:extLst>
          </p:cNvPr>
          <p:cNvCxnSpPr>
            <a:cxnSpLocks/>
          </p:cNvCxnSpPr>
          <p:nvPr/>
        </p:nvCxnSpPr>
        <p:spPr>
          <a:xfrm>
            <a:off x="4236038" y="3429000"/>
            <a:ext cx="0" cy="26678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4905DD-79C4-2F68-840B-AC97D433EAF4}"/>
              </a:ext>
            </a:extLst>
          </p:cNvPr>
          <p:cNvCxnSpPr>
            <a:cxnSpLocks/>
          </p:cNvCxnSpPr>
          <p:nvPr/>
        </p:nvCxnSpPr>
        <p:spPr>
          <a:xfrm>
            <a:off x="8844692" y="3429000"/>
            <a:ext cx="0" cy="26678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122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1316</TotalTime>
  <Words>1320</Words>
  <Application>Microsoft Office PowerPoint</Application>
  <PresentationFormat>Widescreen</PresentationFormat>
  <Paragraphs>167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RetrospectVTI</vt:lpstr>
      <vt:lpstr>CS611 – MLE  Assignment 2 ML Pipeline Jun 2025</vt:lpstr>
      <vt:lpstr>Background &amp; Objective</vt:lpstr>
      <vt:lpstr>End-to-End ML Pipeline</vt:lpstr>
      <vt:lpstr>End-to-End ML Pipeline</vt:lpstr>
      <vt:lpstr>Model Training &amp; Inference Strategy</vt:lpstr>
      <vt:lpstr>Model Monitoring</vt:lpstr>
      <vt:lpstr>Model Monitoring</vt:lpstr>
      <vt:lpstr>Model Monitoring</vt:lpstr>
      <vt:lpstr>Model Governance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Alvin LEE Ze Xian</dc:creator>
  <cp:lastModifiedBy>Alvin LEE Ze Xian</cp:lastModifiedBy>
  <cp:revision>13</cp:revision>
  <dcterms:created xsi:type="dcterms:W3CDTF">2025-05-09T08:54:39Z</dcterms:created>
  <dcterms:modified xsi:type="dcterms:W3CDTF">2025-06-21T09:46:41Z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