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Libre Franklin"/>
      <p:regular r:id="rId9"/>
      <p:bold r:id="rId10"/>
      <p:italic r:id="rId11"/>
      <p:boldItalic r:id="rId12"/>
    </p:embeddedFont>
    <p:embeddedFont>
      <p:font typeface="Franklin Gothic"/>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LibreFranklin-italic.fntdata"/><Relationship Id="rId10" Type="http://schemas.openxmlformats.org/officeDocument/2006/relationships/font" Target="fonts/LibreFranklin-bold.fntdata"/><Relationship Id="rId13" Type="http://schemas.openxmlformats.org/officeDocument/2006/relationships/font" Target="fonts/FranklinGothic-bold.fntdata"/><Relationship Id="rId12"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LibreFranklin-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2"/>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2"/>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1" name="Shape 141"/>
        <p:cNvGrpSpPr/>
        <p:nvPr/>
      </p:nvGrpSpPr>
      <p:grpSpPr>
        <a:xfrm>
          <a:off x="0" y="0"/>
          <a:ext cx="0" cy="0"/>
          <a:chOff x="0" y="0"/>
          <a:chExt cx="0" cy="0"/>
        </a:xfrm>
      </p:grpSpPr>
      <p:cxnSp>
        <p:nvCxnSpPr>
          <p:cNvPr id="142" name="Google Shape;142;p11"/>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3" name="Google Shape;143;p11"/>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4" name="Google Shape;144;p11"/>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5" name="Google Shape;145;p11"/>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6" name="Google Shape;146;p1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1"/>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11"/>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1"/>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1"/>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1"/>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1"/>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1"/>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1"/>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5" name="Google Shape;155;p11"/>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6" name="Google Shape;156;p11"/>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11"/>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11"/>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11"/>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3" name="Shape 163"/>
        <p:cNvGrpSpPr/>
        <p:nvPr/>
      </p:nvGrpSpPr>
      <p:grpSpPr>
        <a:xfrm>
          <a:off x="0" y="0"/>
          <a:ext cx="0" cy="0"/>
          <a:chOff x="0" y="0"/>
          <a:chExt cx="0" cy="0"/>
        </a:xfrm>
      </p:grpSpPr>
      <p:grpSp>
        <p:nvGrpSpPr>
          <p:cNvPr id="164" name="Google Shape;164;p12"/>
          <p:cNvGrpSpPr/>
          <p:nvPr/>
        </p:nvGrpSpPr>
        <p:grpSpPr>
          <a:xfrm flipH="1" rot="5400000">
            <a:off x="0" y="3900132"/>
            <a:ext cx="2959226" cy="2959226"/>
            <a:chOff x="0" y="12289"/>
            <a:chExt cx="3550" cy="3551"/>
          </a:xfrm>
        </p:grpSpPr>
        <p:sp>
          <p:nvSpPr>
            <p:cNvPr id="165" name="Google Shape;165;p1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6" name="Google Shape;166;p1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1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68" name="Google Shape;168;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9" name="Google Shape;169;p12"/>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0" name="Google Shape;170;p12"/>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12"/>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2"/>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12"/>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4" name="Google Shape;174;p12"/>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3"/>
          <p:cNvGrpSpPr/>
          <p:nvPr/>
        </p:nvGrpSpPr>
        <p:grpSpPr>
          <a:xfrm flipH="1" rot="5400000">
            <a:off x="0" y="3900132"/>
            <a:ext cx="2959226" cy="2959226"/>
            <a:chOff x="0" y="12289"/>
            <a:chExt cx="3550" cy="3551"/>
          </a:xfrm>
        </p:grpSpPr>
        <p:sp>
          <p:nvSpPr>
            <p:cNvPr id="180" name="Google Shape;180;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3"/>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3"/>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3"/>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3"/>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3"/>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3"/>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3"/>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3"/>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4"/>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4"/>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4"/>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4"/>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4"/>
          <p:cNvSpPr/>
          <p:nvPr>
            <p:ph idx="3" type="pic"/>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3"/>
          <p:cNvGrpSpPr/>
          <p:nvPr/>
        </p:nvGrpSpPr>
        <p:grpSpPr>
          <a:xfrm flipH="1" rot="5400000">
            <a:off x="0" y="3900132"/>
            <a:ext cx="2959226" cy="2959226"/>
            <a:chOff x="0" y="12289"/>
            <a:chExt cx="3550" cy="3551"/>
          </a:xfrm>
        </p:grpSpPr>
        <p:sp>
          <p:nvSpPr>
            <p:cNvPr id="25" name="Google Shape;25;p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3"/>
          <p:cNvSpPr/>
          <p:nvPr>
            <p:ph idx="2" type="pic"/>
          </p:nvPr>
        </p:nvSpPr>
        <p:spPr>
          <a:xfrm>
            <a:off x="6096000" y="-22543"/>
            <a:ext cx="6096000" cy="6903086"/>
          </a:xfrm>
          <a:prstGeom prst="rect">
            <a:avLst/>
          </a:prstGeom>
          <a:noFill/>
          <a:ln>
            <a:noFill/>
          </a:ln>
        </p:spPr>
      </p:sp>
      <p:sp>
        <p:nvSpPr>
          <p:cNvPr id="29" name="Google Shape;29;p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3"/>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4"/>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4"/>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4"/>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4"/>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4"/>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4"/>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4"/>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4"/>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4"/>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4"/>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4"/>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5" name="Shape 55"/>
        <p:cNvGrpSpPr/>
        <p:nvPr/>
      </p:nvGrpSpPr>
      <p:grpSpPr>
        <a:xfrm>
          <a:off x="0" y="0"/>
          <a:ext cx="0" cy="0"/>
          <a:chOff x="0" y="0"/>
          <a:chExt cx="0" cy="0"/>
        </a:xfrm>
      </p:grpSpPr>
      <p:grpSp>
        <p:nvGrpSpPr>
          <p:cNvPr id="56" name="Google Shape;56;p5"/>
          <p:cNvGrpSpPr/>
          <p:nvPr/>
        </p:nvGrpSpPr>
        <p:grpSpPr>
          <a:xfrm>
            <a:off x="6362700" y="0"/>
            <a:ext cx="5829298" cy="3235602"/>
            <a:chOff x="5612972" y="1"/>
            <a:chExt cx="6615961" cy="3672246"/>
          </a:xfrm>
        </p:grpSpPr>
        <p:sp>
          <p:nvSpPr>
            <p:cNvPr id="57" name="Google Shape;57;p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8" name="Google Shape;58;p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9" name="Google Shape;59;p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2" name="Google Shape;62;p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5"/>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5"/>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5"/>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5"/>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5"/>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5"/>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5"/>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5"/>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5"/>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5"/>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5"/>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5"/>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5"/>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5"/>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5"/>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1" name="Shape 81"/>
        <p:cNvGrpSpPr/>
        <p:nvPr/>
      </p:nvGrpSpPr>
      <p:grpSpPr>
        <a:xfrm>
          <a:off x="0" y="0"/>
          <a:ext cx="0" cy="0"/>
          <a:chOff x="0" y="0"/>
          <a:chExt cx="0" cy="0"/>
        </a:xfrm>
      </p:grpSpPr>
      <p:sp>
        <p:nvSpPr>
          <p:cNvPr id="82" name="Google Shape;82;p6"/>
          <p:cNvSpPr/>
          <p:nvPr>
            <p:ph idx="2" type="pic"/>
          </p:nvPr>
        </p:nvSpPr>
        <p:spPr>
          <a:xfrm>
            <a:off x="0" y="0"/>
            <a:ext cx="12191998" cy="6858000"/>
          </a:xfrm>
          <a:prstGeom prst="rect">
            <a:avLst/>
          </a:prstGeom>
          <a:solidFill>
            <a:schemeClr val="accent2"/>
          </a:solidFill>
          <a:ln>
            <a:noFill/>
          </a:ln>
        </p:spPr>
      </p:sp>
      <p:sp>
        <p:nvSpPr>
          <p:cNvPr id="83" name="Google Shape;83;p6"/>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4" name="Google Shape;84;p6"/>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5" name="Google Shape;85;p6"/>
          <p:cNvGrpSpPr/>
          <p:nvPr/>
        </p:nvGrpSpPr>
        <p:grpSpPr>
          <a:xfrm rot="10800000">
            <a:off x="9509760" y="-3"/>
            <a:ext cx="2682238" cy="2682238"/>
            <a:chOff x="0" y="12289"/>
            <a:chExt cx="3550" cy="3551"/>
          </a:xfrm>
        </p:grpSpPr>
        <p:sp>
          <p:nvSpPr>
            <p:cNvPr id="86" name="Google Shape;86;p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89" name="Shape 89"/>
        <p:cNvGrpSpPr/>
        <p:nvPr/>
      </p:nvGrpSpPr>
      <p:grpSpPr>
        <a:xfrm>
          <a:off x="0" y="0"/>
          <a:ext cx="0" cy="0"/>
          <a:chOff x="0" y="0"/>
          <a:chExt cx="0" cy="0"/>
        </a:xfrm>
      </p:grpSpPr>
      <p:sp>
        <p:nvSpPr>
          <p:cNvPr id="90" name="Google Shape;90;p7"/>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1" name="Google Shape;91;p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5" name="Shape 95"/>
        <p:cNvGrpSpPr/>
        <p:nvPr/>
      </p:nvGrpSpPr>
      <p:grpSpPr>
        <a:xfrm>
          <a:off x="0" y="0"/>
          <a:ext cx="0" cy="0"/>
          <a:chOff x="0" y="0"/>
          <a:chExt cx="0" cy="0"/>
        </a:xfrm>
      </p:grpSpPr>
      <p:sp>
        <p:nvSpPr>
          <p:cNvPr id="96" name="Google Shape;96;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0" name="Shape 100"/>
        <p:cNvGrpSpPr/>
        <p:nvPr/>
      </p:nvGrpSpPr>
      <p:grpSpPr>
        <a:xfrm>
          <a:off x="0" y="0"/>
          <a:ext cx="0" cy="0"/>
          <a:chOff x="0" y="0"/>
          <a:chExt cx="0" cy="0"/>
        </a:xfrm>
      </p:grpSpPr>
      <p:sp>
        <p:nvSpPr>
          <p:cNvPr id="101" name="Google Shape;101;p9"/>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103" name="Google Shape;103;p9"/>
          <p:cNvGrpSpPr/>
          <p:nvPr/>
        </p:nvGrpSpPr>
        <p:grpSpPr>
          <a:xfrm>
            <a:off x="6362700" y="0"/>
            <a:ext cx="5829298" cy="3235602"/>
            <a:chOff x="5612972" y="1"/>
            <a:chExt cx="6615961" cy="3672246"/>
          </a:xfrm>
        </p:grpSpPr>
        <p:sp>
          <p:nvSpPr>
            <p:cNvPr id="104" name="Google Shape;104;p9"/>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9"/>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9"/>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7" name="Google Shape;107;p9"/>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9"/>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09" name="Google Shape;109;p9"/>
          <p:cNvGrpSpPr/>
          <p:nvPr/>
        </p:nvGrpSpPr>
        <p:grpSpPr>
          <a:xfrm flipH="1" rot="5400000">
            <a:off x="0" y="3900132"/>
            <a:ext cx="2959226" cy="2959226"/>
            <a:chOff x="0" y="12289"/>
            <a:chExt cx="3550" cy="3551"/>
          </a:xfrm>
        </p:grpSpPr>
        <p:sp>
          <p:nvSpPr>
            <p:cNvPr id="110" name="Google Shape;110;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2" name="Google Shape;112;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3" name="Shape 113"/>
        <p:cNvGrpSpPr/>
        <p:nvPr/>
      </p:nvGrpSpPr>
      <p:grpSpPr>
        <a:xfrm>
          <a:off x="0" y="0"/>
          <a:ext cx="0" cy="0"/>
          <a:chOff x="0" y="0"/>
          <a:chExt cx="0" cy="0"/>
        </a:xfrm>
      </p:grpSpPr>
      <p:grpSp>
        <p:nvGrpSpPr>
          <p:cNvPr id="114" name="Google Shape;114;p10"/>
          <p:cNvGrpSpPr/>
          <p:nvPr/>
        </p:nvGrpSpPr>
        <p:grpSpPr>
          <a:xfrm flipH="1" rot="5400000">
            <a:off x="0" y="3900132"/>
            <a:ext cx="2959226" cy="2959226"/>
            <a:chOff x="0" y="12289"/>
            <a:chExt cx="3550" cy="3551"/>
          </a:xfrm>
        </p:grpSpPr>
        <p:sp>
          <p:nvSpPr>
            <p:cNvPr id="115" name="Google Shape;115;p1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1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8" name="Google Shape;118;p10"/>
          <p:cNvSpPr/>
          <p:nvPr>
            <p:ph idx="2" type="pic"/>
          </p:nvPr>
        </p:nvSpPr>
        <p:spPr>
          <a:xfrm>
            <a:off x="954268" y="2572883"/>
            <a:ext cx="2118245" cy="2037217"/>
          </a:xfrm>
          <a:prstGeom prst="rect">
            <a:avLst/>
          </a:prstGeom>
          <a:noFill/>
          <a:ln>
            <a:noFill/>
          </a:ln>
        </p:spPr>
      </p:sp>
      <p:sp>
        <p:nvSpPr>
          <p:cNvPr id="119" name="Google Shape;119;p10"/>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10"/>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1" name="Google Shape;121;p10"/>
          <p:cNvSpPr/>
          <p:nvPr>
            <p:ph idx="3" type="pic"/>
          </p:nvPr>
        </p:nvSpPr>
        <p:spPr>
          <a:xfrm>
            <a:off x="3658280" y="2572883"/>
            <a:ext cx="2118245" cy="2037217"/>
          </a:xfrm>
          <a:prstGeom prst="rect">
            <a:avLst/>
          </a:prstGeom>
          <a:noFill/>
          <a:ln>
            <a:noFill/>
          </a:ln>
        </p:spPr>
      </p:sp>
      <p:sp>
        <p:nvSpPr>
          <p:cNvPr id="122" name="Google Shape;122;p10"/>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0"/>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0"/>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10"/>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0"/>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0"/>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0"/>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0"/>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0" name="Google Shape;130;p10"/>
          <p:cNvGrpSpPr/>
          <p:nvPr/>
        </p:nvGrpSpPr>
        <p:grpSpPr>
          <a:xfrm>
            <a:off x="6362700" y="0"/>
            <a:ext cx="5829298" cy="3235602"/>
            <a:chOff x="5612972" y="1"/>
            <a:chExt cx="6615961" cy="3672246"/>
          </a:xfrm>
        </p:grpSpPr>
        <p:sp>
          <p:nvSpPr>
            <p:cNvPr id="131" name="Google Shape;131;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4" name="Google Shape;134;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6" name="Google Shape;136;p10"/>
          <p:cNvSpPr/>
          <p:nvPr>
            <p:ph idx="14" type="pic"/>
          </p:nvPr>
        </p:nvSpPr>
        <p:spPr>
          <a:xfrm>
            <a:off x="6362292" y="2572883"/>
            <a:ext cx="2118245" cy="2037217"/>
          </a:xfrm>
          <a:prstGeom prst="rect">
            <a:avLst/>
          </a:prstGeom>
          <a:noFill/>
          <a:ln>
            <a:noFill/>
          </a:ln>
        </p:spPr>
      </p:sp>
      <p:sp>
        <p:nvSpPr>
          <p:cNvPr id="137" name="Google Shape;137;p10"/>
          <p:cNvSpPr/>
          <p:nvPr>
            <p:ph idx="15" type="pic"/>
          </p:nvPr>
        </p:nvSpPr>
        <p:spPr>
          <a:xfrm>
            <a:off x="9112023" y="2572883"/>
            <a:ext cx="2118245" cy="2037217"/>
          </a:xfrm>
          <a:prstGeom prst="rect">
            <a:avLst/>
          </a:prstGeom>
          <a:noFill/>
          <a:ln>
            <a:noFill/>
          </a:ln>
        </p:spPr>
      </p:sp>
      <p:sp>
        <p:nvSpPr>
          <p:cNvPr id="138" name="Google Shape;138;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ctrTitle"/>
          </p:nvPr>
        </p:nvSpPr>
        <p:spPr>
          <a:xfrm>
            <a:off x="5250254" y="148172"/>
            <a:ext cx="6461759" cy="115168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t>Basic Details of the Team and Problem Statement</a:t>
            </a:r>
            <a:endParaRPr/>
          </a:p>
        </p:txBody>
      </p:sp>
      <p:sp>
        <p:nvSpPr>
          <p:cNvPr id="211" name="Google Shape;211;p15"/>
          <p:cNvSpPr txBox="1"/>
          <p:nvPr>
            <p:ph idx="1" type="body"/>
          </p:nvPr>
        </p:nvSpPr>
        <p:spPr>
          <a:xfrm>
            <a:off x="3914100" y="1530050"/>
            <a:ext cx="7945200" cy="5186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1800"/>
              <a:buNone/>
            </a:pPr>
            <a:r>
              <a:rPr lang="en-US">
                <a:latin typeface="Franklin Gothic"/>
                <a:ea typeface="Franklin Gothic"/>
                <a:cs typeface="Franklin Gothic"/>
                <a:sym typeface="Franklin Gothic"/>
              </a:rPr>
              <a:t>Ministry/Organization Name/Student Innovation: </a:t>
            </a:r>
            <a:endParaRPr/>
          </a:p>
          <a:p>
            <a:pPr indent="0" lvl="0" marL="0" rtl="0" algn="l">
              <a:lnSpc>
                <a:spcPct val="90000"/>
              </a:lnSpc>
              <a:spcBef>
                <a:spcPts val="1000"/>
              </a:spcBef>
              <a:spcAft>
                <a:spcPts val="0"/>
              </a:spcAft>
              <a:buClr>
                <a:schemeClr val="lt2"/>
              </a:buClr>
              <a:buSzPts val="1800"/>
              <a:buNone/>
            </a:pPr>
            <a:r>
              <a:rPr lang="en-US" sz="1200">
                <a:solidFill>
                  <a:srgbClr val="212529"/>
                </a:solidFill>
                <a:highlight>
                  <a:srgbClr val="FFFFFF"/>
                </a:highlight>
                <a:latin typeface="Arial"/>
                <a:ea typeface="Arial"/>
                <a:cs typeface="Arial"/>
                <a:sym typeface="Arial"/>
              </a:rPr>
              <a:t>Ministry of Social Justice and Empowerment, Composite Regional Centre (CRC Srinagar), Department of Empowerment of Persons with Disabilities</a:t>
            </a:r>
            <a:endParaRPr sz="1400">
              <a:solidFill>
                <a:srgbClr val="000000"/>
              </a:solidFill>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PS Code:   </a:t>
            </a:r>
            <a:r>
              <a:rPr lang="en-US" sz="1300">
                <a:solidFill>
                  <a:schemeClr val="dk1"/>
                </a:solidFill>
                <a:latin typeface="Franklin Gothic"/>
                <a:ea typeface="Franklin Gothic"/>
                <a:cs typeface="Franklin Gothic"/>
                <a:sym typeface="Franklin Gothic"/>
              </a:rPr>
              <a:t>RK755</a:t>
            </a:r>
            <a:endParaRPr sz="900">
              <a:solidFill>
                <a:schemeClr val="dk1"/>
              </a:solidFill>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Problem Statement Title: </a:t>
            </a:r>
            <a:r>
              <a:rPr lang="en-US" sz="1400">
                <a:solidFill>
                  <a:schemeClr val="dk1"/>
                </a:solidFill>
                <a:highlight>
                  <a:srgbClr val="FFFFFF"/>
                </a:highlight>
                <a:latin typeface="Arial"/>
                <a:ea typeface="Arial"/>
                <a:cs typeface="Arial"/>
                <a:sym typeface="Arial"/>
              </a:rPr>
              <a:t>Tracing IP address and details of unidentified participants while academic sessions.</a:t>
            </a:r>
            <a:endParaRPr sz="1400">
              <a:solidFill>
                <a:schemeClr val="dk1"/>
              </a:solidFill>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Name: </a:t>
            </a:r>
            <a:r>
              <a:rPr lang="en-US" sz="1400">
                <a:solidFill>
                  <a:schemeClr val="dk1"/>
                </a:solidFill>
                <a:latin typeface="Franklin Gothic"/>
                <a:ea typeface="Franklin Gothic"/>
                <a:cs typeface="Franklin Gothic"/>
                <a:sym typeface="Franklin Gothic"/>
              </a:rPr>
              <a:t>CODE- Hashiras</a:t>
            </a:r>
            <a:endParaRPr sz="1400">
              <a:solidFill>
                <a:schemeClr val="dk1"/>
              </a:solidFill>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Leader Name: </a:t>
            </a:r>
            <a:r>
              <a:rPr lang="en-US" sz="1400">
                <a:solidFill>
                  <a:schemeClr val="dk1"/>
                </a:solidFill>
                <a:latin typeface="Franklin Gothic"/>
                <a:ea typeface="Franklin Gothic"/>
                <a:cs typeface="Franklin Gothic"/>
                <a:sym typeface="Franklin Gothic"/>
              </a:rPr>
              <a:t>Dev Pant</a:t>
            </a:r>
            <a:endParaRPr sz="1400">
              <a:solidFill>
                <a:schemeClr val="dk1"/>
              </a:solidFill>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Code (AISHE): </a:t>
            </a:r>
            <a:r>
              <a:rPr lang="en-US" sz="1400">
                <a:solidFill>
                  <a:schemeClr val="dk1"/>
                </a:solidFill>
                <a:latin typeface="Franklin Gothic"/>
                <a:ea typeface="Franklin Gothic"/>
                <a:cs typeface="Franklin Gothic"/>
                <a:sym typeface="Franklin Gothic"/>
              </a:rPr>
              <a:t>U-0840</a:t>
            </a:r>
            <a:endParaRPr sz="1400">
              <a:solidFill>
                <a:schemeClr val="dk1"/>
              </a:solidFill>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Name:  </a:t>
            </a:r>
            <a:r>
              <a:rPr lang="en-US" sz="1400">
                <a:solidFill>
                  <a:schemeClr val="dk1"/>
                </a:solidFill>
                <a:highlight>
                  <a:schemeClr val="lt1"/>
                </a:highlight>
                <a:latin typeface="Franklin Gothic"/>
                <a:ea typeface="Franklin Gothic"/>
                <a:cs typeface="Franklin Gothic"/>
                <a:sym typeface="Franklin Gothic"/>
              </a:rPr>
              <a:t>Indian Institute of Information Technology, Ranchi</a:t>
            </a:r>
            <a:endParaRPr sz="1400">
              <a:solidFill>
                <a:schemeClr val="dk1"/>
              </a:solidFill>
              <a:highlight>
                <a:schemeClr val="lt1"/>
              </a:highlight>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t/>
            </a:r>
            <a:endParaRPr sz="1400">
              <a:solidFill>
                <a:schemeClr val="dk1"/>
              </a:solidFill>
              <a:highlight>
                <a:schemeClr val="lt1"/>
              </a:highlight>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Theme Name:  </a:t>
            </a:r>
            <a:r>
              <a:rPr lang="en-US" sz="1400">
                <a:solidFill>
                  <a:schemeClr val="dk1"/>
                </a:solidFill>
                <a:latin typeface="Franklin Gothic"/>
                <a:ea typeface="Franklin Gothic"/>
                <a:cs typeface="Franklin Gothic"/>
                <a:sym typeface="Franklin Gothic"/>
              </a:rPr>
              <a:t>SOC-App : Tracing IP Anomalies with automated text filtering whilst solving the autonomous problem of unique user identification.</a:t>
            </a:r>
            <a:endParaRPr sz="1400">
              <a:solidFill>
                <a:schemeClr val="dk1"/>
              </a:solidFill>
            </a:endParaRPr>
          </a:p>
        </p:txBody>
      </p:sp>
      <p:pic>
        <p:nvPicPr>
          <p:cNvPr id="212" name="Google Shape;212;p15"/>
          <p:cNvPicPr preferRelativeResize="0"/>
          <p:nvPr/>
        </p:nvPicPr>
        <p:blipFill rotWithShape="1">
          <a:blip r:embed="rId3">
            <a:alphaModFix/>
          </a:blip>
          <a:srcRect b="0" l="0" r="0" t="0"/>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891323" y="75563"/>
            <a:ext cx="55344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16"/>
          <p:cNvSpPr txBox="1"/>
          <p:nvPr>
            <p:ph idx="1" type="body"/>
          </p:nvPr>
        </p:nvSpPr>
        <p:spPr>
          <a:xfrm>
            <a:off x="891325" y="1009575"/>
            <a:ext cx="11060400" cy="6143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 We propose a high level third party application with integrated conferencing app trying to solve the autonomous           problem of data integrity, session professionalism and security. </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With the added 4 layers of security, this becomes the most CySec crime/anomaly free application in the market.</a:t>
            </a:r>
            <a:endParaRPr/>
          </a:p>
          <a:p>
            <a:pPr indent="-330200" lvl="1" marL="914400" rtl="0" algn="l">
              <a:lnSpc>
                <a:spcPct val="100000"/>
              </a:lnSpc>
              <a:spcBef>
                <a:spcPts val="1000"/>
              </a:spcBef>
              <a:spcAft>
                <a:spcPts val="0"/>
              </a:spcAft>
              <a:buSzPts val="1600"/>
              <a:buChar char="○"/>
            </a:pPr>
            <a:r>
              <a:rPr lang="en-US" sz="1600">
                <a:highlight>
                  <a:schemeClr val="lt1"/>
                </a:highlight>
              </a:rPr>
              <a:t>IP Tracing and</a:t>
            </a:r>
            <a:r>
              <a:rPr lang="en-US" sz="1600"/>
              <a:t> VPN/proxy check using Neural Network model. (Statistically proven to decrease the cyber crimes and hijacking as &gt;90% attacks are done using VPN, traceable otherwise).</a:t>
            </a:r>
            <a:endParaRPr sz="1600"/>
          </a:p>
          <a:p>
            <a:pPr indent="-330200" lvl="1" marL="914400" rtl="0" algn="l">
              <a:lnSpc>
                <a:spcPct val="100000"/>
              </a:lnSpc>
              <a:spcBef>
                <a:spcPts val="1000"/>
              </a:spcBef>
              <a:spcAft>
                <a:spcPts val="0"/>
              </a:spcAft>
              <a:buSzPts val="1600"/>
              <a:buChar char="○"/>
            </a:pPr>
            <a:r>
              <a:rPr lang="en-US" sz="1600">
                <a:highlight>
                  <a:schemeClr val="lt1"/>
                </a:highlight>
              </a:rPr>
              <a:t>MAC address match </a:t>
            </a:r>
            <a:r>
              <a:rPr lang="en-US" sz="1600"/>
              <a:t>while login to ensure filtering of unauthorized logins. (Stored in the MongoDB server by hashing it with the help of SHA-256 algorithm while first sign up in the organisation, multiple hardwares can be registered on request to the institution, by allowing students multiple no. of sign ups accordingly). This is further checked everytime sign in occurs and matched.</a:t>
            </a:r>
            <a:endParaRPr sz="1600"/>
          </a:p>
          <a:p>
            <a:pPr indent="-330200" lvl="1" marL="914400" rtl="0" algn="l">
              <a:lnSpc>
                <a:spcPct val="100000"/>
              </a:lnSpc>
              <a:spcBef>
                <a:spcPts val="1000"/>
              </a:spcBef>
              <a:spcAft>
                <a:spcPts val="0"/>
              </a:spcAft>
              <a:buSzPts val="1600"/>
              <a:buChar char="○"/>
            </a:pPr>
            <a:r>
              <a:rPr lang="en-US" sz="1600"/>
              <a:t>NSFW text moderation in the chat section during the session using CNN-GRU deep learning model.</a:t>
            </a:r>
            <a:endParaRPr sz="1600"/>
          </a:p>
          <a:p>
            <a:pPr indent="-330200" lvl="1" marL="914400" rtl="0" algn="l">
              <a:lnSpc>
                <a:spcPct val="100000"/>
              </a:lnSpc>
              <a:spcBef>
                <a:spcPts val="1000"/>
              </a:spcBef>
              <a:spcAft>
                <a:spcPts val="0"/>
              </a:spcAft>
              <a:buSzPts val="1600"/>
              <a:buChar char="○"/>
            </a:pPr>
            <a:r>
              <a:rPr lang="en-US" sz="1600"/>
              <a:t>Easy to ban the unique I’d (MAC address) of students from the database on single click and have full details of logging analytics and student real time database in the admin view. Can be re-added with simple UI moderation by requesting to the org’s admin.</a:t>
            </a:r>
            <a:endParaRPr sz="1600"/>
          </a:p>
          <a:p>
            <a:pPr indent="-330200" lvl="0" marL="457200" rtl="0" algn="l">
              <a:lnSpc>
                <a:spcPct val="100000"/>
              </a:lnSpc>
              <a:spcBef>
                <a:spcPts val="1000"/>
              </a:spcBef>
              <a:spcAft>
                <a:spcPts val="0"/>
              </a:spcAft>
              <a:buSzPts val="1600"/>
              <a:buChar char="➢"/>
            </a:pPr>
            <a:r>
              <a:rPr lang="en-US"/>
              <a:t>Details for technical implementation/system design with source code are described in the proposal and the root folder with proper documentation and video tutorials. {attached with this ppt }</a:t>
            </a:r>
            <a:endParaRPr sz="1600"/>
          </a:p>
          <a:p>
            <a:pPr indent="-184150" lvl="0" marL="285750" rtl="0" algn="l">
              <a:lnSpc>
                <a:spcPct val="100000"/>
              </a:lnSpc>
              <a:spcBef>
                <a:spcPts val="1000"/>
              </a:spcBef>
              <a:spcAft>
                <a:spcPts val="0"/>
              </a:spcAft>
              <a:buClr>
                <a:schemeClr val="dk1"/>
              </a:buClr>
              <a:buSzPts val="1600"/>
              <a:buFont typeface="Noto Sans Symbols"/>
              <a:buNone/>
            </a:pPr>
            <a:r>
              <a:t/>
            </a:r>
            <a:endParaRPr/>
          </a:p>
        </p:txBody>
      </p:sp>
      <p:sp>
        <p:nvSpPr>
          <p:cNvPr id="219" name="Google Shape;219;p16"/>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952499" y="187596"/>
            <a:ext cx="57807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5" name="Google Shape;225;p17"/>
          <p:cNvSpPr txBox="1"/>
          <p:nvPr>
            <p:ph idx="2" type="body"/>
          </p:nvPr>
        </p:nvSpPr>
        <p:spPr>
          <a:xfrm>
            <a:off x="952500" y="1449950"/>
            <a:ext cx="4838700" cy="315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a:t>Use Case and dependencies:</a:t>
            </a:r>
            <a:endParaRPr/>
          </a:p>
        </p:txBody>
      </p:sp>
      <p:sp>
        <p:nvSpPr>
          <p:cNvPr id="226" name="Google Shape;226;p17"/>
          <p:cNvSpPr txBox="1"/>
          <p:nvPr>
            <p:ph idx="1" type="body"/>
          </p:nvPr>
        </p:nvSpPr>
        <p:spPr>
          <a:xfrm>
            <a:off x="952500" y="2133325"/>
            <a:ext cx="9056100" cy="41196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1600"/>
              <a:buFont typeface="Noto Sans Symbols"/>
              <a:buChar char="⮚"/>
            </a:pPr>
            <a:r>
              <a:rPr lang="en-US"/>
              <a:t>For now we have developed an integrable api with a dummy chat box application to show it’s working through the proposed methodology and pipeline with all the algorithms and server call in the backend .</a:t>
            </a:r>
            <a:endParaRPr/>
          </a:p>
          <a:p>
            <a:pPr indent="-285750" lvl="0" marL="285750" rtl="0" algn="l">
              <a:lnSpc>
                <a:spcPct val="90000"/>
              </a:lnSpc>
              <a:spcBef>
                <a:spcPts val="0"/>
              </a:spcBef>
              <a:spcAft>
                <a:spcPts val="0"/>
              </a:spcAft>
              <a:buClr>
                <a:schemeClr val="dk1"/>
              </a:buClr>
              <a:buSzPts val="1600"/>
              <a:buFont typeface="Noto Sans Symbols"/>
              <a:buChar char="⮚"/>
            </a:pPr>
            <a:r>
              <a:rPr lang="en-US"/>
              <a:t>Our solution is providing the SIH organization, with many features like </a:t>
            </a:r>
            <a:r>
              <a:rPr b="1" i="1" lang="en-US"/>
              <a:t>identifying miscreants/ intruders</a:t>
            </a:r>
            <a:r>
              <a:rPr lang="en-US"/>
              <a:t> in a session,</a:t>
            </a:r>
            <a:r>
              <a:rPr i="1" lang="en-US"/>
              <a:t> </a:t>
            </a:r>
            <a:r>
              <a:rPr b="1" i="1" lang="en-US"/>
              <a:t>blocking all unauthorised logins</a:t>
            </a:r>
            <a:r>
              <a:rPr lang="en-US"/>
              <a:t> and other types of online hijacking/trolls while providing options to stricten the sessions for decorum and smooth flow.</a:t>
            </a:r>
            <a:endParaRPr/>
          </a:p>
          <a:p>
            <a:pPr indent="-285750" lvl="0" marL="285750" rtl="0" algn="l">
              <a:lnSpc>
                <a:spcPct val="90000"/>
              </a:lnSpc>
              <a:spcBef>
                <a:spcPts val="0"/>
              </a:spcBef>
              <a:spcAft>
                <a:spcPts val="0"/>
              </a:spcAft>
              <a:buSzPts val="1600"/>
              <a:buChar char="⮚"/>
            </a:pPr>
            <a:r>
              <a:rPr lang="en-US"/>
              <a:t>This solution/ ready to be integrated api can be used, as it is, by the traditional webinar/ video conferencing applications.</a:t>
            </a:r>
            <a:endParaRPr/>
          </a:p>
          <a:p>
            <a:pPr indent="-285750" lvl="0" marL="285750" rtl="0" algn="l">
              <a:lnSpc>
                <a:spcPct val="90000"/>
              </a:lnSpc>
              <a:spcBef>
                <a:spcPts val="0"/>
              </a:spcBef>
              <a:spcAft>
                <a:spcPts val="0"/>
              </a:spcAft>
              <a:buSzPts val="1600"/>
              <a:buChar char="⮚"/>
            </a:pPr>
            <a:r>
              <a:rPr lang="en-US"/>
              <a:t>Otherwise for future use, we are hoping to introduce the internet users (not only specific to educational </a:t>
            </a:r>
            <a:r>
              <a:rPr lang="en-US"/>
              <a:t>institutions but over the world) to the cyber-vulnerabilities and threats, while making them aware of the solution we propose to overcome it all, to a large audience through this hackathon. And finally developing a full functioning application which will most likely overcome the features of traditional conferencing app because of all the added security features.</a:t>
            </a:r>
            <a:endParaRPr/>
          </a:p>
          <a:p>
            <a:pPr indent="-285750" lvl="0" marL="285750" rtl="0" algn="l">
              <a:lnSpc>
                <a:spcPct val="90000"/>
              </a:lnSpc>
              <a:spcBef>
                <a:spcPts val="0"/>
              </a:spcBef>
              <a:spcAft>
                <a:spcPts val="0"/>
              </a:spcAft>
              <a:buSzPts val="1600"/>
              <a:buChar char="⮚"/>
            </a:pPr>
            <a:r>
              <a:rPr lang="en-US"/>
              <a:t>Few improvements that can be done: video conferencing integration, smart chat bots, automated note taking, face detection and much more.</a:t>
            </a:r>
            <a:endParaRPr/>
          </a:p>
          <a:p>
            <a:pPr indent="0" lvl="0" marL="457200" rtl="0" algn="l">
              <a:lnSpc>
                <a:spcPct val="90000"/>
              </a:lnSpc>
              <a:spcBef>
                <a:spcPts val="0"/>
              </a:spcBef>
              <a:spcAft>
                <a:spcPts val="0"/>
              </a:spcAft>
              <a:buNone/>
            </a:pPr>
            <a:r>
              <a:t/>
            </a:r>
            <a:endParaRPr/>
          </a:p>
        </p:txBody>
      </p:sp>
      <p:sp>
        <p:nvSpPr>
          <p:cNvPr id="227" name="Google Shape;227;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964023" y="879063"/>
            <a:ext cx="661750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Team Member Details </a:t>
            </a:r>
            <a:endParaRPr/>
          </a:p>
        </p:txBody>
      </p:sp>
      <p:sp>
        <p:nvSpPr>
          <p:cNvPr id="233" name="Google Shape;233;p18"/>
          <p:cNvSpPr txBox="1"/>
          <p:nvPr>
            <p:ph idx="1" type="body"/>
          </p:nvPr>
        </p:nvSpPr>
        <p:spPr>
          <a:xfrm>
            <a:off x="964023" y="2062099"/>
            <a:ext cx="11145119" cy="47204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D7C3F"/>
              </a:buClr>
              <a:buSzPts val="1200"/>
              <a:buNone/>
            </a:pPr>
            <a:r>
              <a:rPr b="1" lang="en-US" sz="1200">
                <a:solidFill>
                  <a:srgbClr val="5D7C3F"/>
                </a:solidFill>
              </a:rPr>
              <a:t>Team Leader Name:  Dev Pant</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1 Name: Amardeep Saha</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2 Name: Ekta Kumari</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3 Name: Rishav Mazumdar</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4 Name: Prasoon Kumar</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5 Name: Aman Kumar</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804160"/>
              </a:buClr>
              <a:buSzPts val="1200"/>
              <a:buNone/>
            </a:pPr>
            <a:r>
              <a:rPr b="1" lang="en-US" sz="1200">
                <a:solidFill>
                  <a:srgbClr val="804160"/>
                </a:solidFill>
              </a:rPr>
              <a:t>Team Mentor 1 Name: Mr. Bharat Singh</a:t>
            </a:r>
            <a:endParaRPr/>
          </a:p>
          <a:p>
            <a:pPr indent="0" lvl="0" marL="0" rtl="0" algn="l">
              <a:lnSpc>
                <a:spcPct val="90000"/>
              </a:lnSpc>
              <a:spcBef>
                <a:spcPts val="1000"/>
              </a:spcBef>
              <a:spcAft>
                <a:spcPts val="0"/>
              </a:spcAft>
              <a:buClr>
                <a:schemeClr val="dk1"/>
              </a:buClr>
              <a:buSzPts val="1200"/>
              <a:buNone/>
            </a:pPr>
            <a:r>
              <a:rPr lang="en-US" sz="1200"/>
              <a:t>Category (Academic/Industry): Academic	Expertise (AI/ML/Blockchain etc): CS		Domain Experience (in years):    10</a:t>
            </a:r>
            <a:endParaRPr/>
          </a:p>
          <a:p>
            <a:pPr indent="0" lvl="0" marL="0" rtl="0" algn="l">
              <a:lnSpc>
                <a:spcPct val="90000"/>
              </a:lnSpc>
              <a:spcBef>
                <a:spcPts val="1000"/>
              </a:spcBef>
              <a:spcAft>
                <a:spcPts val="0"/>
              </a:spcAft>
              <a:buClr>
                <a:srgbClr val="804160"/>
              </a:buClr>
              <a:buSzPts val="1200"/>
              <a:buNone/>
            </a:pPr>
            <a:r>
              <a:rPr b="1" lang="en-US" sz="1200">
                <a:solidFill>
                  <a:srgbClr val="804160"/>
                </a:solidFill>
              </a:rPr>
              <a:t>Team Mentor 2 Name: Mr. Santosh Mahto</a:t>
            </a:r>
            <a:endParaRPr/>
          </a:p>
          <a:p>
            <a:pPr indent="0" lvl="0" marL="0" rtl="0" algn="l">
              <a:lnSpc>
                <a:spcPct val="90000"/>
              </a:lnSpc>
              <a:spcBef>
                <a:spcPts val="1000"/>
              </a:spcBef>
              <a:spcAft>
                <a:spcPts val="0"/>
              </a:spcAft>
              <a:buClr>
                <a:schemeClr val="dk1"/>
              </a:buClr>
              <a:buSzPts val="1200"/>
              <a:buNone/>
            </a:pPr>
            <a:r>
              <a:rPr lang="en-US" sz="1200"/>
              <a:t>Category (Academic/Industry): Academic	Expertise (AI/ML/Blockchain etc): Electronics and Communication	Domain Experience (in years):  10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