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6"/>
  </p:notesMasterIdLst>
  <p:sldIdLst>
    <p:sldId id="256" r:id="rId2"/>
    <p:sldId id="257" r:id="rId3"/>
    <p:sldId id="258" r:id="rId4"/>
    <p:sldId id="260" r:id="rId5"/>
    <p:sldId id="261" r:id="rId6"/>
    <p:sldId id="262" r:id="rId7"/>
    <p:sldId id="301" r:id="rId8"/>
    <p:sldId id="302" r:id="rId9"/>
    <p:sldId id="264" r:id="rId10"/>
    <p:sldId id="263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2" r:id="rId27"/>
    <p:sldId id="284" r:id="rId28"/>
    <p:sldId id="292" r:id="rId29"/>
    <p:sldId id="291" r:id="rId30"/>
    <p:sldId id="281" r:id="rId31"/>
    <p:sldId id="294" r:id="rId32"/>
    <p:sldId id="295" r:id="rId33"/>
    <p:sldId id="296" r:id="rId34"/>
    <p:sldId id="297" r:id="rId35"/>
    <p:sldId id="283" r:id="rId36"/>
    <p:sldId id="288" r:id="rId37"/>
    <p:sldId id="287" r:id="rId38"/>
    <p:sldId id="285" r:id="rId39"/>
    <p:sldId id="286" r:id="rId40"/>
    <p:sldId id="289" r:id="rId41"/>
    <p:sldId id="298" r:id="rId42"/>
    <p:sldId id="290" r:id="rId43"/>
    <p:sldId id="300" r:id="rId44"/>
    <p:sldId id="299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rver side" id="{42DE54CA-86B7-3543-A8CE-511407841F83}">
          <p14:sldIdLst>
            <p14:sldId id="256"/>
            <p14:sldId id="257"/>
            <p14:sldId id="258"/>
          </p14:sldIdLst>
        </p14:section>
        <p14:section name="cjs" id="{D5DDAFEE-552A-0F4D-B36B-E30E2F5EA2FA}">
          <p14:sldIdLst>
            <p14:sldId id="260"/>
            <p14:sldId id="261"/>
            <p14:sldId id="262"/>
            <p14:sldId id="301"/>
            <p14:sldId id="302"/>
          </p14:sldIdLst>
        </p14:section>
        <p14:section name="npm" id="{DA353D41-245F-3C4F-888A-709B46645D7A}">
          <p14:sldIdLst>
            <p14:sldId id="264"/>
            <p14:sldId id="263"/>
            <p14:sldId id="265"/>
            <p14:sldId id="266"/>
            <p14:sldId id="267"/>
            <p14:sldId id="269"/>
            <p14:sldId id="270"/>
            <p14:sldId id="271"/>
            <p14:sldId id="272"/>
            <p14:sldId id="276"/>
            <p14:sldId id="273"/>
            <p14:sldId id="274"/>
            <p14:sldId id="275"/>
            <p14:sldId id="277"/>
          </p14:sldIdLst>
        </p14:section>
        <p14:section name="express" id="{AF7551FC-45CC-064B-8935-CCC422A487A2}">
          <p14:sldIdLst>
            <p14:sldId id="278"/>
            <p14:sldId id="279"/>
            <p14:sldId id="280"/>
            <p14:sldId id="282"/>
            <p14:sldId id="284"/>
            <p14:sldId id="292"/>
            <p14:sldId id="291"/>
            <p14:sldId id="281"/>
            <p14:sldId id="294"/>
            <p14:sldId id="295"/>
            <p14:sldId id="296"/>
            <p14:sldId id="297"/>
            <p14:sldId id="283"/>
            <p14:sldId id="288"/>
            <p14:sldId id="287"/>
            <p14:sldId id="285"/>
            <p14:sldId id="286"/>
          </p14:sldIdLst>
        </p14:section>
        <p14:section name="rest &amp; restful apis" id="{ADA15E94-9341-F24F-8EF9-9B767B0BF392}">
          <p14:sldIdLst>
            <p14:sldId id="289"/>
            <p14:sldId id="298"/>
            <p14:sldId id="290"/>
          </p14:sldIdLst>
        </p14:section>
        <p14:section name="restful practice" id="{5403DA52-1971-D042-8783-0ED94177C212}">
          <p14:sldIdLst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CBAA3-3145-9347-B930-8DB987FB8694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3BAC7-3134-9842-8156-86C3BA253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93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C7CE-031F-4716-93FE-51E3378434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3996" y="3009803"/>
            <a:ext cx="10972800" cy="871491"/>
          </a:xfrm>
          <a:prstGeom prst="rect">
            <a:avLst/>
          </a:prstGeom>
        </p:spPr>
        <p:txBody>
          <a:bodyPr lIns="0" rIns="0" anchor="ctr"/>
          <a:lstStyle>
            <a:lvl1pPr algn="l">
              <a:defRPr sz="6000"/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03A3B-74A1-4FB6-BAFF-97A68363D33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39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-nested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03A3B-74A1-4FB6-BAFF-97A68363D33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2ACB4C-D0BF-44A9-9713-70D67FA82E5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3996" y="3009803"/>
            <a:ext cx="10972800" cy="871491"/>
          </a:xfrm>
          <a:prstGeom prst="rect">
            <a:avLst/>
          </a:prstGeom>
        </p:spPr>
        <p:txBody>
          <a:bodyPr lIns="0" rIns="0" anchor="b"/>
          <a:lstStyle>
            <a:lvl1pPr algn="l">
              <a:defRPr sz="60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</a:defRPr>
            </a:lvl1pPr>
          </a:lstStyle>
          <a:p>
            <a:r>
              <a:rPr lang="en-US" dirty="0"/>
              <a:t>title–macro</a:t>
            </a:r>
            <a:endParaRPr lang="ru-RU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D7C0086-FB61-471B-ACFE-A6B2C832F7E6}"/>
              </a:ext>
            </a:extLst>
          </p:cNvPr>
          <p:cNvCxnSpPr>
            <a:cxnSpLocks noChangeAspect="1"/>
          </p:cNvCxnSpPr>
          <p:nvPr/>
        </p:nvCxnSpPr>
        <p:spPr>
          <a:xfrm rot="16200000" flipH="1">
            <a:off x="872583" y="3884406"/>
            <a:ext cx="529261" cy="524757"/>
          </a:xfrm>
          <a:prstGeom prst="bentConnector3">
            <a:avLst>
              <a:gd name="adj1" fmla="val 96515"/>
            </a:avLst>
          </a:prstGeom>
          <a:ln w="38100">
            <a:solidFill>
              <a:schemeClr val="bg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30C96D8-3142-4934-AE63-FD3F1213503D}"/>
              </a:ext>
            </a:extLst>
          </p:cNvPr>
          <p:cNvCxnSpPr>
            <a:cxnSpLocks noChangeAspect="1"/>
          </p:cNvCxnSpPr>
          <p:nvPr/>
        </p:nvCxnSpPr>
        <p:spPr>
          <a:xfrm rot="16200000" flipH="1">
            <a:off x="1781279" y="4850272"/>
            <a:ext cx="529261" cy="524757"/>
          </a:xfrm>
          <a:prstGeom prst="bentConnector3">
            <a:avLst>
              <a:gd name="adj1" fmla="val 96515"/>
            </a:avLst>
          </a:prstGeom>
          <a:ln w="38100">
            <a:solidFill>
              <a:schemeClr val="bg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4">
            <a:extLst>
              <a:ext uri="{FF2B5EF4-FFF2-40B4-BE49-F238E27FC236}">
                <a16:creationId xmlns:a16="http://schemas.microsoft.com/office/drawing/2014/main" id="{671FA33F-8D88-4710-97E0-18DEB97A5E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6342" y="3975669"/>
            <a:ext cx="10130454" cy="871491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60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title–macro-2</a:t>
            </a:r>
            <a:endParaRPr lang="ru-RU" dirty="0"/>
          </a:p>
        </p:txBody>
      </p:sp>
      <p:sp>
        <p:nvSpPr>
          <p:cNvPr id="15" name="Text Placeholder 64">
            <a:extLst>
              <a:ext uri="{FF2B5EF4-FFF2-40B4-BE49-F238E27FC236}">
                <a16:creationId xmlns:a16="http://schemas.microsoft.com/office/drawing/2014/main" id="{9D0796D6-5DE3-41B7-B93C-AFF4D34AC7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2900" y="4941535"/>
            <a:ext cx="9243896" cy="871491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6000">
                <a:latin typeface="+mj-lt"/>
              </a:defRPr>
            </a:lvl1pPr>
          </a:lstStyle>
          <a:p>
            <a:r>
              <a:rPr lang="en-US" dirty="0"/>
              <a:t>title–current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36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D3F2-36FE-426C-952B-D5A2F02B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65" y="681404"/>
            <a:ext cx="10975731" cy="54955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A45E3C-9B3F-4E47-B0DF-100F0A126B0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233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 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93A6F6-6D1C-415F-8CCE-6BCF674532B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1065" y="685803"/>
            <a:ext cx="10975731" cy="24618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err="1"/>
              <a:t>file.ext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53DFD4-E723-4C0C-A316-408503268F4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1604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D3F2-36FE-426C-952B-D5A2F02B93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1065" y="685803"/>
            <a:ext cx="10975731" cy="24618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err="1"/>
              <a:t>file.ext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006CFD-2C84-4264-A347-0D97EC7B954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08134" y="3429000"/>
            <a:ext cx="10975731" cy="246185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err="1"/>
              <a:t>file.ext</a:t>
            </a: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9ABB0D-C759-4A56-BDBC-00E8BD911ED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988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6A13-4911-432F-95D6-D9FF0DE96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6256E-5686-4973-BDF7-7E1767856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6D477-D6B9-41A2-B08F-BA8A6BF8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EF02-281D-4E6B-B763-C262611DB180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37A11-E8F0-4ABB-853F-2E6668C0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65F77-027D-4338-97D0-E8020C68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38420-F783-42E1-BFB7-39DF95D34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078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90DF-BCAA-400B-8E7E-7312CA1F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0F03D-110C-4761-AEEA-2973F5525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EFBD2-4942-480D-99B1-2FF2F6BC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DE64-8742-7647-81A5-F27764206F68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8EFFF-9B1A-4800-A0B8-87B9C5F8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4D4C9-A23E-4DD5-A9E4-02ED2A2A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0319-E47C-5E46-B7FE-B0E32EC75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98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C7CE-031F-4716-93FE-51E3378434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7300" y="3009803"/>
            <a:ext cx="10069495" cy="871491"/>
          </a:xfrm>
          <a:prstGeom prst="rect">
            <a:avLst/>
          </a:prstGeom>
        </p:spPr>
        <p:txBody>
          <a:bodyPr lIns="0" rIns="0" anchor="ctr"/>
          <a:lstStyle>
            <a:lvl1pPr algn="l">
              <a:defRPr sz="6000"/>
            </a:lvl1pPr>
          </a:lstStyle>
          <a:p>
            <a:r>
              <a:rPr lang="en-US" dirty="0"/>
              <a:t>command --</a:t>
            </a:r>
            <a:r>
              <a:rPr lang="en-US" dirty="0" err="1"/>
              <a:t>arg</a:t>
            </a:r>
            <a:r>
              <a:rPr lang="en-US" dirty="0"/>
              <a:t>=</a:t>
            </a:r>
            <a:r>
              <a:rPr lang="en-US" dirty="0" err="1"/>
              <a:t>val</a:t>
            </a:r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03A3B-74A1-4FB6-BAFF-97A68363D33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2948" y="6322310"/>
            <a:ext cx="5475309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explanation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8ECF2-9506-484F-B278-51AEDA580C31}"/>
              </a:ext>
            </a:extLst>
          </p:cNvPr>
          <p:cNvSpPr txBox="1"/>
          <p:nvPr userDrawn="1"/>
        </p:nvSpPr>
        <p:spPr>
          <a:xfrm>
            <a:off x="612948" y="2921168"/>
            <a:ext cx="904352" cy="1015663"/>
          </a:xfrm>
          <a:prstGeom prst="rect">
            <a:avLst/>
          </a:prstGeom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Roboto Mono" pitchFamily="2" charset="0"/>
                <a:ea typeface="Roboto Mono" pitchFamily="2" charset="0"/>
              </a:rPr>
              <a:t>$</a:t>
            </a:r>
            <a:endParaRPr lang="ru-RU" sz="6000" dirty="0">
              <a:solidFill>
                <a:schemeClr val="bg1">
                  <a:lumMod val="40000"/>
                  <a:lumOff val="60000"/>
                  <a:alpha val="50000"/>
                </a:schemeClr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2D67F7-034E-4352-A45D-8C3BDDBFA449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03744" y="6322310"/>
            <a:ext cx="548305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0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nes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4C25531C-F59E-4567-8EF1-D986B122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6342" y="3975669"/>
            <a:ext cx="10130454" cy="871491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6000">
                <a:latin typeface="+mj-lt"/>
              </a:defRPr>
            </a:lvl1pPr>
          </a:lstStyle>
          <a:p>
            <a:r>
              <a:rPr lang="en-US" dirty="0"/>
              <a:t>title–current</a:t>
            </a:r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03A3B-74A1-4FB6-BAFF-97A68363D33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2ACB4C-D0BF-44A9-9713-70D67FA82E5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3996" y="3009803"/>
            <a:ext cx="10972800" cy="871491"/>
          </a:xfrm>
          <a:prstGeom prst="rect">
            <a:avLst/>
          </a:prstGeom>
        </p:spPr>
        <p:txBody>
          <a:bodyPr lIns="0" rIns="0" anchor="b"/>
          <a:lstStyle>
            <a:lvl1pPr algn="l">
              <a:defRPr sz="60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</a:defRPr>
            </a:lvl1pPr>
          </a:lstStyle>
          <a:p>
            <a:r>
              <a:rPr lang="en-US" dirty="0"/>
              <a:t>title–macro</a:t>
            </a:r>
            <a:endParaRPr lang="ru-RU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B7CD1E-EF6B-4E56-96AF-B96D4A77B503}"/>
              </a:ext>
            </a:extLst>
          </p:cNvPr>
          <p:cNvCxnSpPr>
            <a:cxnSpLocks/>
          </p:cNvCxnSpPr>
          <p:nvPr/>
        </p:nvCxnSpPr>
        <p:spPr>
          <a:xfrm>
            <a:off x="1179576" y="3975669"/>
            <a:ext cx="0" cy="871491"/>
          </a:xfrm>
          <a:prstGeom prst="line">
            <a:avLst/>
          </a:prstGeom>
          <a:ln w="38100">
            <a:solidFill>
              <a:schemeClr val="bg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49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nested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03A3B-74A1-4FB6-BAFF-97A68363D33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2ACB4C-D0BF-44A9-9713-70D67FA82E5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3996" y="3009803"/>
            <a:ext cx="10972800" cy="871491"/>
          </a:xfrm>
          <a:prstGeom prst="rect">
            <a:avLst/>
          </a:prstGeom>
        </p:spPr>
        <p:txBody>
          <a:bodyPr lIns="0" rIns="0" anchor="b"/>
          <a:lstStyle>
            <a:lvl1pPr algn="l">
              <a:defRPr sz="60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</a:defRPr>
            </a:lvl1pPr>
          </a:lstStyle>
          <a:p>
            <a:r>
              <a:rPr lang="en-US" dirty="0"/>
              <a:t>title–macro</a:t>
            </a:r>
            <a:endParaRPr lang="ru-RU" dirty="0"/>
          </a:p>
        </p:txBody>
      </p:sp>
      <p:sp>
        <p:nvSpPr>
          <p:cNvPr id="12" name="Text Placeholder 64">
            <a:extLst>
              <a:ext uri="{FF2B5EF4-FFF2-40B4-BE49-F238E27FC236}">
                <a16:creationId xmlns:a16="http://schemas.microsoft.com/office/drawing/2014/main" id="{671FA33F-8D88-4710-97E0-18DEB97A5E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6342" y="3975669"/>
            <a:ext cx="10130454" cy="871491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60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title–macro-2</a:t>
            </a:r>
            <a:endParaRPr lang="ru-RU" dirty="0"/>
          </a:p>
        </p:txBody>
      </p:sp>
      <p:sp>
        <p:nvSpPr>
          <p:cNvPr id="15" name="Text Placeholder 64">
            <a:extLst>
              <a:ext uri="{FF2B5EF4-FFF2-40B4-BE49-F238E27FC236}">
                <a16:creationId xmlns:a16="http://schemas.microsoft.com/office/drawing/2014/main" id="{9D0796D6-5DE3-41B7-B93C-AFF4D34AC7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2900" y="4941535"/>
            <a:ext cx="9243896" cy="871491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6000">
                <a:latin typeface="+mj-lt"/>
              </a:defRPr>
            </a:lvl1pPr>
          </a:lstStyle>
          <a:p>
            <a:r>
              <a:rPr lang="en-US" dirty="0"/>
              <a:t>title–current</a:t>
            </a:r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164329-34F9-4673-BEF4-144F77F3AC41}"/>
              </a:ext>
            </a:extLst>
          </p:cNvPr>
          <p:cNvCxnSpPr>
            <a:cxnSpLocks/>
          </p:cNvCxnSpPr>
          <p:nvPr/>
        </p:nvCxnSpPr>
        <p:spPr>
          <a:xfrm>
            <a:off x="1179576" y="3975669"/>
            <a:ext cx="0" cy="1837357"/>
          </a:xfrm>
          <a:prstGeom prst="line">
            <a:avLst/>
          </a:prstGeom>
          <a:ln w="38100">
            <a:solidFill>
              <a:schemeClr val="bg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8E131E-6743-498A-8BF3-D4307B702FAB}"/>
              </a:ext>
            </a:extLst>
          </p:cNvPr>
          <p:cNvCxnSpPr>
            <a:cxnSpLocks/>
          </p:cNvCxnSpPr>
          <p:nvPr/>
        </p:nvCxnSpPr>
        <p:spPr>
          <a:xfrm>
            <a:off x="2066544" y="4941535"/>
            <a:ext cx="0" cy="871491"/>
          </a:xfrm>
          <a:prstGeom prst="line">
            <a:avLst/>
          </a:prstGeom>
          <a:ln w="38100">
            <a:solidFill>
              <a:schemeClr val="bg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8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D3F2-36FE-426C-952B-D5A2F02B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65" y="681404"/>
            <a:ext cx="10975731" cy="54955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A45E3C-9B3F-4E47-B0DF-100F0A126B0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43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93A6F6-6D1C-415F-8CCE-6BCF674532B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1065" y="685803"/>
            <a:ext cx="10975731" cy="24618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err="1"/>
              <a:t>file.ext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53DFD4-E723-4C0C-A316-408503268F4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65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D3F2-36FE-426C-952B-D5A2F02B93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1065" y="685803"/>
            <a:ext cx="10975731" cy="24618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err="1"/>
              <a:t>file.ext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006CFD-2C84-4264-A347-0D97EC7B954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08134" y="3429000"/>
            <a:ext cx="10975731" cy="246185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err="1"/>
              <a:t>file.ext</a:t>
            </a: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9ABB0D-C759-4A56-BDBC-00E8BD911ED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690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C7CE-031F-4716-93FE-51E3378434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3996" y="3009803"/>
            <a:ext cx="10972800" cy="871491"/>
          </a:xfrm>
          <a:prstGeom prst="rect">
            <a:avLst/>
          </a:prstGeom>
        </p:spPr>
        <p:txBody>
          <a:bodyPr lIns="0" rIns="0" anchor="b"/>
          <a:lstStyle>
            <a:lvl1pPr algn="l">
              <a:defRPr sz="6000"/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03A3B-74A1-4FB6-BAFF-97A68363D33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62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-nes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4C25531C-F59E-4567-8EF1-D986B122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6342" y="3975669"/>
            <a:ext cx="10130454" cy="871491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6000">
                <a:latin typeface="+mj-lt"/>
              </a:defRPr>
            </a:lvl1pPr>
          </a:lstStyle>
          <a:p>
            <a:r>
              <a:rPr lang="en-US" dirty="0"/>
              <a:t>title–current</a:t>
            </a:r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03A3B-74A1-4FB6-BAFF-97A68363D33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1065" y="6322310"/>
            <a:ext cx="10975731" cy="380673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  <a:latin typeface="+mj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footer</a:t>
            </a:r>
            <a:endParaRPr lang="ru-RU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D2ACB4C-D0BF-44A9-9713-70D67FA82E5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3996" y="3009803"/>
            <a:ext cx="10972800" cy="871491"/>
          </a:xfrm>
          <a:prstGeom prst="rect">
            <a:avLst/>
          </a:prstGeom>
        </p:spPr>
        <p:txBody>
          <a:bodyPr lIns="0" rIns="0" anchor="b"/>
          <a:lstStyle>
            <a:lvl1pPr algn="l">
              <a:defRPr sz="6000">
                <a:solidFill>
                  <a:schemeClr val="bg1">
                    <a:lumMod val="40000"/>
                    <a:lumOff val="60000"/>
                    <a:alpha val="50000"/>
                  </a:schemeClr>
                </a:solidFill>
              </a:defRPr>
            </a:lvl1pPr>
          </a:lstStyle>
          <a:p>
            <a:r>
              <a:rPr lang="en-US" dirty="0"/>
              <a:t>title–macro</a:t>
            </a:r>
            <a:endParaRPr lang="ru-RU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D7C0086-FB61-471B-ACFE-A6B2C832F7E6}"/>
              </a:ext>
            </a:extLst>
          </p:cNvPr>
          <p:cNvCxnSpPr>
            <a:cxnSpLocks noChangeAspect="1"/>
          </p:cNvCxnSpPr>
          <p:nvPr/>
        </p:nvCxnSpPr>
        <p:spPr>
          <a:xfrm rot="16200000" flipH="1">
            <a:off x="872583" y="3884406"/>
            <a:ext cx="529261" cy="524757"/>
          </a:xfrm>
          <a:prstGeom prst="bentConnector3">
            <a:avLst>
              <a:gd name="adj1" fmla="val 96515"/>
            </a:avLst>
          </a:prstGeom>
          <a:ln w="38100">
            <a:solidFill>
              <a:schemeClr val="bg1">
                <a:lumMod val="40000"/>
                <a:lumOff val="6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13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25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04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FC1F9-AAFA-4B76-BE95-66D74D5F6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going server side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5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FC1F9-AAFA-4B76-BE95-66D74D5F6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npm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11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npm</a:t>
            </a: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6345D1-472E-4213-BCD1-72D8FC937939}"/>
              </a:ext>
            </a:extLst>
          </p:cNvPr>
          <p:cNvSpPr/>
          <p:nvPr/>
        </p:nvSpPr>
        <p:spPr>
          <a:xfrm>
            <a:off x="608135" y="239675"/>
            <a:ext cx="1097573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{</a:t>
            </a:r>
          </a:p>
          <a:p>
            <a:r>
              <a:rPr lang="en-US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  "name"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: 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the-way-it-will-be-on-</a:t>
            </a:r>
            <a:r>
              <a:rPr lang="en-US" dirty="0" err="1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npm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,</a:t>
            </a:r>
          </a:p>
          <a:p>
            <a:r>
              <a:rPr lang="en-US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  "description"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: 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A short description for </a:t>
            </a:r>
            <a:r>
              <a:rPr lang="en-US" dirty="0" err="1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npm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,</a:t>
            </a:r>
          </a:p>
          <a:p>
            <a:r>
              <a:rPr lang="en-US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  "version"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: 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1.0.0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,</a:t>
            </a:r>
          </a:p>
          <a:p>
            <a:r>
              <a:rPr lang="en-US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  "author"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: 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 err="1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npm_username</a:t>
            </a:r>
            <a:r>
              <a:rPr lang="en-US" dirty="0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 &lt;email&gt;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,</a:t>
            </a:r>
          </a:p>
          <a:p>
            <a:r>
              <a:rPr lang="en-US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  "scripts"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: {</a:t>
            </a:r>
          </a:p>
          <a:p>
            <a:r>
              <a:rPr lang="en-US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    "dev"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: 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cross-</a:t>
            </a:r>
            <a:r>
              <a:rPr lang="en-US" dirty="0" err="1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env</a:t>
            </a:r>
            <a:r>
              <a:rPr lang="en-US" dirty="0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dirty="0" err="1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NODE_ENV</a:t>
            </a:r>
            <a:r>
              <a:rPr lang="en-US" dirty="0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=development </a:t>
            </a:r>
            <a:r>
              <a:rPr lang="en-US" dirty="0" err="1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webpack</a:t>
            </a:r>
            <a:r>
              <a:rPr lang="en-US" dirty="0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-dev-server --hot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,</a:t>
            </a:r>
          </a:p>
          <a:p>
            <a:r>
              <a:rPr lang="en-US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    "build"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: 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cross-</a:t>
            </a:r>
            <a:r>
              <a:rPr lang="en-US" dirty="0" err="1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env</a:t>
            </a:r>
            <a:r>
              <a:rPr lang="en-US" dirty="0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dirty="0" err="1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NODE_ENV</a:t>
            </a:r>
            <a:r>
              <a:rPr lang="en-US" dirty="0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=production </a:t>
            </a:r>
            <a:r>
              <a:rPr lang="en-US" dirty="0" err="1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webpack</a:t>
            </a:r>
            <a:r>
              <a:rPr lang="en-US" dirty="0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 --progress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endParaRPr lang="en-US" dirty="0">
              <a:solidFill>
                <a:srgbClr val="BFC7D5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 },</a:t>
            </a:r>
          </a:p>
          <a:p>
            <a:r>
              <a:rPr lang="en-US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  "dependencies"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: {</a:t>
            </a:r>
          </a:p>
          <a:p>
            <a:r>
              <a:rPr lang="en-US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    "</a:t>
            </a:r>
            <a:r>
              <a:rPr lang="en-US" dirty="0" err="1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lodash</a:t>
            </a:r>
            <a:r>
              <a:rPr lang="en-US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: 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^4.17.4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,</a:t>
            </a:r>
          </a:p>
          <a:p>
            <a:r>
              <a:rPr lang="en-US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    "moment"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: 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^2.19.1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,</a:t>
            </a:r>
          </a:p>
          <a:p>
            <a:r>
              <a:rPr lang="en-US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    "perfect-scrollbar"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: 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^1.1.0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,</a:t>
            </a:r>
          </a:p>
          <a:p>
            <a:r>
              <a:rPr lang="en-US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    "</a:t>
            </a:r>
            <a:r>
              <a:rPr lang="en-US" dirty="0" err="1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vue</a:t>
            </a:r>
            <a:r>
              <a:rPr lang="en-US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: 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^2.4.4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,</a:t>
            </a:r>
          </a:p>
          <a:p>
            <a:r>
              <a:rPr lang="en-US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    "</a:t>
            </a:r>
            <a:r>
              <a:rPr lang="en-US" dirty="0" err="1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vuex</a:t>
            </a:r>
            <a:r>
              <a:rPr lang="en-US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: 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^3.0.1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endParaRPr lang="en-US" dirty="0">
              <a:solidFill>
                <a:srgbClr val="BFC7D5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 },</a:t>
            </a:r>
          </a:p>
          <a:p>
            <a:r>
              <a:rPr lang="en-US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  "</a:t>
            </a:r>
            <a:r>
              <a:rPr lang="en-US" dirty="0" err="1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devDependencies</a:t>
            </a:r>
            <a:r>
              <a:rPr lang="en-US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: {</a:t>
            </a:r>
          </a:p>
          <a:p>
            <a:r>
              <a:rPr lang="en-US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    "babel-core"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: 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^6.26.0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,</a:t>
            </a:r>
          </a:p>
          <a:p>
            <a:r>
              <a:rPr lang="en-US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    "babel-loader"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: 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^7.1.2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,</a:t>
            </a:r>
          </a:p>
          <a:p>
            <a:r>
              <a:rPr lang="en-US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    "cross-env"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: 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^5.0.5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,</a:t>
            </a:r>
          </a:p>
          <a:p>
            <a:r>
              <a:rPr lang="en-US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    "</a:t>
            </a:r>
            <a:r>
              <a:rPr lang="en-US" dirty="0" err="1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webpack</a:t>
            </a:r>
            <a:r>
              <a:rPr lang="en-US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: 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80CBC4"/>
                </a:solidFill>
                <a:latin typeface="Roboto Mono" charset="0"/>
                <a:ea typeface="Roboto Mono" charset="0"/>
                <a:cs typeface="Roboto Mono" charset="0"/>
              </a:rPr>
              <a:t>^3.6.0</a:t>
            </a:r>
            <a:r>
              <a:rPr lang="en-US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"</a:t>
            </a:r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,</a:t>
            </a:r>
          </a:p>
          <a:p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 }</a:t>
            </a:r>
          </a:p>
          <a:p>
            <a:r>
              <a:rPr lang="en-US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}</a:t>
            </a:r>
            <a:endParaRPr lang="en-US" b="0" dirty="0">
              <a:solidFill>
                <a:srgbClr val="BFC7D5"/>
              </a:solidFill>
              <a:effectLst/>
              <a:latin typeface="Roboto Mono" charset="0"/>
              <a:ea typeface="Roboto Mono" charset="0"/>
              <a:cs typeface="Roboto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57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FC1F9-AAFA-4B76-BE95-66D74D5F6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node_modules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npm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47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latin typeface="+mj-lt"/>
              </a:rPr>
              <a:t>300+ MB on disk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latin typeface="+mj-lt"/>
              </a:rPr>
              <a:t>3300+ folders (modules)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err="1">
                <a:latin typeface="+mj-lt"/>
              </a:rPr>
              <a:t>27k</a:t>
            </a:r>
            <a:r>
              <a:rPr lang="en-US" sz="4000" dirty="0">
                <a:latin typeface="+mj-lt"/>
              </a:rPr>
              <a:t> 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C60800-A293-4011-825B-4BC50369D3F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npm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97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node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A7FCF-236B-4198-81F1-636B3E4792E6}"/>
              </a:ext>
            </a:extLst>
          </p:cNvPr>
          <p:cNvSpPr/>
          <p:nvPr/>
        </p:nvSpPr>
        <p:spPr>
          <a:xfrm>
            <a:off x="611065" y="3009443"/>
            <a:ext cx="9848850" cy="707886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4000" dirty="0" err="1">
                <a:solidFill>
                  <a:srgbClr val="C792EA"/>
                </a:solidFill>
                <a:latin typeface="Roboto Mono" pitchFamily="2" charset="0"/>
                <a:ea typeface="Roboto Mono" pitchFamily="2" charset="0"/>
              </a:rPr>
              <a:t>const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 http </a:t>
            </a:r>
            <a:r>
              <a:rPr lang="en-US" sz="4000" dirty="0">
                <a:solidFill>
                  <a:srgbClr val="C792EA"/>
                </a:solidFill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rgbClr val="89DDFF"/>
                </a:solidFill>
                <a:latin typeface="Roboto Mono" pitchFamily="2" charset="0"/>
                <a:ea typeface="Roboto Mono" pitchFamily="2" charset="0"/>
              </a:rPr>
              <a:t>require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dirty="0" err="1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moduleName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)</a:t>
            </a:r>
            <a:endParaRPr lang="en-US" sz="4000" b="0" dirty="0">
              <a:solidFill>
                <a:srgbClr val="BFC7D5"/>
              </a:solidFill>
              <a:effectLst/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42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node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A7FCF-236B-4198-81F1-636B3E4792E6}"/>
              </a:ext>
            </a:extLst>
          </p:cNvPr>
          <p:cNvSpPr/>
          <p:nvPr/>
        </p:nvSpPr>
        <p:spPr>
          <a:xfrm>
            <a:off x="611065" y="3009443"/>
            <a:ext cx="10772180" cy="707886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4000" dirty="0" err="1">
                <a:solidFill>
                  <a:srgbClr val="C792EA"/>
                </a:solidFill>
                <a:latin typeface="Roboto Mono" pitchFamily="2" charset="0"/>
                <a:ea typeface="Roboto Mono" pitchFamily="2" charset="0"/>
              </a:rPr>
              <a:t>const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 err="1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myFile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rgbClr val="C792EA"/>
                </a:solidFill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rgbClr val="89DDFF"/>
                </a:solidFill>
                <a:latin typeface="Roboto Mono" pitchFamily="2" charset="0"/>
                <a:ea typeface="Roboto Mono" pitchFamily="2" charset="0"/>
              </a:rPr>
              <a:t>require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dirty="0">
                <a:solidFill>
                  <a:srgbClr val="D9F5DD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4000" dirty="0">
                <a:solidFill>
                  <a:srgbClr val="C3E88D"/>
                </a:solidFill>
                <a:latin typeface="Roboto Mono" pitchFamily="2" charset="0"/>
                <a:ea typeface="Roboto Mono" pitchFamily="2" charset="0"/>
              </a:rPr>
              <a:t>./</a:t>
            </a:r>
            <a:r>
              <a:rPr lang="en-US" sz="4000" dirty="0">
                <a:solidFill>
                  <a:srgbClr val="D9F5DD"/>
                </a:solidFill>
                <a:latin typeface="Roboto Mono" pitchFamily="2" charset="0"/>
                <a:ea typeface="Roboto Mono" pitchFamily="2" charset="0"/>
              </a:rPr>
              <a:t>' 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+ path)</a:t>
            </a:r>
            <a:endParaRPr lang="en-US" sz="4000" b="0" dirty="0">
              <a:solidFill>
                <a:srgbClr val="BFC7D5"/>
              </a:solidFill>
              <a:effectLst/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863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FC1F9-AAFA-4B76-BE95-66D74D5F6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npm — cli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npm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203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9A0171-6E8A-4C05-8F9E-EE9A35030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npm init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creates package.json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1AF2F6-13FE-4DC5-9861-C946ACF823A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npm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2347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9A0171-6E8A-4C05-8F9E-EE9A35030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installs all dependencies (</a:t>
            </a:r>
            <a:r>
              <a:rPr lang="en-US" dirty="0" err="1"/>
              <a:t>NODE_ENV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1AF2F6-13FE-4DC5-9861-C946ACF823A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npm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210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9A0171-6E8A-4C05-8F9E-EE9A35030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{package}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installs package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1AF2F6-13FE-4DC5-9861-C946ACF823A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npm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500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FC1F9-AAFA-4B76-BE95-66D74D5F6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453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9A0171-6E8A-4C05-8F9E-EE9A35030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{package} --save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installs package as dependency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1AF2F6-13FE-4DC5-9861-C946ACF823A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npm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468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9A0171-6E8A-4C05-8F9E-EE9A35030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{pack} --save-dev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installs package as dev dependency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1AF2F6-13FE-4DC5-9861-C946ACF823A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npm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383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9A0171-6E8A-4C05-8F9E-EE9A35030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uninstall {package}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uninstalls package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1AF2F6-13FE-4DC5-9861-C946ACF823A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npm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983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FC1F9-AAFA-4B76-BE95-66D74D5F6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web framework</a:t>
            </a:r>
          </a:p>
        </p:txBody>
      </p:sp>
    </p:spTree>
    <p:extLst>
      <p:ext uri="{BB962C8B-B14F-4D97-AF65-F5344CB8AC3E}">
        <p14:creationId xmlns:p14="http://schemas.microsoft.com/office/powerpoint/2010/main" val="1049237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express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A7FCF-236B-4198-81F1-636B3E4792E6}"/>
              </a:ext>
            </a:extLst>
          </p:cNvPr>
          <p:cNvSpPr/>
          <p:nvPr/>
        </p:nvSpPr>
        <p:spPr>
          <a:xfrm>
            <a:off x="611065" y="3009443"/>
            <a:ext cx="9900146" cy="707886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40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const</a:t>
            </a:r>
            <a:r>
              <a:rPr lang="en-US" sz="40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app </a:t>
            </a:r>
            <a:r>
              <a:rPr lang="en-US" sz="40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40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4000" dirty="0">
                <a:solidFill>
                  <a:srgbClr val="89DDFF"/>
                </a:solidFill>
                <a:latin typeface="Roboto Mono" charset="0"/>
                <a:ea typeface="Roboto Mono" charset="0"/>
                <a:cs typeface="Roboto Mono" charset="0"/>
              </a:rPr>
              <a:t>require</a:t>
            </a:r>
            <a:r>
              <a:rPr lang="en-US" sz="40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en-US" sz="40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40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express</a:t>
            </a:r>
            <a:r>
              <a:rPr lang="en-US" sz="40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40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)()</a:t>
            </a:r>
          </a:p>
        </p:txBody>
      </p:sp>
    </p:spTree>
    <p:extLst>
      <p:ext uri="{BB962C8B-B14F-4D97-AF65-F5344CB8AC3E}">
        <p14:creationId xmlns:p14="http://schemas.microsoft.com/office/powerpoint/2010/main" val="1100251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express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A7FCF-236B-4198-81F1-636B3E4792E6}"/>
              </a:ext>
            </a:extLst>
          </p:cNvPr>
          <p:cNvSpPr/>
          <p:nvPr/>
        </p:nvSpPr>
        <p:spPr>
          <a:xfrm>
            <a:off x="611065" y="2767280"/>
            <a:ext cx="10518905" cy="132343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40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const</a:t>
            </a:r>
            <a:r>
              <a:rPr lang="en-US" sz="40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express </a:t>
            </a:r>
            <a:r>
              <a:rPr lang="en-US" sz="40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40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4000" dirty="0">
                <a:solidFill>
                  <a:srgbClr val="89DDFF"/>
                </a:solidFill>
                <a:latin typeface="Roboto Mono" charset="0"/>
                <a:ea typeface="Roboto Mono" charset="0"/>
                <a:cs typeface="Roboto Mono" charset="0"/>
              </a:rPr>
              <a:t>require</a:t>
            </a:r>
            <a:r>
              <a:rPr lang="en-US" sz="40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en-US" sz="40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40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express</a:t>
            </a:r>
            <a:r>
              <a:rPr lang="en-US" sz="40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40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)</a:t>
            </a:r>
          </a:p>
          <a:p>
            <a:r>
              <a:rPr lang="en-US" sz="40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const</a:t>
            </a:r>
            <a:r>
              <a:rPr lang="en-US" sz="40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app </a:t>
            </a:r>
            <a:r>
              <a:rPr lang="en-US" sz="40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40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4000" dirty="0">
                <a:solidFill>
                  <a:srgbClr val="82AAFF"/>
                </a:solidFill>
                <a:latin typeface="Roboto Mono" charset="0"/>
                <a:ea typeface="Roboto Mono" charset="0"/>
                <a:cs typeface="Roboto Mono" charset="0"/>
              </a:rPr>
              <a:t>express</a:t>
            </a:r>
            <a:r>
              <a:rPr lang="en-US" sz="40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()</a:t>
            </a:r>
            <a:endParaRPr lang="en-US" sz="4000" b="0" dirty="0">
              <a:solidFill>
                <a:srgbClr val="BFC7D5"/>
              </a:solidFill>
              <a:effectLst/>
              <a:latin typeface="Roboto Mono" charset="0"/>
              <a:ea typeface="Roboto Mono" charset="0"/>
              <a:cs typeface="Roboto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39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express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A7FCF-236B-4198-81F1-636B3E4792E6}"/>
              </a:ext>
            </a:extLst>
          </p:cNvPr>
          <p:cNvSpPr/>
          <p:nvPr/>
        </p:nvSpPr>
        <p:spPr>
          <a:xfrm>
            <a:off x="611065" y="3098140"/>
            <a:ext cx="10772180" cy="707886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4000" dirty="0" err="1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app</a:t>
            </a:r>
            <a:r>
              <a:rPr lang="en-US" sz="4000" dirty="0" err="1">
                <a:solidFill>
                  <a:srgbClr val="C792EA"/>
                </a:solidFill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4000" dirty="0" err="1">
                <a:solidFill>
                  <a:srgbClr val="82AAFF"/>
                </a:solidFill>
                <a:latin typeface="Roboto Mono" pitchFamily="2" charset="0"/>
                <a:ea typeface="Roboto Mono" pitchFamily="2" charset="0"/>
              </a:rPr>
              <a:t>use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dirty="0" err="1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express</a:t>
            </a:r>
            <a:r>
              <a:rPr lang="en-US" sz="4000" dirty="0" err="1">
                <a:solidFill>
                  <a:srgbClr val="C792EA"/>
                </a:solidFill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4000" dirty="0" err="1">
                <a:solidFill>
                  <a:srgbClr val="82AAFF"/>
                </a:solidFill>
                <a:latin typeface="Roboto Mono" pitchFamily="2" charset="0"/>
                <a:ea typeface="Roboto Mono" pitchFamily="2" charset="0"/>
              </a:rPr>
              <a:t>static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dirty="0">
                <a:solidFill>
                  <a:srgbClr val="D9F5DD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4000" dirty="0">
                <a:solidFill>
                  <a:srgbClr val="C3E88D"/>
                </a:solidFill>
                <a:latin typeface="Roboto Mono" pitchFamily="2" charset="0"/>
                <a:ea typeface="Roboto Mono" pitchFamily="2" charset="0"/>
              </a:rPr>
              <a:t>./static</a:t>
            </a:r>
            <a:r>
              <a:rPr lang="en-US" sz="4000" dirty="0">
                <a:solidFill>
                  <a:srgbClr val="D9F5DD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))</a:t>
            </a:r>
            <a:endParaRPr lang="en-US" sz="4000" b="0" dirty="0">
              <a:solidFill>
                <a:srgbClr val="BFC7D5"/>
              </a:solidFill>
              <a:effectLst/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476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express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A7FCF-236B-4198-81F1-636B3E4792E6}"/>
              </a:ext>
            </a:extLst>
          </p:cNvPr>
          <p:cNvSpPr/>
          <p:nvPr/>
        </p:nvSpPr>
        <p:spPr>
          <a:xfrm>
            <a:off x="611065" y="3098140"/>
            <a:ext cx="4950073" cy="707886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4000" dirty="0" err="1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app</a:t>
            </a:r>
            <a:r>
              <a:rPr lang="en-US" sz="40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4000" dirty="0" err="1">
                <a:solidFill>
                  <a:srgbClr val="82AAFF"/>
                </a:solidFill>
                <a:latin typeface="Roboto Mono" charset="0"/>
                <a:ea typeface="Roboto Mono" charset="0"/>
                <a:cs typeface="Roboto Mono" charset="0"/>
              </a:rPr>
              <a:t>listen</a:t>
            </a:r>
            <a:r>
              <a:rPr lang="en-US" sz="40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en-US" sz="4000" dirty="0">
                <a:solidFill>
                  <a:srgbClr val="F78C6C"/>
                </a:solidFill>
                <a:latin typeface="Roboto Mono" charset="0"/>
                <a:ea typeface="Roboto Mono" charset="0"/>
                <a:cs typeface="Roboto Mono" charset="0"/>
              </a:rPr>
              <a:t>8081</a:t>
            </a:r>
            <a:r>
              <a:rPr lang="en-US" sz="40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)</a:t>
            </a:r>
            <a:endParaRPr lang="en-US" sz="4000" b="0" dirty="0">
              <a:solidFill>
                <a:srgbClr val="BFC7D5"/>
              </a:solidFill>
              <a:effectLst/>
              <a:latin typeface="Roboto Mono" charset="0"/>
              <a:ea typeface="Roboto Mono" charset="0"/>
              <a:cs typeface="Roboto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134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FC1F9-AAFA-4B76-BE95-66D74D5F6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middleware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express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89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express</a:t>
            </a: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C1B28A-A3F0-4C33-AA54-1FB46DF9ABE6}"/>
              </a:ext>
            </a:extLst>
          </p:cNvPr>
          <p:cNvSpPr/>
          <p:nvPr/>
        </p:nvSpPr>
        <p:spPr>
          <a:xfrm>
            <a:off x="611065" y="2151727"/>
            <a:ext cx="10969870" cy="255454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4000" dirty="0" err="1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app</a:t>
            </a:r>
            <a:r>
              <a:rPr lang="en-US" sz="4000" dirty="0" err="1">
                <a:solidFill>
                  <a:srgbClr val="C792EA"/>
                </a:solidFill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4000" dirty="0" err="1">
                <a:solidFill>
                  <a:srgbClr val="82AAFF"/>
                </a:solidFill>
                <a:latin typeface="Roboto Mono" pitchFamily="2" charset="0"/>
                <a:ea typeface="Roboto Mono" pitchFamily="2" charset="0"/>
              </a:rPr>
              <a:t>use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dirty="0">
                <a:solidFill>
                  <a:srgbClr val="D9F5DD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dirty="0" err="1">
                <a:solidFill>
                  <a:srgbClr val="7986E7"/>
                </a:solidFill>
                <a:latin typeface="Roboto Mono" pitchFamily="2" charset="0"/>
                <a:ea typeface="Roboto Mono" pitchFamily="2" charset="0"/>
              </a:rPr>
              <a:t>req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, </a:t>
            </a:r>
            <a:r>
              <a:rPr lang="en-US" sz="4000" dirty="0">
                <a:solidFill>
                  <a:srgbClr val="7986E7"/>
                </a:solidFill>
                <a:latin typeface="Roboto Mono" pitchFamily="2" charset="0"/>
                <a:ea typeface="Roboto Mono" pitchFamily="2" charset="0"/>
              </a:rPr>
              <a:t>res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, </a:t>
            </a:r>
            <a:r>
              <a:rPr lang="en-US" sz="4000" dirty="0">
                <a:solidFill>
                  <a:srgbClr val="7986E7"/>
                </a:solidFill>
                <a:latin typeface="Roboto Mono" pitchFamily="2" charset="0"/>
                <a:ea typeface="Roboto Mono" pitchFamily="2" charset="0"/>
              </a:rPr>
              <a:t>next</a:t>
            </a:r>
            <a:r>
              <a:rPr lang="en-US" sz="4000" dirty="0">
                <a:solidFill>
                  <a:srgbClr val="D9F5DD"/>
                </a:solidFill>
                <a:latin typeface="Roboto Mono" pitchFamily="2" charset="0"/>
                <a:ea typeface="Roboto Mono" pitchFamily="2" charset="0"/>
              </a:rPr>
              <a:t>)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rgbClr val="C792EA"/>
                </a:solidFill>
                <a:latin typeface="Roboto Mono" pitchFamily="2" charset="0"/>
                <a:ea typeface="Roboto Mono" pitchFamily="2" charset="0"/>
              </a:rPr>
              <a:t>=&gt;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 {</a:t>
            </a:r>
          </a:p>
          <a:p>
            <a:r>
              <a:rPr lang="en-US" sz="4000" dirty="0">
                <a:solidFill>
                  <a:srgbClr val="FFCB6B"/>
                </a:solidFill>
                <a:latin typeface="Roboto Mono" pitchFamily="2" charset="0"/>
                <a:ea typeface="Roboto Mono" pitchFamily="2" charset="0"/>
              </a:rPr>
              <a:t>  </a:t>
            </a:r>
            <a:r>
              <a:rPr lang="en-US" sz="4000" dirty="0" err="1">
                <a:solidFill>
                  <a:srgbClr val="FFCB6B"/>
                </a:solidFill>
                <a:latin typeface="Roboto Mono" pitchFamily="2" charset="0"/>
                <a:ea typeface="Roboto Mono" pitchFamily="2" charset="0"/>
              </a:rPr>
              <a:t>console</a:t>
            </a:r>
            <a:r>
              <a:rPr lang="en-US" sz="4000" dirty="0" err="1">
                <a:solidFill>
                  <a:srgbClr val="C792EA"/>
                </a:solidFill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4000" dirty="0" err="1">
                <a:solidFill>
                  <a:srgbClr val="89DDFF"/>
                </a:solidFill>
                <a:latin typeface="Roboto Mono" pitchFamily="2" charset="0"/>
                <a:ea typeface="Roboto Mono" pitchFamily="2" charset="0"/>
              </a:rPr>
              <a:t>log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dirty="0">
                <a:solidFill>
                  <a:srgbClr val="D9F5DD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4000" dirty="0">
                <a:solidFill>
                  <a:srgbClr val="C3E88D"/>
                </a:solidFill>
                <a:latin typeface="Roboto Mono" pitchFamily="2" charset="0"/>
                <a:ea typeface="Roboto Mono" pitchFamily="2" charset="0"/>
              </a:rPr>
              <a:t>I am middleware</a:t>
            </a:r>
            <a:r>
              <a:rPr lang="en-US" sz="4000" dirty="0">
                <a:solidFill>
                  <a:srgbClr val="D9F5DD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)</a:t>
            </a:r>
          </a:p>
          <a:p>
            <a:r>
              <a:rPr lang="en-US" sz="4000" dirty="0">
                <a:solidFill>
                  <a:srgbClr val="82AAFF"/>
                </a:solidFill>
                <a:latin typeface="Roboto Mono" pitchFamily="2" charset="0"/>
                <a:ea typeface="Roboto Mono" pitchFamily="2" charset="0"/>
              </a:rPr>
              <a:t>  next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()</a:t>
            </a:r>
          </a:p>
          <a:p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})</a:t>
            </a:r>
            <a:endParaRPr lang="en-US" sz="4000" b="0" dirty="0">
              <a:solidFill>
                <a:srgbClr val="BFC7D5"/>
              </a:solidFill>
              <a:effectLst/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0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FC1F9-AAFA-4B76-BE95-66D74D5F6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v8</a:t>
            </a:r>
            <a:r>
              <a:rPr lang="en-US" dirty="0"/>
              <a:t> ~ chrome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2782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FC1F9-AAFA-4B76-BE95-66D74D5F6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 requests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express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80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FC1F9-AAFA-4B76-BE95-66D74D5F6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996" y="2993254"/>
            <a:ext cx="10972800" cy="871491"/>
          </a:xfrm>
        </p:spPr>
        <p:txBody>
          <a:bodyPr/>
          <a:lstStyle/>
          <a:p>
            <a:r>
              <a:rPr lang="en-US" dirty="0"/>
              <a:t>protocol</a:t>
            </a:r>
            <a:r>
              <a:rPr lang="en-US" dirty="0">
                <a:solidFill>
                  <a:schemeClr val="tx2"/>
                </a:solidFill>
              </a:rPr>
              <a:t>://</a:t>
            </a:r>
            <a:r>
              <a:rPr lang="en-US" dirty="0" err="1"/>
              <a:t>host</a:t>
            </a:r>
            <a:r>
              <a:rPr lang="en-US" dirty="0" err="1">
                <a:solidFill>
                  <a:schemeClr val="tx2"/>
                </a:solidFill>
              </a:rPr>
              <a:t>:</a:t>
            </a:r>
            <a:r>
              <a:rPr lang="en-US" dirty="0" err="1"/>
              <a:t>port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/>
              <a:t>path</a:t>
            </a:r>
            <a:r>
              <a:rPr lang="en-US" dirty="0" err="1">
                <a:solidFill>
                  <a:schemeClr val="tx2"/>
                </a:solidFill>
              </a:rPr>
              <a:t>?</a:t>
            </a:r>
            <a:r>
              <a:rPr lang="en-US" dirty="0" err="1"/>
              <a:t>query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get requests</a:t>
            </a:r>
          </a:p>
        </p:txBody>
      </p:sp>
    </p:spTree>
    <p:extLst>
      <p:ext uri="{BB962C8B-B14F-4D97-AF65-F5344CB8AC3E}">
        <p14:creationId xmlns:p14="http://schemas.microsoft.com/office/powerpoint/2010/main" val="1297947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FC1F9-AAFA-4B76-BE95-66D74D5F6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996" y="2993254"/>
            <a:ext cx="10972800" cy="871491"/>
          </a:xfrm>
        </p:spPr>
        <p:txBody>
          <a:bodyPr/>
          <a:lstStyle/>
          <a:p>
            <a:r>
              <a:rPr lang="en-US" dirty="0"/>
              <a:t>http</a:t>
            </a:r>
            <a:r>
              <a:rPr lang="en-US" dirty="0">
                <a:solidFill>
                  <a:schemeClr val="tx2"/>
                </a:solidFill>
              </a:rPr>
              <a:t>://</a:t>
            </a:r>
            <a:r>
              <a:rPr lang="en-US" dirty="0" err="1"/>
              <a:t>example.com:80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/>
              <a:t>path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get requests</a:t>
            </a:r>
          </a:p>
        </p:txBody>
      </p:sp>
    </p:spTree>
    <p:extLst>
      <p:ext uri="{BB962C8B-B14F-4D97-AF65-F5344CB8AC3E}">
        <p14:creationId xmlns:p14="http://schemas.microsoft.com/office/powerpoint/2010/main" val="2885565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FC1F9-AAFA-4B76-BE95-66D74D5F6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996" y="2993254"/>
            <a:ext cx="10972800" cy="871491"/>
          </a:xfrm>
        </p:spPr>
        <p:txBody>
          <a:bodyPr/>
          <a:lstStyle/>
          <a:p>
            <a:r>
              <a:rPr lang="en-US" dirty="0"/>
              <a:t>https</a:t>
            </a:r>
            <a:r>
              <a:rPr lang="en-US" dirty="0">
                <a:solidFill>
                  <a:schemeClr val="tx2"/>
                </a:solidFill>
              </a:rPr>
              <a:t>://</a:t>
            </a:r>
            <a:r>
              <a:rPr lang="en-US" dirty="0" err="1"/>
              <a:t>example.com:443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/>
              <a:t>path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get requests</a:t>
            </a:r>
          </a:p>
        </p:txBody>
      </p:sp>
    </p:spTree>
    <p:extLst>
      <p:ext uri="{BB962C8B-B14F-4D97-AF65-F5344CB8AC3E}">
        <p14:creationId xmlns:p14="http://schemas.microsoft.com/office/powerpoint/2010/main" val="3473279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FC1F9-AAFA-4B76-BE95-66D74D5F6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996" y="2993254"/>
            <a:ext cx="10972800" cy="871491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**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/>
              <a:t>path</a:t>
            </a:r>
            <a:r>
              <a:rPr lang="en-US" dirty="0" err="1">
                <a:solidFill>
                  <a:schemeClr val="tx2"/>
                </a:solidFill>
              </a:rPr>
              <a:t>?</a:t>
            </a:r>
            <a:r>
              <a:rPr lang="en-US" dirty="0" err="1"/>
              <a:t>key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dirty="0" err="1"/>
              <a:t>val</a:t>
            </a:r>
            <a:r>
              <a:rPr lang="en-US" dirty="0" err="1">
                <a:solidFill>
                  <a:schemeClr val="tx2"/>
                </a:solidFill>
              </a:rPr>
              <a:t>&amp;</a:t>
            </a:r>
            <a:r>
              <a:rPr lang="en-US" dirty="0" err="1"/>
              <a:t>key2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dirty="0" err="1"/>
              <a:t>val2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get requests</a:t>
            </a:r>
          </a:p>
        </p:txBody>
      </p:sp>
    </p:spTree>
    <p:extLst>
      <p:ext uri="{BB962C8B-B14F-4D97-AF65-F5344CB8AC3E}">
        <p14:creationId xmlns:p14="http://schemas.microsoft.com/office/powerpoint/2010/main" val="2683312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express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A7FCF-236B-4198-81F1-636B3E4792E6}"/>
              </a:ext>
            </a:extLst>
          </p:cNvPr>
          <p:cNvSpPr/>
          <p:nvPr/>
        </p:nvSpPr>
        <p:spPr>
          <a:xfrm>
            <a:off x="611064" y="2828835"/>
            <a:ext cx="10130507" cy="120032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2400" dirty="0" err="1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app</a:t>
            </a:r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2400" dirty="0" err="1">
                <a:solidFill>
                  <a:srgbClr val="89DDFF"/>
                </a:solidFill>
                <a:latin typeface="Roboto Mono" charset="0"/>
                <a:ea typeface="Roboto Mono" charset="0"/>
                <a:cs typeface="Roboto Mono" charset="0"/>
              </a:rPr>
              <a:t>get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/route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, 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en-US" sz="2400" dirty="0">
                <a:solidFill>
                  <a:srgbClr val="7986E7"/>
                </a:solidFill>
                <a:latin typeface="Roboto Mono" charset="0"/>
                <a:ea typeface="Roboto Mono" charset="0"/>
                <a:cs typeface="Roboto Mono" charset="0"/>
              </a:rPr>
              <a:t>request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, </a:t>
            </a:r>
            <a:r>
              <a:rPr lang="en-US" sz="2400" dirty="0">
                <a:solidFill>
                  <a:srgbClr val="7986E7"/>
                </a:solidFill>
                <a:latin typeface="Roboto Mono" charset="0"/>
                <a:ea typeface="Roboto Mono" charset="0"/>
                <a:cs typeface="Roboto Mono" charset="0"/>
              </a:rPr>
              <a:t>response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)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=&gt;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{</a:t>
            </a:r>
          </a:p>
          <a:p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   </a:t>
            </a:r>
            <a:r>
              <a:rPr lang="en-US" sz="2400" dirty="0">
                <a:solidFill>
                  <a:srgbClr val="697098"/>
                </a:solidFill>
                <a:latin typeface="Roboto Mono" charset="0"/>
                <a:ea typeface="Roboto Mono" charset="0"/>
                <a:cs typeface="Roboto Mono" charset="0"/>
              </a:rPr>
              <a:t>// do something w/ the request &amp; response objects</a:t>
            </a:r>
            <a:endParaRPr lang="en-US" sz="2400" dirty="0">
              <a:solidFill>
                <a:srgbClr val="BFC7D5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})</a:t>
            </a:r>
            <a:endParaRPr lang="en-US" sz="2400" b="0" dirty="0">
              <a:solidFill>
                <a:srgbClr val="BFC7D5"/>
              </a:solidFill>
              <a:effectLst/>
              <a:latin typeface="Roboto Mono" charset="0"/>
              <a:ea typeface="Roboto Mono" charset="0"/>
              <a:cs typeface="Roboto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074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express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A7FCF-236B-4198-81F1-636B3E4792E6}"/>
              </a:ext>
            </a:extLst>
          </p:cNvPr>
          <p:cNvSpPr/>
          <p:nvPr/>
        </p:nvSpPr>
        <p:spPr>
          <a:xfrm>
            <a:off x="611066" y="1536174"/>
            <a:ext cx="11076438" cy="415498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2400" dirty="0">
                <a:solidFill>
                  <a:srgbClr val="697098"/>
                </a:solidFill>
                <a:latin typeface="Roboto Mono" charset="0"/>
                <a:ea typeface="Roboto Mono" charset="0"/>
                <a:cs typeface="Roboto Mono" charset="0"/>
              </a:rPr>
              <a:t>// /</a:t>
            </a:r>
            <a:r>
              <a:rPr lang="en-US" sz="2400" dirty="0" err="1">
                <a:solidFill>
                  <a:srgbClr val="697098"/>
                </a:solidFill>
                <a:latin typeface="Roboto Mono" charset="0"/>
                <a:ea typeface="Roboto Mono" charset="0"/>
                <a:cs typeface="Roboto Mono" charset="0"/>
              </a:rPr>
              <a:t>route?artist</a:t>
            </a:r>
            <a:r>
              <a:rPr lang="en-US" sz="2400" dirty="0">
                <a:solidFill>
                  <a:srgbClr val="697098"/>
                </a:solidFill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2400" dirty="0" err="1">
                <a:solidFill>
                  <a:srgbClr val="697098"/>
                </a:solidFill>
                <a:latin typeface="Roboto Mono" charset="0"/>
                <a:ea typeface="Roboto Mono" charset="0"/>
                <a:cs typeface="Roboto Mono" charset="0"/>
              </a:rPr>
              <a:t>Nightwish&amp;song</a:t>
            </a:r>
            <a:r>
              <a:rPr lang="en-US" sz="2400" dirty="0">
                <a:solidFill>
                  <a:srgbClr val="697098"/>
                </a:solidFill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2400" dirty="0" err="1">
                <a:solidFill>
                  <a:srgbClr val="697098"/>
                </a:solidFill>
                <a:latin typeface="Roboto Mono" charset="0"/>
                <a:ea typeface="Roboto Mono" charset="0"/>
                <a:cs typeface="Roboto Mono" charset="0"/>
              </a:rPr>
              <a:t>End+of+All+Hope</a:t>
            </a:r>
            <a:endParaRPr lang="en-US" sz="2400" dirty="0">
              <a:solidFill>
                <a:srgbClr val="BFC7D5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400" dirty="0" err="1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request</a:t>
            </a:r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2400" dirty="0" err="1">
                <a:solidFill>
                  <a:srgbClr val="89DDFF"/>
                </a:solidFill>
                <a:latin typeface="Roboto Mono" charset="0"/>
                <a:ea typeface="Roboto Mono" charset="0"/>
                <a:cs typeface="Roboto Mono" charset="0"/>
              </a:rPr>
              <a:t>query</a:t>
            </a:r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2400" dirty="0" err="1">
                <a:solidFill>
                  <a:srgbClr val="89DDFF"/>
                </a:solidFill>
                <a:latin typeface="Roboto Mono" charset="0"/>
                <a:ea typeface="Roboto Mono" charset="0"/>
                <a:cs typeface="Roboto Mono" charset="0"/>
              </a:rPr>
              <a:t>artist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===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 err="1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Nightwish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endParaRPr lang="en-US" sz="2400" dirty="0">
              <a:solidFill>
                <a:srgbClr val="BFC7D5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400" dirty="0" err="1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request</a:t>
            </a:r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2400" dirty="0" err="1">
                <a:solidFill>
                  <a:srgbClr val="89DDFF"/>
                </a:solidFill>
                <a:latin typeface="Roboto Mono" charset="0"/>
                <a:ea typeface="Roboto Mono" charset="0"/>
                <a:cs typeface="Roboto Mono" charset="0"/>
              </a:rPr>
              <a:t>query</a:t>
            </a:r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2400" dirty="0" err="1">
                <a:solidFill>
                  <a:srgbClr val="89DDFF"/>
                </a:solidFill>
                <a:latin typeface="Roboto Mono" charset="0"/>
                <a:ea typeface="Roboto Mono" charset="0"/>
                <a:cs typeface="Roboto Mono" charset="0"/>
              </a:rPr>
              <a:t>song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===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End of All Hope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endParaRPr lang="en-US" sz="2400" dirty="0">
              <a:solidFill>
                <a:srgbClr val="BFC7D5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b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</a:br>
            <a:r>
              <a:rPr lang="en-US" sz="2400" dirty="0" err="1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request</a:t>
            </a:r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2400" dirty="0" err="1">
                <a:solidFill>
                  <a:srgbClr val="89DDFF"/>
                </a:solidFill>
                <a:latin typeface="Roboto Mono" charset="0"/>
                <a:ea typeface="Roboto Mono" charset="0"/>
                <a:cs typeface="Roboto Mono" charset="0"/>
              </a:rPr>
              <a:t>path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===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/route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endParaRPr lang="en-US" sz="2400" dirty="0">
              <a:solidFill>
                <a:srgbClr val="BFC7D5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b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</a:br>
            <a:r>
              <a:rPr lang="en-US" sz="2400" dirty="0" err="1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request</a:t>
            </a:r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2400" dirty="0" err="1">
                <a:solidFill>
                  <a:srgbClr val="89DDFF"/>
                </a:solidFill>
                <a:latin typeface="Roboto Mono" charset="0"/>
                <a:ea typeface="Roboto Mono" charset="0"/>
                <a:cs typeface="Roboto Mono" charset="0"/>
              </a:rPr>
              <a:t>originalUrl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===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 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/</a:t>
            </a:r>
            <a:r>
              <a:rPr lang="en-US" sz="2400" dirty="0" err="1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route?artist</a:t>
            </a:r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2400" dirty="0" err="1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Nightwish&amp;song</a:t>
            </a:r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2400" dirty="0" err="1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End+of+All+Hope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endParaRPr lang="en-US" sz="2400" dirty="0">
              <a:solidFill>
                <a:srgbClr val="BFC7D5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endParaRPr lang="en-US" sz="2400" dirty="0">
              <a:solidFill>
                <a:srgbClr val="BFC7D5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400" dirty="0">
                <a:solidFill>
                  <a:srgbClr val="697098"/>
                </a:solidFill>
                <a:latin typeface="Roboto Mono" charset="0"/>
                <a:ea typeface="Roboto Mono" charset="0"/>
                <a:cs typeface="Roboto Mono" charset="0"/>
              </a:rPr>
              <a:t>// </a:t>
            </a:r>
            <a:r>
              <a:rPr lang="ru-RU" altLang="ru-RU" sz="2400" dirty="0">
                <a:solidFill>
                  <a:srgbClr val="697098"/>
                </a:solidFill>
                <a:latin typeface="Roboto Mono" pitchFamily="2" charset="0"/>
                <a:ea typeface="Roboto Mono" pitchFamily="2" charset="0"/>
              </a:rPr>
              <a:t>X-Requested-With</a:t>
            </a:r>
            <a:r>
              <a:rPr lang="ru-RU" altLang="ru-RU" sz="2400" dirty="0">
                <a:solidFill>
                  <a:srgbClr val="697098"/>
                </a:solidFill>
                <a:latin typeface="Roboto Mono" pitchFamily="2" charset="0"/>
                <a:ea typeface="Roboto Mono" pitchFamily="2" charset="0"/>
                <a:cs typeface="Open Sans" panose="020B0606030504020204" pitchFamily="34" charset="0"/>
              </a:rPr>
              <a:t> header field is </a:t>
            </a:r>
            <a:r>
              <a:rPr lang="en-US" altLang="ru-RU" sz="2400" dirty="0">
                <a:solidFill>
                  <a:srgbClr val="697098"/>
                </a:solidFill>
                <a:latin typeface="Roboto Mono" pitchFamily="2" charset="0"/>
                <a:ea typeface="Roboto Mono" pitchFamily="2" charset="0"/>
                <a:cs typeface="Open Sans" panose="020B0606030504020204" pitchFamily="34" charset="0"/>
              </a:rPr>
              <a:t>"</a:t>
            </a:r>
            <a:r>
              <a:rPr lang="ru-RU" altLang="ru-RU" sz="2400" dirty="0">
                <a:solidFill>
                  <a:srgbClr val="697098"/>
                </a:solidFill>
                <a:latin typeface="Roboto Mono" pitchFamily="2" charset="0"/>
                <a:ea typeface="Roboto Mono" pitchFamily="2" charset="0"/>
                <a:cs typeface="Open Sans" panose="020B0606030504020204" pitchFamily="34" charset="0"/>
              </a:rPr>
              <a:t>XMLHttpRequest</a:t>
            </a:r>
            <a:r>
              <a:rPr lang="en-US" altLang="ru-RU" sz="2400" dirty="0">
                <a:solidFill>
                  <a:srgbClr val="697098"/>
                </a:solidFill>
                <a:latin typeface="Roboto Mono" pitchFamily="2" charset="0"/>
                <a:ea typeface="Roboto Mono" pitchFamily="2" charset="0"/>
                <a:cs typeface="Open Sans" panose="020B0606030504020204" pitchFamily="34" charset="0"/>
              </a:rPr>
              <a:t>"</a:t>
            </a:r>
            <a:b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</a:br>
            <a:r>
              <a:rPr lang="en-US" sz="2400" dirty="0" err="1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request</a:t>
            </a:r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2400" dirty="0" err="1">
                <a:solidFill>
                  <a:srgbClr val="89DDFF"/>
                </a:solidFill>
                <a:latin typeface="Roboto Mono" charset="0"/>
                <a:ea typeface="Roboto Mono" charset="0"/>
                <a:cs typeface="Roboto Mono" charset="0"/>
              </a:rPr>
              <a:t>xhr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===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FF5874"/>
                </a:solidFill>
                <a:latin typeface="Roboto Mono" charset="0"/>
                <a:ea typeface="Roboto Mono" charset="0"/>
                <a:cs typeface="Roboto Mono" charset="0"/>
              </a:rPr>
              <a:t>false</a:t>
            </a:r>
            <a:endParaRPr lang="ru-RU" altLang="ru-RU" sz="2400" dirty="0">
              <a:solidFill>
                <a:srgbClr val="697098"/>
              </a:solidFill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32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express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A7FCF-236B-4198-81F1-636B3E4792E6}"/>
              </a:ext>
            </a:extLst>
          </p:cNvPr>
          <p:cNvSpPr/>
          <p:nvPr/>
        </p:nvSpPr>
        <p:spPr>
          <a:xfrm>
            <a:off x="611065" y="797510"/>
            <a:ext cx="9657542" cy="526297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2400" dirty="0" err="1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response</a:t>
            </a:r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2400" dirty="0" err="1">
                <a:solidFill>
                  <a:srgbClr val="89DDFF"/>
                </a:solidFill>
                <a:latin typeface="Roboto Mono" charset="0"/>
                <a:ea typeface="Roboto Mono" charset="0"/>
                <a:cs typeface="Roboto Mono" charset="0"/>
              </a:rPr>
              <a:t>set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({</a:t>
            </a:r>
          </a:p>
          <a:p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    '</a:t>
            </a:r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Content-Type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: 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text/plain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,</a:t>
            </a:r>
          </a:p>
          <a:p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    '</a:t>
            </a:r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Access-Control-Allow-Origin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: 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*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endParaRPr lang="en-US" sz="2400" dirty="0">
              <a:solidFill>
                <a:srgbClr val="BFC7D5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})</a:t>
            </a:r>
          </a:p>
          <a:p>
            <a:b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</a:br>
            <a:r>
              <a:rPr lang="en-US" sz="2400" dirty="0" err="1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response</a:t>
            </a:r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2400" dirty="0" err="1">
                <a:solidFill>
                  <a:srgbClr val="82AAFF"/>
                </a:solidFill>
                <a:latin typeface="Roboto Mono" charset="0"/>
                <a:ea typeface="Roboto Mono" charset="0"/>
                <a:cs typeface="Roboto Mono" charset="0"/>
              </a:rPr>
              <a:t>status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en-US" sz="2400" dirty="0">
                <a:solidFill>
                  <a:srgbClr val="F78C6C"/>
                </a:solidFill>
                <a:latin typeface="Roboto Mono" charset="0"/>
                <a:ea typeface="Roboto Mono" charset="0"/>
                <a:cs typeface="Roboto Mono" charset="0"/>
              </a:rPr>
              <a:t>200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) </a:t>
            </a:r>
            <a:r>
              <a:rPr lang="en-US" sz="2400" dirty="0">
                <a:solidFill>
                  <a:srgbClr val="697098"/>
                </a:solidFill>
                <a:latin typeface="Roboto Mono" charset="0"/>
                <a:ea typeface="Roboto Mono" charset="0"/>
                <a:cs typeface="Roboto Mono" charset="0"/>
              </a:rPr>
              <a:t>// by default</a:t>
            </a:r>
            <a:endParaRPr lang="en-US" sz="2400" dirty="0">
              <a:solidFill>
                <a:srgbClr val="BFC7D5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b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</a:br>
            <a:r>
              <a:rPr lang="en-US" sz="2400" dirty="0" err="1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response</a:t>
            </a:r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2400" dirty="0" err="1">
                <a:solidFill>
                  <a:srgbClr val="89DDFF"/>
                </a:solidFill>
                <a:latin typeface="Roboto Mono" charset="0"/>
                <a:ea typeface="Roboto Mono" charset="0"/>
                <a:cs typeface="Roboto Mono" charset="0"/>
              </a:rPr>
              <a:t>send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Sample String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)</a:t>
            </a:r>
          </a:p>
          <a:p>
            <a:b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</a:br>
            <a:r>
              <a:rPr lang="en-US" sz="2400" dirty="0">
                <a:solidFill>
                  <a:srgbClr val="697098"/>
                </a:solidFill>
                <a:latin typeface="Roboto Mono" charset="0"/>
                <a:ea typeface="Roboto Mono" charset="0"/>
                <a:cs typeface="Roboto Mono" charset="0"/>
              </a:rPr>
              <a:t>// also an option</a:t>
            </a:r>
            <a:endParaRPr lang="en-US" sz="2400" dirty="0">
              <a:solidFill>
                <a:srgbClr val="BFC7D5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400" dirty="0">
                <a:solidFill>
                  <a:srgbClr val="697098"/>
                </a:solidFill>
                <a:latin typeface="Roboto Mono" charset="0"/>
                <a:ea typeface="Roboto Mono" charset="0"/>
                <a:cs typeface="Roboto Mono" charset="0"/>
              </a:rPr>
              <a:t>// </a:t>
            </a:r>
            <a:r>
              <a:rPr lang="en-US" sz="2400" dirty="0" err="1">
                <a:solidFill>
                  <a:srgbClr val="697098"/>
                </a:solidFill>
                <a:latin typeface="Roboto Mono" charset="0"/>
                <a:ea typeface="Roboto Mono" charset="0"/>
                <a:cs typeface="Roboto Mono" charset="0"/>
              </a:rPr>
              <a:t>response.json</a:t>
            </a:r>
            <a:r>
              <a:rPr lang="en-US" sz="2400" dirty="0">
                <a:solidFill>
                  <a:srgbClr val="697098"/>
                </a:solidFill>
                <a:latin typeface="Roboto Mono" charset="0"/>
                <a:ea typeface="Roboto Mono" charset="0"/>
                <a:cs typeface="Roboto Mono" charset="0"/>
              </a:rPr>
              <a:t> works too</a:t>
            </a:r>
            <a:endParaRPr lang="en-US" sz="2400" dirty="0">
              <a:solidFill>
                <a:srgbClr val="BFC7D5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400" dirty="0" err="1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response</a:t>
            </a:r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2400" dirty="0" err="1">
                <a:solidFill>
                  <a:srgbClr val="89DDFF"/>
                </a:solidFill>
                <a:latin typeface="Roboto Mono" charset="0"/>
                <a:ea typeface="Roboto Mono" charset="0"/>
                <a:cs typeface="Roboto Mono" charset="0"/>
              </a:rPr>
              <a:t>send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({</a:t>
            </a:r>
          </a:p>
          <a:p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    </a:t>
            </a:r>
            <a:r>
              <a:rPr lang="en-US" sz="2400" dirty="0">
                <a:solidFill>
                  <a:srgbClr val="BFC7D5"/>
                </a:solidFill>
                <a:latin typeface="Menlo" charset="0"/>
              </a:rPr>
              <a:t>object: </a:t>
            </a:r>
            <a:r>
              <a:rPr lang="en-US" sz="2400" dirty="0">
                <a:solidFill>
                  <a:srgbClr val="D9F5DD"/>
                </a:solidFill>
                <a:latin typeface="Menlo" charset="0"/>
              </a:rPr>
              <a:t>'</a:t>
            </a:r>
            <a:r>
              <a:rPr lang="en-US" sz="2400" dirty="0">
                <a:solidFill>
                  <a:srgbClr val="C3E88D"/>
                </a:solidFill>
                <a:latin typeface="Menlo" charset="0"/>
              </a:rPr>
              <a:t>will be </a:t>
            </a:r>
            <a:r>
              <a:rPr lang="en-US" sz="2400" dirty="0" err="1">
                <a:solidFill>
                  <a:srgbClr val="C3E88D"/>
                </a:solidFill>
                <a:latin typeface="Menlo" charset="0"/>
              </a:rPr>
              <a:t>stringified</a:t>
            </a:r>
            <a:r>
              <a:rPr lang="en-US" sz="2400" dirty="0">
                <a:solidFill>
                  <a:srgbClr val="C3E88D"/>
                </a:solidFill>
                <a:latin typeface="Menlo" charset="0"/>
              </a:rPr>
              <a:t> as JSON</a:t>
            </a:r>
            <a:r>
              <a:rPr lang="en-US" sz="2400" dirty="0">
                <a:solidFill>
                  <a:srgbClr val="D9F5DD"/>
                </a:solidFill>
                <a:latin typeface="Menlo" charset="0"/>
              </a:rPr>
              <a:t>'</a:t>
            </a:r>
            <a:endParaRPr lang="en-US" sz="2400" dirty="0">
              <a:solidFill>
                <a:srgbClr val="BFC7D5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757996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FC1F9-AAFA-4B76-BE95-66D74D5F6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 requests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express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88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express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A7FCF-236B-4198-81F1-636B3E4792E6}"/>
              </a:ext>
            </a:extLst>
          </p:cNvPr>
          <p:cNvSpPr/>
          <p:nvPr/>
        </p:nvSpPr>
        <p:spPr>
          <a:xfrm>
            <a:off x="611065" y="1905506"/>
            <a:ext cx="9657542" cy="304698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const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 err="1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bodyParser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=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89DDFF"/>
                </a:solidFill>
                <a:latin typeface="Roboto Mono" charset="0"/>
                <a:ea typeface="Roboto Mono" charset="0"/>
                <a:cs typeface="Roboto Mono" charset="0"/>
              </a:rPr>
              <a:t>require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body-parser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)</a:t>
            </a:r>
            <a:endParaRPr lang="ru-RU" sz="2400" dirty="0">
              <a:solidFill>
                <a:srgbClr val="BFC7D5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endParaRPr lang="ru-RU" sz="2400" dirty="0">
              <a:solidFill>
                <a:srgbClr val="BFC7D5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400" dirty="0" err="1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app</a:t>
            </a:r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2400" dirty="0" err="1">
                <a:solidFill>
                  <a:srgbClr val="82AAFF"/>
                </a:solidFill>
                <a:latin typeface="Roboto Mono" charset="0"/>
                <a:ea typeface="Roboto Mono" charset="0"/>
                <a:cs typeface="Roboto Mono" charset="0"/>
              </a:rPr>
              <a:t>use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en-US" sz="2400" dirty="0" err="1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bodyParser</a:t>
            </a:r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2400" dirty="0" err="1">
                <a:solidFill>
                  <a:srgbClr val="82AAFF"/>
                </a:solidFill>
                <a:latin typeface="Roboto Mono" charset="0"/>
                <a:ea typeface="Roboto Mono" charset="0"/>
                <a:cs typeface="Roboto Mono" charset="0"/>
              </a:rPr>
              <a:t>json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())</a:t>
            </a:r>
          </a:p>
          <a:p>
            <a:endParaRPr lang="ru-RU" sz="2400" dirty="0">
              <a:solidFill>
                <a:srgbClr val="BFC7D5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sz="2400" dirty="0" err="1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app</a:t>
            </a:r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2400" dirty="0" err="1">
                <a:solidFill>
                  <a:srgbClr val="82AAFF"/>
                </a:solidFill>
                <a:latin typeface="Roboto Mono" charset="0"/>
                <a:ea typeface="Roboto Mono" charset="0"/>
                <a:cs typeface="Roboto Mono" charset="0"/>
              </a:rPr>
              <a:t>post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/post-requests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, 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en-US" sz="2400" dirty="0">
                <a:solidFill>
                  <a:srgbClr val="7986E7"/>
                </a:solidFill>
                <a:latin typeface="Roboto Mono" charset="0"/>
                <a:ea typeface="Roboto Mono" charset="0"/>
                <a:cs typeface="Roboto Mono" charset="0"/>
              </a:rPr>
              <a:t>request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, </a:t>
            </a:r>
            <a:r>
              <a:rPr lang="en-US" sz="2400" dirty="0">
                <a:solidFill>
                  <a:srgbClr val="7986E7"/>
                </a:solidFill>
                <a:latin typeface="Roboto Mono" charset="0"/>
                <a:ea typeface="Roboto Mono" charset="0"/>
                <a:cs typeface="Roboto Mono" charset="0"/>
              </a:rPr>
              <a:t>response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)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sz="2400" dirty="0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=&gt;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{</a:t>
            </a:r>
          </a:p>
          <a:p>
            <a:r>
              <a:rPr lang="ru-RU" sz="2400" dirty="0">
                <a:solidFill>
                  <a:srgbClr val="FFCB6B"/>
                </a:solidFill>
                <a:latin typeface="Roboto Mono" charset="0"/>
                <a:ea typeface="Roboto Mono" charset="0"/>
                <a:cs typeface="Roboto Mono" charset="0"/>
              </a:rPr>
              <a:t>    </a:t>
            </a:r>
            <a:r>
              <a:rPr lang="en-US" sz="2400" dirty="0" err="1">
                <a:solidFill>
                  <a:srgbClr val="FFCB6B"/>
                </a:solidFill>
                <a:latin typeface="Roboto Mono" charset="0"/>
                <a:ea typeface="Roboto Mono" charset="0"/>
                <a:cs typeface="Roboto Mono" charset="0"/>
              </a:rPr>
              <a:t>console</a:t>
            </a:r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2400" dirty="0" err="1">
                <a:solidFill>
                  <a:srgbClr val="89DDFF"/>
                </a:solidFill>
                <a:latin typeface="Roboto Mono" charset="0"/>
                <a:ea typeface="Roboto Mono" charset="0"/>
                <a:cs typeface="Roboto Mono" charset="0"/>
              </a:rPr>
              <a:t>log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(</a:t>
            </a:r>
            <a:r>
              <a:rPr lang="en-US" sz="2400" dirty="0" err="1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request</a:t>
            </a:r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2400" dirty="0" err="1">
                <a:solidFill>
                  <a:srgbClr val="89DDFF"/>
                </a:solidFill>
                <a:latin typeface="Roboto Mono" charset="0"/>
                <a:ea typeface="Roboto Mono" charset="0"/>
                <a:cs typeface="Roboto Mono" charset="0"/>
              </a:rPr>
              <a:t>body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)</a:t>
            </a:r>
          </a:p>
          <a:p>
            <a:r>
              <a:rPr lang="ru-RU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   </a:t>
            </a:r>
            <a:r>
              <a:rPr lang="en-US" sz="2400" dirty="0" err="1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response</a:t>
            </a:r>
            <a:r>
              <a:rPr lang="en-US" sz="2400" dirty="0" err="1">
                <a:solidFill>
                  <a:srgbClr val="C792EA"/>
                </a:solidFill>
                <a:latin typeface="Roboto Mono" charset="0"/>
                <a:ea typeface="Roboto Mono" charset="0"/>
                <a:cs typeface="Roboto Mono" charset="0"/>
              </a:rPr>
              <a:t>.</a:t>
            </a:r>
            <a:r>
              <a:rPr lang="en-US" sz="2400" dirty="0" err="1">
                <a:solidFill>
                  <a:srgbClr val="89DDFF"/>
                </a:solidFill>
                <a:latin typeface="Roboto Mono" charset="0"/>
                <a:ea typeface="Roboto Mono" charset="0"/>
                <a:cs typeface="Roboto Mono" charset="0"/>
              </a:rPr>
              <a:t>send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({ response: 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C3E88D"/>
                </a:solidFill>
                <a:latin typeface="Roboto Mono" charset="0"/>
                <a:ea typeface="Roboto Mono" charset="0"/>
                <a:cs typeface="Roboto Mono" charset="0"/>
              </a:rPr>
              <a:t>ok</a:t>
            </a:r>
            <a:r>
              <a:rPr lang="en-US" sz="2400" dirty="0">
                <a:solidFill>
                  <a:srgbClr val="D9F5DD"/>
                </a:solidFill>
                <a:latin typeface="Roboto Mono" charset="0"/>
                <a:ea typeface="Roboto Mono" charset="0"/>
                <a:cs typeface="Roboto Mono" charset="0"/>
              </a:rPr>
              <a:t>'</a:t>
            </a:r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 })</a:t>
            </a:r>
          </a:p>
          <a:p>
            <a:r>
              <a:rPr lang="en-US" sz="2400" dirty="0">
                <a:solidFill>
                  <a:srgbClr val="BFC7D5"/>
                </a:solidFill>
                <a:latin typeface="Roboto Mono" charset="0"/>
                <a:ea typeface="Roboto Mono" charset="0"/>
                <a:cs typeface="Roboto Mono" charset="0"/>
              </a:rPr>
              <a:t>})</a:t>
            </a:r>
            <a:endParaRPr lang="en-US" sz="2400" b="0" dirty="0">
              <a:solidFill>
                <a:srgbClr val="BFC7D5"/>
              </a:solidFill>
              <a:effectLst/>
              <a:latin typeface="Roboto Mono" charset="0"/>
              <a:ea typeface="Roboto Mono" charset="0"/>
              <a:cs typeface="Roboto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3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FC1F9-AAFA-4B76-BE95-66D74D5F6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r>
              <a:rPr lang="en-US" dirty="0"/>
              <a:t> | </a:t>
            </a:r>
            <a:r>
              <a:rPr lang="en-US" dirty="0" err="1"/>
              <a:t>requirejs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1554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FC1F9-AAFA-4B76-BE95-66D74D5F6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representational state transfer</a:t>
            </a:r>
          </a:p>
        </p:txBody>
      </p:sp>
    </p:spTree>
    <p:extLst>
      <p:ext uri="{BB962C8B-B14F-4D97-AF65-F5344CB8AC3E}">
        <p14:creationId xmlns:p14="http://schemas.microsoft.com/office/powerpoint/2010/main" val="799301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rest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065" y="1997839"/>
            <a:ext cx="10309183" cy="2862322"/>
          </a:xfrm>
          <a:prstGeom prst="rect">
            <a:avLst/>
          </a:prstGeom>
        </p:spPr>
        <p:txBody>
          <a:bodyPr wrap="square" lIns="0" rIns="0" rtlCol="0" anchor="b">
            <a:spAutoFit/>
          </a:bodyPr>
          <a:lstStyle/>
          <a:p>
            <a:pPr algn="l"/>
            <a:r>
              <a:rPr lang="ru-RU" sz="3600" dirty="0">
                <a:latin typeface="+mj-lt"/>
                <a:ea typeface="Roboto Thin" charset="0"/>
                <a:cs typeface="Roboto Thin" charset="0"/>
              </a:rPr>
              <a:t>Клиент-серверная система</a:t>
            </a:r>
          </a:p>
          <a:p>
            <a:pPr algn="l"/>
            <a:r>
              <a:rPr lang="en-US" sz="3600" dirty="0">
                <a:latin typeface="+mj-lt"/>
                <a:ea typeface="Roboto Thin" charset="0"/>
                <a:cs typeface="Roboto Thin" charset="0"/>
              </a:rPr>
              <a:t>Statelessness + </a:t>
            </a:r>
            <a:r>
              <a:rPr lang="ru-RU" sz="3600" dirty="0">
                <a:latin typeface="+mj-lt"/>
                <a:ea typeface="Roboto Thin" charset="0"/>
                <a:cs typeface="Roboto Thin" charset="0"/>
              </a:rPr>
              <a:t>самодостаточность запросов</a:t>
            </a:r>
          </a:p>
          <a:p>
            <a:pPr algn="l"/>
            <a:r>
              <a:rPr lang="ru-RU" sz="3600" dirty="0">
                <a:latin typeface="+mj-lt"/>
                <a:ea typeface="Roboto Thin" charset="0"/>
                <a:cs typeface="Roboto Thin" charset="0"/>
              </a:rPr>
              <a:t>Кэширование</a:t>
            </a:r>
          </a:p>
          <a:p>
            <a:pPr algn="l"/>
            <a:r>
              <a:rPr lang="ru-RU" sz="3600" dirty="0" err="1">
                <a:latin typeface="+mj-lt"/>
                <a:ea typeface="Roboto Thin" charset="0"/>
                <a:cs typeface="Roboto Thin" charset="0"/>
              </a:rPr>
              <a:t>Единобразие</a:t>
            </a:r>
            <a:r>
              <a:rPr lang="ru-RU" sz="3600" dirty="0">
                <a:latin typeface="+mj-lt"/>
                <a:ea typeface="Roboto Thin" charset="0"/>
                <a:cs typeface="Roboto Thin" charset="0"/>
              </a:rPr>
              <a:t> интерфейса</a:t>
            </a:r>
          </a:p>
          <a:p>
            <a:pPr algn="l"/>
            <a:r>
              <a:rPr lang="ru-RU" sz="3600" dirty="0">
                <a:latin typeface="+mj-lt"/>
                <a:ea typeface="Roboto Thin" charset="0"/>
                <a:cs typeface="Roboto Thin" charset="0"/>
              </a:rPr>
              <a:t>Разделение системы на слои</a:t>
            </a:r>
          </a:p>
        </p:txBody>
      </p:sp>
    </p:spTree>
    <p:extLst>
      <p:ext uri="{BB962C8B-B14F-4D97-AF65-F5344CB8AC3E}">
        <p14:creationId xmlns:p14="http://schemas.microsoft.com/office/powerpoint/2010/main" val="629238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rest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611065" y="697378"/>
            <a:ext cx="10874355" cy="707886"/>
          </a:xfrm>
          <a:prstGeom prst="rect">
            <a:avLst/>
          </a:prstGeom>
        </p:spPr>
        <p:txBody>
          <a:bodyPr wrap="square" lIns="0" rIns="0" rtlCol="0" anchor="b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Roboto Mono" charset="0"/>
                <a:ea typeface="Roboto Mono" charset="0"/>
                <a:cs typeface="Roboto Mono" charset="0"/>
              </a:rPr>
              <a:t>https://</a:t>
            </a:r>
            <a:r>
              <a:rPr lang="en-US" sz="4000" dirty="0" err="1">
                <a:solidFill>
                  <a:schemeClr val="bg2"/>
                </a:solidFill>
                <a:latin typeface="Roboto Mono" charset="0"/>
                <a:ea typeface="Roboto Mono" charset="0"/>
                <a:cs typeface="Roboto Mono" charset="0"/>
              </a:rPr>
              <a:t>api.idk.com</a:t>
            </a:r>
            <a:r>
              <a:rPr lang="en-US" sz="4000" dirty="0">
                <a:solidFill>
                  <a:schemeClr val="bg2"/>
                </a:solidFill>
                <a:latin typeface="Roboto Mono" charset="0"/>
                <a:ea typeface="Roboto Mono" charset="0"/>
                <a:cs typeface="Roboto Mono" charset="0"/>
              </a:rPr>
              <a:t>/users/:name </a:t>
            </a:r>
            <a:endParaRPr lang="ru-RU" sz="4000" dirty="0">
              <a:solidFill>
                <a:schemeClr val="bg2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065" y="2274838"/>
            <a:ext cx="10309183" cy="2308324"/>
          </a:xfrm>
          <a:prstGeom prst="rect">
            <a:avLst/>
          </a:prstGeom>
        </p:spPr>
        <p:txBody>
          <a:bodyPr wrap="square" lIns="0" rIns="0" rtlCol="0" anchor="b">
            <a:spAutoFit/>
          </a:bodyPr>
          <a:lstStyle/>
          <a:p>
            <a:pPr algn="l"/>
            <a:r>
              <a:rPr lang="en-US" sz="3600" dirty="0">
                <a:solidFill>
                  <a:schemeClr val="accent6"/>
                </a:solidFill>
                <a:latin typeface="+mj-lt"/>
              </a:rPr>
              <a:t>GET </a:t>
            </a:r>
            <a:r>
              <a:rPr lang="mr-IN" sz="3600" dirty="0">
                <a:latin typeface="+mj-lt"/>
              </a:rPr>
              <a:t>–</a:t>
            </a:r>
            <a:r>
              <a:rPr lang="en-US" sz="3600" dirty="0">
                <a:latin typeface="+mj-lt"/>
              </a:rPr>
              <a:t> </a:t>
            </a:r>
            <a:r>
              <a:rPr lang="ru-RU" sz="3600" dirty="0">
                <a:latin typeface="+mj-lt"/>
              </a:rPr>
              <a:t>получить информацию о пользователе </a:t>
            </a:r>
            <a:endParaRPr lang="en-US" sz="3600" dirty="0">
              <a:latin typeface="+mj-lt"/>
            </a:endParaRPr>
          </a:p>
          <a:p>
            <a:pPr algn="l"/>
            <a:r>
              <a:rPr lang="en-US" sz="3600" dirty="0">
                <a:solidFill>
                  <a:schemeClr val="accent6"/>
                </a:solidFill>
                <a:latin typeface="+mj-lt"/>
              </a:rPr>
              <a:t>POST</a:t>
            </a:r>
            <a:r>
              <a:rPr lang="ru-RU" sz="36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mr-IN" sz="3600" dirty="0">
                <a:latin typeface="+mj-lt"/>
              </a:rPr>
              <a:t>–</a:t>
            </a:r>
            <a:r>
              <a:rPr lang="ru-RU" sz="3600" dirty="0">
                <a:latin typeface="+mj-lt"/>
              </a:rPr>
              <a:t> создать нового пользователя</a:t>
            </a:r>
            <a:endParaRPr lang="en-US" sz="3600" dirty="0">
              <a:latin typeface="+mj-lt"/>
            </a:endParaRPr>
          </a:p>
          <a:p>
            <a:r>
              <a:rPr lang="en-US" sz="3600" dirty="0">
                <a:solidFill>
                  <a:schemeClr val="accent6"/>
                </a:solidFill>
                <a:latin typeface="+mj-lt"/>
              </a:rPr>
              <a:t>PUT</a:t>
            </a:r>
            <a:r>
              <a:rPr lang="ru-RU" sz="36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mr-IN" sz="3600" dirty="0">
                <a:latin typeface="+mj-lt"/>
              </a:rPr>
              <a:t>–</a:t>
            </a:r>
            <a:r>
              <a:rPr lang="ru-RU" sz="3600" dirty="0">
                <a:latin typeface="+mj-lt"/>
              </a:rPr>
              <a:t> обновить информацию о пользователе</a:t>
            </a:r>
            <a:endParaRPr lang="en-US" sz="3600" dirty="0">
              <a:latin typeface="+mj-lt"/>
            </a:endParaRPr>
          </a:p>
          <a:p>
            <a:pPr algn="l"/>
            <a:r>
              <a:rPr lang="en-US" sz="3600" dirty="0">
                <a:solidFill>
                  <a:schemeClr val="accent6"/>
                </a:solidFill>
                <a:latin typeface="+mj-lt"/>
              </a:rPr>
              <a:t>DELETE</a:t>
            </a:r>
            <a:r>
              <a:rPr lang="ru-RU" sz="36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mr-IN" sz="3600" dirty="0">
                <a:latin typeface="+mj-lt"/>
              </a:rPr>
              <a:t>–</a:t>
            </a:r>
            <a:r>
              <a:rPr lang="ru-RU" sz="3600" dirty="0">
                <a:latin typeface="+mj-lt"/>
              </a:rPr>
              <a:t> удалить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1181480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FC1F9-AAFA-4B76-BE95-66D74D5F6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restful </a:t>
            </a:r>
            <a:r>
              <a:rPr lang="en-US" dirty="0" err="1"/>
              <a:t>api</a:t>
            </a:r>
            <a:r>
              <a:rPr lang="en-US" dirty="0"/>
              <a:t> | practice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697116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rest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611065" y="312762"/>
            <a:ext cx="10874355" cy="707886"/>
          </a:xfrm>
          <a:prstGeom prst="rect">
            <a:avLst/>
          </a:prstGeom>
        </p:spPr>
        <p:txBody>
          <a:bodyPr wrap="square" lIns="0" rIns="0" rtlCol="0" anchor="b">
            <a:spAutoFit/>
          </a:bodyPr>
          <a:lstStyle/>
          <a:p>
            <a:r>
              <a:rPr lang="en-US" sz="4000">
                <a:solidFill>
                  <a:schemeClr val="bg2"/>
                </a:solidFill>
                <a:latin typeface="Roboto Mono" charset="0"/>
                <a:ea typeface="Roboto Mono" charset="0"/>
                <a:cs typeface="Roboto Mono" charset="0"/>
              </a:rPr>
              <a:t>/users</a:t>
            </a:r>
            <a:r>
              <a:rPr lang="en-US" sz="4000" dirty="0">
                <a:solidFill>
                  <a:schemeClr val="bg2"/>
                </a:solidFill>
                <a:latin typeface="Roboto Mono" charset="0"/>
                <a:ea typeface="Roboto Mono" charset="0"/>
                <a:cs typeface="Roboto Mono" charset="0"/>
              </a:rPr>
              <a:t>/:name </a:t>
            </a:r>
            <a:endParaRPr lang="ru-RU" sz="4000" dirty="0">
              <a:solidFill>
                <a:schemeClr val="bg2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065" y="1020648"/>
            <a:ext cx="10309183" cy="2308324"/>
          </a:xfrm>
          <a:prstGeom prst="rect">
            <a:avLst/>
          </a:prstGeom>
        </p:spPr>
        <p:txBody>
          <a:bodyPr wrap="square" lIns="0" rIns="0" rtlCol="0" anchor="b">
            <a:spAutoFit/>
          </a:bodyPr>
          <a:lstStyle/>
          <a:p>
            <a:pPr algn="l"/>
            <a:r>
              <a:rPr lang="en-US" sz="3600" dirty="0">
                <a:solidFill>
                  <a:schemeClr val="accent6"/>
                </a:solidFill>
                <a:latin typeface="+mj-lt"/>
              </a:rPr>
              <a:t>GET </a:t>
            </a:r>
            <a:r>
              <a:rPr lang="mr-IN" sz="3600" dirty="0">
                <a:latin typeface="+mj-lt"/>
              </a:rPr>
              <a:t>–</a:t>
            </a:r>
            <a:r>
              <a:rPr lang="en-US" sz="3600" dirty="0">
                <a:latin typeface="+mj-lt"/>
              </a:rPr>
              <a:t> </a:t>
            </a:r>
            <a:r>
              <a:rPr lang="ru-RU" sz="3600" dirty="0">
                <a:latin typeface="+mj-lt"/>
              </a:rPr>
              <a:t>получить информацию о пользователе </a:t>
            </a:r>
            <a:endParaRPr lang="en-US" sz="3600" dirty="0">
              <a:latin typeface="+mj-lt"/>
            </a:endParaRPr>
          </a:p>
          <a:p>
            <a:pPr algn="l"/>
            <a:r>
              <a:rPr lang="en-US" sz="3600" dirty="0">
                <a:solidFill>
                  <a:schemeClr val="accent6"/>
                </a:solidFill>
                <a:latin typeface="+mj-lt"/>
              </a:rPr>
              <a:t>POST</a:t>
            </a:r>
            <a:r>
              <a:rPr lang="ru-RU" sz="36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mr-IN" sz="3600" dirty="0">
                <a:latin typeface="+mj-lt"/>
              </a:rPr>
              <a:t>–</a:t>
            </a:r>
            <a:r>
              <a:rPr lang="ru-RU" sz="3600" dirty="0">
                <a:latin typeface="+mj-lt"/>
              </a:rPr>
              <a:t> создать нового пользователя</a:t>
            </a:r>
            <a:endParaRPr lang="en-US" sz="3600" dirty="0">
              <a:latin typeface="+mj-lt"/>
            </a:endParaRPr>
          </a:p>
          <a:p>
            <a:r>
              <a:rPr lang="en-US" sz="3600" dirty="0">
                <a:solidFill>
                  <a:schemeClr val="accent6"/>
                </a:solidFill>
                <a:latin typeface="+mj-lt"/>
              </a:rPr>
              <a:t>PUT</a:t>
            </a:r>
            <a:r>
              <a:rPr lang="ru-RU" sz="36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mr-IN" sz="3600" dirty="0">
                <a:latin typeface="+mj-lt"/>
              </a:rPr>
              <a:t>–</a:t>
            </a:r>
            <a:r>
              <a:rPr lang="ru-RU" sz="3600" dirty="0">
                <a:latin typeface="+mj-lt"/>
              </a:rPr>
              <a:t> обновить информацию о пользователе</a:t>
            </a:r>
            <a:endParaRPr lang="en-US" sz="3600" dirty="0">
              <a:latin typeface="+mj-lt"/>
            </a:endParaRPr>
          </a:p>
          <a:p>
            <a:pPr algn="l"/>
            <a:r>
              <a:rPr lang="en-US" sz="3600" dirty="0">
                <a:solidFill>
                  <a:schemeClr val="accent6"/>
                </a:solidFill>
                <a:latin typeface="+mj-lt"/>
              </a:rPr>
              <a:t>DELETE</a:t>
            </a:r>
            <a:r>
              <a:rPr lang="ru-RU" sz="3600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mr-IN" sz="3600" dirty="0">
                <a:latin typeface="+mj-lt"/>
              </a:rPr>
              <a:t>–</a:t>
            </a:r>
            <a:r>
              <a:rPr lang="ru-RU" sz="3600" dirty="0">
                <a:latin typeface="+mj-lt"/>
              </a:rPr>
              <a:t> удалить пользователя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065" y="3328972"/>
            <a:ext cx="10309183" cy="2862322"/>
          </a:xfrm>
          <a:prstGeom prst="rect">
            <a:avLst/>
          </a:prstGeom>
        </p:spPr>
        <p:txBody>
          <a:bodyPr wrap="square" lIns="0" rIns="0" rtlCol="0" anchor="b">
            <a:spAutoFit/>
          </a:bodyPr>
          <a:lstStyle/>
          <a:p>
            <a:pPr algn="l"/>
            <a:r>
              <a:rPr lang="en-US" sz="3600" dirty="0">
                <a:latin typeface="+mj-lt"/>
              </a:rPr>
              <a:t>C</a:t>
            </a:r>
            <a:r>
              <a:rPr lang="ru-RU" sz="3600" dirty="0">
                <a:latin typeface="+mj-lt"/>
              </a:rPr>
              <a:t>писок пользователей хранится в памяти</a:t>
            </a:r>
          </a:p>
          <a:p>
            <a:pPr algn="l"/>
            <a:r>
              <a:rPr lang="ru-RU" sz="3600" dirty="0">
                <a:latin typeface="+mj-lt"/>
              </a:rPr>
              <a:t>Запросы изменяют объект с пользователями</a:t>
            </a:r>
            <a:r>
              <a:rPr lang="en-US" sz="3600" dirty="0">
                <a:latin typeface="+mj-lt"/>
              </a:rPr>
              <a:t>. </a:t>
            </a:r>
          </a:p>
          <a:p>
            <a:pPr algn="l"/>
            <a:r>
              <a:rPr lang="ru-RU" sz="3600" dirty="0">
                <a:latin typeface="+mj-lt"/>
              </a:rPr>
              <a:t>У каждого пользователя есть поля </a:t>
            </a:r>
            <a:r>
              <a:rPr lang="en-US" sz="3600" dirty="0">
                <a:solidFill>
                  <a:schemeClr val="accent6"/>
                </a:solidFill>
                <a:latin typeface="+mj-lt"/>
              </a:rPr>
              <a:t>name</a:t>
            </a:r>
            <a:r>
              <a:rPr lang="en-US" sz="3600" dirty="0">
                <a:latin typeface="+mj-lt"/>
              </a:rPr>
              <a:t>, </a:t>
            </a:r>
            <a:r>
              <a:rPr lang="en-US" sz="3600" dirty="0" err="1">
                <a:solidFill>
                  <a:schemeClr val="accent6"/>
                </a:solidFill>
                <a:latin typeface="+mj-lt"/>
              </a:rPr>
              <a:t>fullName</a:t>
            </a:r>
            <a:r>
              <a:rPr lang="en-US" sz="3600" dirty="0">
                <a:latin typeface="+mj-lt"/>
              </a:rPr>
              <a:t> </a:t>
            </a:r>
            <a:r>
              <a:rPr lang="ru-RU" sz="3600" dirty="0">
                <a:latin typeface="+mj-lt"/>
              </a:rPr>
              <a:t>и </a:t>
            </a:r>
            <a:r>
              <a:rPr lang="en-US" sz="3600" dirty="0">
                <a:solidFill>
                  <a:schemeClr val="accent6"/>
                </a:solidFill>
                <a:latin typeface="+mj-lt"/>
              </a:rPr>
              <a:t>country</a:t>
            </a:r>
            <a:r>
              <a:rPr lang="ru-RU" sz="3600" dirty="0">
                <a:latin typeface="+mj-lt"/>
              </a:rPr>
              <a:t>, которые можно изменять</a:t>
            </a:r>
            <a:r>
              <a:rPr lang="en-US" sz="3600" dirty="0">
                <a:latin typeface="+mj-lt"/>
              </a:rPr>
              <a:t>.</a:t>
            </a:r>
            <a:endParaRPr lang="ru-RU" sz="3600" dirty="0">
              <a:latin typeface="+mj-lt"/>
            </a:endParaRPr>
          </a:p>
          <a:p>
            <a:pPr algn="l"/>
            <a:r>
              <a:rPr lang="en-US" sz="3600" dirty="0">
                <a:latin typeface="+mj-lt"/>
              </a:rPr>
              <a:t>D</a:t>
            </a:r>
            <a:r>
              <a:rPr lang="ru-RU" sz="3600" dirty="0">
                <a:latin typeface="+mj-lt"/>
              </a:rPr>
              <a:t>заимодействие с помощью </a:t>
            </a:r>
            <a:r>
              <a:rPr lang="en-US" sz="3600" dirty="0">
                <a:latin typeface="+mj-lt"/>
              </a:rPr>
              <a:t>JSON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195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node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A7FCF-236B-4198-81F1-636B3E4792E6}"/>
              </a:ext>
            </a:extLst>
          </p:cNvPr>
          <p:cNvSpPr/>
          <p:nvPr/>
        </p:nvSpPr>
        <p:spPr>
          <a:xfrm>
            <a:off x="611065" y="3009443"/>
            <a:ext cx="8802410" cy="707886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4000" dirty="0" err="1">
                <a:solidFill>
                  <a:srgbClr val="C792EA"/>
                </a:solidFill>
                <a:latin typeface="Roboto Mono" pitchFamily="2" charset="0"/>
                <a:ea typeface="Roboto Mono" pitchFamily="2" charset="0"/>
              </a:rPr>
              <a:t>const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 http </a:t>
            </a:r>
            <a:r>
              <a:rPr lang="en-US" sz="4000" dirty="0">
                <a:solidFill>
                  <a:srgbClr val="C792EA"/>
                </a:solidFill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rgbClr val="89DDFF"/>
                </a:solidFill>
                <a:latin typeface="Roboto Mono" pitchFamily="2" charset="0"/>
                <a:ea typeface="Roboto Mono" pitchFamily="2" charset="0"/>
              </a:rPr>
              <a:t>require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dirty="0">
                <a:solidFill>
                  <a:srgbClr val="D9F5DD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4000" dirty="0">
                <a:solidFill>
                  <a:srgbClr val="C3E88D"/>
                </a:solidFill>
                <a:latin typeface="Roboto Mono" pitchFamily="2" charset="0"/>
                <a:ea typeface="Roboto Mono" pitchFamily="2" charset="0"/>
              </a:rPr>
              <a:t>http</a:t>
            </a:r>
            <a:r>
              <a:rPr lang="en-US" sz="4000" dirty="0">
                <a:solidFill>
                  <a:srgbClr val="D9F5DD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)</a:t>
            </a:r>
            <a:endParaRPr lang="en-US" sz="4000" b="0" dirty="0">
              <a:solidFill>
                <a:srgbClr val="BFC7D5"/>
              </a:solidFill>
              <a:effectLst/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9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node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A7FCF-236B-4198-81F1-636B3E4792E6}"/>
              </a:ext>
            </a:extLst>
          </p:cNvPr>
          <p:cNvSpPr/>
          <p:nvPr/>
        </p:nvSpPr>
        <p:spPr>
          <a:xfrm>
            <a:off x="611065" y="3009443"/>
            <a:ext cx="10464403" cy="707886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4000" dirty="0" err="1">
                <a:solidFill>
                  <a:srgbClr val="C792EA"/>
                </a:solidFill>
                <a:latin typeface="Roboto Mono" pitchFamily="2" charset="0"/>
                <a:ea typeface="Roboto Mono" pitchFamily="2" charset="0"/>
              </a:rPr>
              <a:t>const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 err="1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myFile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rgbClr val="C792EA"/>
                </a:solidFill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4000" dirty="0">
                <a:solidFill>
                  <a:srgbClr val="89DDFF"/>
                </a:solidFill>
                <a:latin typeface="Roboto Mono" pitchFamily="2" charset="0"/>
                <a:ea typeface="Roboto Mono" pitchFamily="2" charset="0"/>
              </a:rPr>
              <a:t>require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4000" dirty="0">
                <a:solidFill>
                  <a:srgbClr val="D9F5DD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4000" dirty="0">
                <a:solidFill>
                  <a:srgbClr val="C3E88D"/>
                </a:solidFill>
                <a:latin typeface="Roboto Mono" pitchFamily="2" charset="0"/>
                <a:ea typeface="Roboto Mono" pitchFamily="2" charset="0"/>
              </a:rPr>
              <a:t>./</a:t>
            </a:r>
            <a:r>
              <a:rPr lang="en-US" sz="4000" dirty="0" err="1">
                <a:solidFill>
                  <a:srgbClr val="C3E88D"/>
                </a:solidFill>
                <a:latin typeface="Roboto Mono" pitchFamily="2" charset="0"/>
                <a:ea typeface="Roboto Mono" pitchFamily="2" charset="0"/>
              </a:rPr>
              <a:t>myFile</a:t>
            </a:r>
            <a:r>
              <a:rPr lang="en-US" sz="4000" dirty="0">
                <a:solidFill>
                  <a:srgbClr val="D9F5DD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4000" dirty="0">
                <a:solidFill>
                  <a:srgbClr val="BFC7D5"/>
                </a:solidFill>
                <a:latin typeface="Roboto Mono" pitchFamily="2" charset="0"/>
                <a:ea typeface="Roboto Mono" pitchFamily="2" charset="0"/>
              </a:rPr>
              <a:t>)</a:t>
            </a:r>
            <a:endParaRPr lang="en-US" sz="4000" b="0" dirty="0">
              <a:solidFill>
                <a:srgbClr val="BFC7D5"/>
              </a:solidFill>
              <a:effectLst/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5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FC1F9-AAFA-4B76-BE95-66D74D5F6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| practice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54137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200" dirty="0">
                <a:latin typeface="+mj-lt"/>
              </a:rPr>
              <a:t>Создать файл </a:t>
            </a:r>
            <a:r>
              <a:rPr lang="en-US" sz="3200" dirty="0" err="1">
                <a:latin typeface="+mj-lt"/>
              </a:rPr>
              <a:t>data.json</a:t>
            </a:r>
            <a:endParaRPr lang="ru-RU" sz="3200" dirty="0">
              <a:latin typeface="+mj-lt"/>
            </a:endParaRPr>
          </a:p>
          <a:p>
            <a:pPr marL="0" indent="0">
              <a:buNone/>
            </a:pPr>
            <a:br>
              <a:rPr lang="en-US" sz="3200" dirty="0">
                <a:latin typeface="+mj-lt"/>
              </a:rPr>
            </a:br>
            <a:r>
              <a:rPr lang="ru-RU" sz="3200" dirty="0">
                <a:latin typeface="+mj-lt"/>
              </a:rPr>
              <a:t>Руками написать в нем </a:t>
            </a:r>
            <a:r>
              <a:rPr lang="en-US" sz="3200" dirty="0">
                <a:latin typeface="+mj-lt"/>
              </a:rPr>
              <a:t>{</a:t>
            </a:r>
            <a:r>
              <a:rPr lang="en-US" sz="3200" dirty="0">
                <a:solidFill>
                  <a:schemeClr val="accent6"/>
                </a:solidFill>
                <a:latin typeface="+mj-lt"/>
              </a:rPr>
              <a:t>'name'</a:t>
            </a:r>
            <a:r>
              <a:rPr lang="en-US" sz="3200" dirty="0">
                <a:latin typeface="+mj-lt"/>
              </a:rPr>
              <a:t>: 'me', </a:t>
            </a:r>
            <a:r>
              <a:rPr lang="en-US" sz="3200" dirty="0">
                <a:solidFill>
                  <a:schemeClr val="accent6"/>
                </a:solidFill>
                <a:latin typeface="+mj-lt"/>
              </a:rPr>
              <a:t>'awesomeness'</a:t>
            </a:r>
            <a:r>
              <a:rPr lang="en-US" sz="3200" dirty="0">
                <a:latin typeface="+mj-lt"/>
              </a:rPr>
              <a:t>: 0}</a:t>
            </a:r>
            <a:endParaRPr lang="ru-RU" sz="3200" dirty="0">
              <a:latin typeface="+mj-lt"/>
            </a:endParaRPr>
          </a:p>
          <a:p>
            <a:pPr marL="0" indent="0">
              <a:buNone/>
            </a:pPr>
            <a:endParaRPr lang="ru-RU" sz="3200" dirty="0">
              <a:latin typeface="+mj-lt"/>
            </a:endParaRPr>
          </a:p>
          <a:p>
            <a:pPr marL="0" indent="0">
              <a:buNone/>
            </a:pPr>
            <a:r>
              <a:rPr lang="ru-RU" sz="3200" dirty="0">
                <a:latin typeface="+mj-lt"/>
              </a:rPr>
              <a:t>С помощью </a:t>
            </a:r>
            <a:r>
              <a:rPr lang="en-US" sz="3200" dirty="0" err="1">
                <a:latin typeface="+mj-lt"/>
              </a:rPr>
              <a:t>nodejs</a:t>
            </a:r>
            <a:r>
              <a:rPr lang="ru-RU" sz="3200" dirty="0">
                <a:latin typeface="+mj-lt"/>
              </a:rPr>
              <a:t> изменить </a:t>
            </a:r>
            <a:r>
              <a:rPr lang="en-US" sz="3200" dirty="0">
                <a:solidFill>
                  <a:schemeClr val="accent6"/>
                </a:solidFill>
                <a:latin typeface="+mj-lt"/>
              </a:rPr>
              <a:t>awesomeness</a:t>
            </a:r>
            <a:r>
              <a:rPr lang="en-US" sz="3200" dirty="0">
                <a:latin typeface="+mj-lt"/>
              </a:rPr>
              <a:t> </a:t>
            </a:r>
            <a:r>
              <a:rPr lang="ru-RU" sz="3200" dirty="0">
                <a:latin typeface="+mj-lt"/>
              </a:rPr>
              <a:t>на 100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----</a:t>
            </a:r>
          </a:p>
          <a:p>
            <a:pPr marL="0" indent="0">
              <a:buNone/>
            </a:pPr>
            <a:br>
              <a:rPr lang="ru-RU" sz="3200" dirty="0">
                <a:latin typeface="+mj-lt"/>
              </a:rPr>
            </a:br>
            <a:r>
              <a:rPr lang="ru-RU" sz="3200" dirty="0">
                <a:latin typeface="+mj-lt"/>
              </a:rPr>
              <a:t>Чтобы это сделать используйте документацию</a:t>
            </a:r>
            <a:r>
              <a:rPr lang="en-US" sz="3200" dirty="0">
                <a:latin typeface="+mj-lt"/>
              </a:rPr>
              <a:t> Node.js</a:t>
            </a:r>
            <a:br>
              <a:rPr lang="en-US" sz="3200" dirty="0">
                <a:latin typeface="+mj-lt"/>
              </a:rPr>
            </a:br>
            <a:r>
              <a:rPr lang="ru-RU" sz="3200" dirty="0">
                <a:latin typeface="+mj-lt"/>
              </a:rPr>
              <a:t>Раздел </a:t>
            </a:r>
            <a:r>
              <a:rPr lang="en-US" sz="3200" dirty="0">
                <a:latin typeface="+mj-lt"/>
              </a:rPr>
              <a:t>File system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D0FC65-6E27-4538-8867-F99FE3BDE3A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node | practice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63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FC1F9-AAFA-4B76-BE95-66D74D5F6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0D15E-BE59-47D8-AB1B-BD38E41B8A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198849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2">
      <a:dk1>
        <a:srgbClr val="FFFFFF"/>
      </a:dk1>
      <a:lt1>
        <a:srgbClr val="292D3E"/>
      </a:lt1>
      <a:dk2>
        <a:srgbClr val="676E95"/>
      </a:dk2>
      <a:lt2>
        <a:srgbClr val="DFDFDF"/>
      </a:lt2>
      <a:accent1>
        <a:srgbClr val="82AAFF"/>
      </a:accent1>
      <a:accent2>
        <a:srgbClr val="89DDE1"/>
      </a:accent2>
      <a:accent3>
        <a:srgbClr val="C3E88D"/>
      </a:accent3>
      <a:accent4>
        <a:srgbClr val="C792EA"/>
      </a:accent4>
      <a:accent5>
        <a:srgbClr val="FF5370"/>
      </a:accent5>
      <a:accent6>
        <a:srgbClr val="FFCB6B"/>
      </a:accent6>
      <a:hlink>
        <a:srgbClr val="82AAFF"/>
      </a:hlink>
      <a:folHlink>
        <a:srgbClr val="C792EA"/>
      </a:folHlink>
    </a:clrScheme>
    <a:fontScheme name="Palenight fonts">
      <a:majorFont>
        <a:latin typeface="Roboto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rIns="0" anchor="b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 handling</Template>
  <TotalTime>269</TotalTime>
  <Words>660</Words>
  <Application>Microsoft Office PowerPoint</Application>
  <PresentationFormat>Widescreen</PresentationFormat>
  <Paragraphs>166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Menlo</vt:lpstr>
      <vt:lpstr>Open Sans</vt:lpstr>
      <vt:lpstr>Roboto</vt:lpstr>
      <vt:lpstr>Roboto Light</vt:lpstr>
      <vt:lpstr>Roboto Mono</vt:lpstr>
      <vt:lpstr>Roboto Thin</vt:lpstr>
      <vt:lpstr>Blank</vt:lpstr>
      <vt:lpstr>going server side</vt:lpstr>
      <vt:lpstr>node</vt:lpstr>
      <vt:lpstr>v8 ~ chrome</vt:lpstr>
      <vt:lpstr>commonjs | requirejs</vt:lpstr>
      <vt:lpstr>PowerPoint Presentation</vt:lpstr>
      <vt:lpstr>PowerPoint Presentation</vt:lpstr>
      <vt:lpstr>node | practice</vt:lpstr>
      <vt:lpstr>PowerPoint Presentation</vt:lpstr>
      <vt:lpstr>npm</vt:lpstr>
      <vt:lpstr>package.json</vt:lpstr>
      <vt:lpstr>PowerPoint Presentation</vt:lpstr>
      <vt:lpstr>node_modules</vt:lpstr>
      <vt:lpstr>PowerPoint Presentation</vt:lpstr>
      <vt:lpstr>PowerPoint Presentation</vt:lpstr>
      <vt:lpstr>PowerPoint Presentation</vt:lpstr>
      <vt:lpstr>npm — cli</vt:lpstr>
      <vt:lpstr>npm init</vt:lpstr>
      <vt:lpstr>npm install</vt:lpstr>
      <vt:lpstr>npm install {package}</vt:lpstr>
      <vt:lpstr>npm install {package} --save</vt:lpstr>
      <vt:lpstr>npm install {pack} --save-dev</vt:lpstr>
      <vt:lpstr>npm uninstall {package}</vt:lpstr>
      <vt:lpstr>express</vt:lpstr>
      <vt:lpstr>PowerPoint Presentation</vt:lpstr>
      <vt:lpstr>PowerPoint Presentation</vt:lpstr>
      <vt:lpstr>PowerPoint Presentation</vt:lpstr>
      <vt:lpstr>PowerPoint Presentation</vt:lpstr>
      <vt:lpstr>middleware</vt:lpstr>
      <vt:lpstr>PowerPoint Presentation</vt:lpstr>
      <vt:lpstr>get requests</vt:lpstr>
      <vt:lpstr>protocol://host:port/path?query</vt:lpstr>
      <vt:lpstr>http://example.com:80/path</vt:lpstr>
      <vt:lpstr>https://example.com:443/path</vt:lpstr>
      <vt:lpstr>**/path?key=val&amp;key2=val2</vt:lpstr>
      <vt:lpstr>PowerPoint Presentation</vt:lpstr>
      <vt:lpstr>PowerPoint Presentation</vt:lpstr>
      <vt:lpstr>PowerPoint Presentation</vt:lpstr>
      <vt:lpstr>post requests</vt:lpstr>
      <vt:lpstr>PowerPoint Presentation</vt:lpstr>
      <vt:lpstr>rest</vt:lpstr>
      <vt:lpstr>PowerPoint Presentation</vt:lpstr>
      <vt:lpstr>PowerPoint Presentation</vt:lpstr>
      <vt:lpstr>restful api | practice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 side</dc:title>
  <dc:creator>Vsevolod Trofimov</dc:creator>
  <cp:lastModifiedBy>Vsevolod Trofimov</cp:lastModifiedBy>
  <cp:revision>54</cp:revision>
  <dcterms:created xsi:type="dcterms:W3CDTF">2017-11-26T15:52:18Z</dcterms:created>
  <dcterms:modified xsi:type="dcterms:W3CDTF">2017-11-27T13:25:49Z</dcterms:modified>
</cp:coreProperties>
</file>