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Didact Gothic"/>
      <p:regular r:id="rId16"/>
    </p:embeddedFont>
    <p:embeddedFont>
      <p:font typeface="Francois One"/>
      <p:regular r:id="rId17"/>
    </p:embeddedFont>
    <p:embeddedFont>
      <p:font typeface="Bowlby One SC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FrancoisOne-regular.fntdata"/><Relationship Id="rId16" Type="http://schemas.openxmlformats.org/officeDocument/2006/relationships/font" Target="fonts/Didact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BowlbyOne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0316a45a0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0316a45a0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316a45a0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0316a45a0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316a45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316a45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316a45a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316a45a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316a45a0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0316a45a0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jp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6227" l="0" r="52070" t="0"/>
          <a:stretch/>
        </p:blipFill>
        <p:spPr>
          <a:xfrm>
            <a:off x="4543250" y="2615004"/>
            <a:ext cx="1105800" cy="124059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49175" y="375025"/>
            <a:ext cx="6714600" cy="9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Didact Gothic"/>
                <a:ea typeface="Didact Gothic"/>
                <a:cs typeface="Didact Gothic"/>
                <a:sym typeface="Didact Gothic"/>
              </a:rPr>
              <a:t>CollegeCommunity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49175" y="4310875"/>
            <a:ext cx="71271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by </a:t>
            </a:r>
            <a:r>
              <a:rPr b="1" lang="en" sz="18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Allison Fisher, Maryia Kalodkina, Maya Srinath</a:t>
            </a:r>
            <a:endParaRPr b="1" sz="1800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16666" t="0"/>
          <a:stretch/>
        </p:blipFill>
        <p:spPr>
          <a:xfrm>
            <a:off x="5890275" y="146425"/>
            <a:ext cx="2942001" cy="147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287" y="3068325"/>
            <a:ext cx="2942000" cy="14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b="0" l="0" r="0" t="25980"/>
          <a:stretch/>
        </p:blipFill>
        <p:spPr>
          <a:xfrm>
            <a:off x="5890275" y="1617425"/>
            <a:ext cx="2941998" cy="145145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416625" y="1727100"/>
            <a:ext cx="44583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818E"/>
                </a:solidFill>
                <a:latin typeface="Francois One"/>
                <a:ea typeface="Francois One"/>
                <a:cs typeface="Francois One"/>
                <a:sym typeface="Francois One"/>
              </a:rPr>
              <a:t>Whether you know what you want </a:t>
            </a:r>
            <a:endParaRPr sz="2400">
              <a:solidFill>
                <a:srgbClr val="45818E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B2C705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4209000" y="2289945"/>
            <a:ext cx="980350" cy="933800"/>
          </a:xfrm>
          <a:custGeom>
            <a:rect b="b" l="l" r="r" t="t"/>
            <a:pathLst>
              <a:path extrusionOk="0" h="37352" w="39214">
                <a:moveTo>
                  <a:pt x="0" y="2972"/>
                </a:moveTo>
                <a:cubicBezTo>
                  <a:pt x="7502" y="-2030"/>
                  <a:pt x="20482" y="-180"/>
                  <a:pt x="26859" y="6195"/>
                </a:cubicBezTo>
                <a:cubicBezTo>
                  <a:pt x="34760" y="14094"/>
                  <a:pt x="39214" y="26180"/>
                  <a:pt x="39214" y="3735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2" name="Google Shape;62;p13"/>
          <p:cNvSpPr txBox="1"/>
          <p:nvPr/>
        </p:nvSpPr>
        <p:spPr>
          <a:xfrm>
            <a:off x="4660323" y="3147550"/>
            <a:ext cx="11058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what we’re here for!</a:t>
            </a:r>
            <a:endParaRPr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656900" y="2029650"/>
            <a:ext cx="25521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B2C705"/>
                </a:solidFill>
                <a:latin typeface="Francois One"/>
                <a:ea typeface="Francois One"/>
                <a:cs typeface="Francois One"/>
                <a:sym typeface="Francois One"/>
              </a:rPr>
              <a:t>(or don’t) </a:t>
            </a:r>
            <a:endParaRPr sz="3600">
              <a:solidFill>
                <a:srgbClr val="B2C705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7150" y="2533950"/>
            <a:ext cx="5197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CollegeCommunity </a:t>
            </a:r>
            <a:r>
              <a:rPr lang="en" sz="27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rPr>
              <a:t>has got you!</a:t>
            </a:r>
            <a:endParaRPr sz="2700">
              <a:solidFill>
                <a:schemeClr val="dk1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0" y="4700325"/>
            <a:ext cx="9144000" cy="4431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311700" y="1090950"/>
            <a:ext cx="8520600" cy="10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owlby One SC"/>
                <a:ea typeface="Bowlby One SC"/>
                <a:cs typeface="Bowlby One SC"/>
                <a:sym typeface="Bowlby One SC"/>
              </a:rPr>
              <a:t>OUR MISSION</a:t>
            </a:r>
            <a:endParaRPr sz="2400">
              <a:latin typeface="Bowlby One SC"/>
              <a:ea typeface="Bowlby One SC"/>
              <a:cs typeface="Bowlby One SC"/>
              <a:sym typeface="Bowlby One SC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93575" y="1902675"/>
            <a:ext cx="8520600" cy="30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Make planning for college </a:t>
            </a:r>
            <a:r>
              <a:rPr b="1" lang="en" sz="2400">
                <a:solidFill>
                  <a:srgbClr val="6AA84F"/>
                </a:solidFill>
                <a:latin typeface="Didact Gothic"/>
                <a:ea typeface="Didact Gothic"/>
                <a:cs typeface="Didact Gothic"/>
                <a:sym typeface="Didact Gothic"/>
              </a:rPr>
              <a:t>insightful </a:t>
            </a: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as ever by integrating </a:t>
            </a:r>
            <a:r>
              <a:rPr b="1" lang="en" sz="2400">
                <a:solidFill>
                  <a:srgbClr val="6AA84F"/>
                </a:solidFill>
                <a:latin typeface="Didact Gothic"/>
                <a:ea typeface="Didact Gothic"/>
                <a:cs typeface="Didact Gothic"/>
                <a:sym typeface="Didact Gothic"/>
              </a:rPr>
              <a:t>real experiences </a:t>
            </a: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and communication to help students find their ideal college </a:t>
            </a:r>
            <a:r>
              <a:rPr b="1" lang="en" sz="2400">
                <a:highlight>
                  <a:srgbClr val="D9EAD3"/>
                </a:highlight>
                <a:latin typeface="Didact Gothic"/>
                <a:ea typeface="Didact Gothic"/>
                <a:cs typeface="Didact Gothic"/>
                <a:sym typeface="Didact Gothic"/>
              </a:rPr>
              <a:t>community and mentor</a:t>
            </a: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owlby One SC"/>
                <a:ea typeface="Bowlby One SC"/>
                <a:cs typeface="Bowlby One SC"/>
                <a:sym typeface="Bowlby One SC"/>
              </a:rPr>
              <a:t>Why</a:t>
            </a: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27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CollegeCommunity</a:t>
            </a: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?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Didact Gothic"/>
              <a:buChar char="-"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Real people, real experiences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Didact Gothic"/>
              <a:buChar char="-"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Custom Mentorship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0" y="4700325"/>
            <a:ext cx="9144000" cy="4431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69775" y="620125"/>
            <a:ext cx="84624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CollegeCommunity </a:t>
            </a:r>
            <a:r>
              <a:rPr lang="en" sz="2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offers a seamless platform delivering </a:t>
            </a:r>
            <a:r>
              <a:rPr b="1" lang="en" sz="2200">
                <a:solidFill>
                  <a:srgbClr val="6AA84F"/>
                </a:solidFill>
                <a:latin typeface="Didact Gothic"/>
                <a:ea typeface="Didact Gothic"/>
                <a:cs typeface="Didact Gothic"/>
                <a:sym typeface="Didact Gothic"/>
              </a:rPr>
              <a:t>custom mentorship</a:t>
            </a:r>
            <a:r>
              <a:rPr lang="en" sz="2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based on the user’s academic and co-curricular interests.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369775" y="250525"/>
            <a:ext cx="42021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owlby One SC"/>
                <a:ea typeface="Bowlby One SC"/>
                <a:cs typeface="Bowlby One SC"/>
                <a:sym typeface="Bowlby One SC"/>
              </a:rPr>
              <a:t>WHAT WE ARE</a:t>
            </a:r>
            <a:endParaRPr sz="2400">
              <a:latin typeface="Bowlby One SC"/>
              <a:ea typeface="Bowlby One SC"/>
              <a:cs typeface="Bowlby One SC"/>
              <a:sym typeface="Bowlby One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12010" l="14121" r="13608" t="0"/>
          <a:stretch/>
        </p:blipFill>
        <p:spPr>
          <a:xfrm>
            <a:off x="144273" y="670325"/>
            <a:ext cx="4958277" cy="39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9477" l="13551" r="3770" t="0"/>
          <a:stretch/>
        </p:blipFill>
        <p:spPr>
          <a:xfrm>
            <a:off x="5102550" y="624154"/>
            <a:ext cx="3905899" cy="40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0" y="4700325"/>
            <a:ext cx="9144000" cy="4431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83900" y="76200"/>
            <a:ext cx="7569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WEBSITE </a:t>
            </a:r>
            <a:r>
              <a:rPr lang="en" sz="18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AND </a:t>
            </a:r>
            <a:r>
              <a:rPr lang="en" sz="3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MOBILE</a:t>
            </a:r>
            <a:endParaRPr sz="3000">
              <a:solidFill>
                <a:schemeClr val="dk1"/>
              </a:solidFill>
              <a:latin typeface="Bowlby One SC"/>
              <a:ea typeface="Bowlby One SC"/>
              <a:cs typeface="Bowlby One SC"/>
              <a:sym typeface="Bowlby One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0" y="4700325"/>
            <a:ext cx="9144000" cy="4431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  <a:endParaRPr sz="1400">
              <a:solidFill>
                <a:srgbClr val="FFFFFF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50" y="130375"/>
            <a:ext cx="1825425" cy="43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39474" l="5658" r="14533" t="0"/>
          <a:stretch/>
        </p:blipFill>
        <p:spPr>
          <a:xfrm>
            <a:off x="2179525" y="174400"/>
            <a:ext cx="2009425" cy="384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0" l="4948" r="12570" t="60525"/>
          <a:stretch/>
        </p:blipFill>
        <p:spPr>
          <a:xfrm>
            <a:off x="4188950" y="1551300"/>
            <a:ext cx="2302275" cy="292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4">
            <a:alphaModFix/>
          </a:blip>
          <a:srcRect b="8842" l="9717" r="5334" t="0"/>
          <a:stretch/>
        </p:blipFill>
        <p:spPr>
          <a:xfrm>
            <a:off x="6824475" y="87200"/>
            <a:ext cx="2090845" cy="447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25" y="510412"/>
            <a:ext cx="4207475" cy="41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675" y="856551"/>
            <a:ext cx="4207475" cy="343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8893"/>
            <a:ext cx="9143998" cy="326571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1608000"/>
            <a:ext cx="8520600" cy="22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3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060850" y="2643325"/>
            <a:ext cx="50223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Questions?</a:t>
            </a:r>
            <a:endParaRPr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</a:endParaRPr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