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79"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81"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83"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8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8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8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90"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92"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9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9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96"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98"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00"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101"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03"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0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05"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10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08"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10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11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111"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11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11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8880" cy="114444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1" name="PlaceHolder 2"/>
          <p:cNvSpPr>
            <a:spLocks noGrp="1"/>
          </p:cNvSpPr>
          <p:nvPr>
            <p:ph type="body"/>
          </p:nvPr>
        </p:nvSpPr>
        <p:spPr>
          <a:xfrm>
            <a:off x="457200" y="1604520"/>
            <a:ext cx="82288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77"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Linear Programming:Introduction</a:t>
            </a:r>
            <a:endParaRPr b="0" lang="en-IN" sz="4400" spc="-1" strike="noStrike">
              <a:latin typeface="Arial"/>
            </a:endParaRPr>
          </a:p>
        </p:txBody>
      </p:sp>
      <p:sp>
        <p:nvSpPr>
          <p:cNvPr id="115"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noAutofit/>
          </a:bodyPr>
          <a:p>
            <a:pPr algn="ctr">
              <a:lnSpc>
                <a:spcPct val="100000"/>
              </a:lnSpc>
              <a:spcBef>
                <a:spcPts val="641"/>
              </a:spcBef>
              <a:tabLst>
                <a:tab algn="l" pos="0"/>
              </a:tabLst>
            </a:pPr>
            <a:r>
              <a:rPr b="0" lang="en-US" sz="3200" spc="-1" strike="noStrike">
                <a:solidFill>
                  <a:srgbClr val="8b8b8b"/>
                </a:solidFill>
                <a:latin typeface="Calibri"/>
                <a:ea typeface="DejaVu Sans"/>
              </a:rPr>
              <a:t>CSB18038</a:t>
            </a:r>
            <a:endParaRPr b="0" lang="en-IN" sz="3200" spc="-1" strike="noStrike">
              <a:latin typeface="Arial"/>
            </a:endParaRPr>
          </a:p>
          <a:p>
            <a:pPr algn="ctr">
              <a:lnSpc>
                <a:spcPct val="100000"/>
              </a:lnSpc>
              <a:spcBef>
                <a:spcPts val="641"/>
              </a:spcBef>
              <a:tabLst>
                <a:tab algn="l" pos="0"/>
              </a:tabLst>
            </a:pPr>
            <a:r>
              <a:rPr b="0" lang="en-US" sz="3200" spc="-1" strike="noStrike">
                <a:solidFill>
                  <a:srgbClr val="8b8b8b"/>
                </a:solidFill>
                <a:latin typeface="Calibri"/>
                <a:ea typeface="DejaVu Sans"/>
              </a:rPr>
              <a:t>CSB18042</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rmAutofit fontScale="70000"/>
          </a:bodyPr>
          <a:p>
            <a:pPr algn="ctr">
              <a:lnSpc>
                <a:spcPct val="100000"/>
              </a:lnSpc>
            </a:pPr>
            <a:r>
              <a:rPr b="0" lang="en-US" sz="4400" spc="-1" strike="noStrike">
                <a:solidFill>
                  <a:srgbClr val="000000"/>
                </a:solidFill>
                <a:latin typeface="Calibri"/>
                <a:ea typeface="DejaVu Sans"/>
              </a:rPr>
              <a:t>Summary of Graphical and Algebraic method</a:t>
            </a:r>
            <a:endParaRPr b="0" lang="en-IN" sz="4400" spc="-1" strike="noStrike">
              <a:latin typeface="Arial"/>
            </a:endParaRPr>
          </a:p>
        </p:txBody>
      </p:sp>
      <p:sp>
        <p:nvSpPr>
          <p:cNvPr id="136"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Autofit/>
          </a:bodyPr>
          <a:p>
            <a:pPr marL="343080" indent="-342000">
              <a:lnSpc>
                <a:spcPct val="100000"/>
              </a:lnSpc>
              <a:spcBef>
                <a:spcPts val="641"/>
              </a:spcBef>
              <a:buClr>
                <a:srgbClr val="92d050"/>
              </a:buClr>
              <a:buFont typeface="Arial"/>
              <a:buChar char="•"/>
            </a:pPr>
            <a:r>
              <a:rPr b="0" lang="en-US" sz="3200" spc="-1" strike="noStrike">
                <a:solidFill>
                  <a:srgbClr val="92d050"/>
                </a:solidFill>
                <a:latin typeface="Calibri"/>
                <a:ea typeface="DejaVu Sans"/>
              </a:rPr>
              <a:t>Graphical Method is use for two variables</a:t>
            </a:r>
            <a:endParaRPr b="0" lang="en-IN" sz="3200" spc="-1" strike="noStrike">
              <a:latin typeface="Arial"/>
            </a:endParaRPr>
          </a:p>
          <a:p>
            <a:pPr marL="343080" indent="-342000">
              <a:lnSpc>
                <a:spcPct val="100000"/>
              </a:lnSpc>
              <a:spcBef>
                <a:spcPts val="641"/>
              </a:spcBef>
              <a:buClr>
                <a:srgbClr val="92d050"/>
              </a:buClr>
              <a:buFont typeface="Arial"/>
              <a:buChar char="•"/>
            </a:pPr>
            <a:r>
              <a:rPr b="0" lang="en-US" sz="3200" spc="-1" strike="noStrike">
                <a:solidFill>
                  <a:srgbClr val="92d050"/>
                </a:solidFill>
                <a:latin typeface="Calibri"/>
                <a:ea typeface="DejaVu Sans"/>
              </a:rPr>
              <a:t>Algebraic method evaluates large number of solutions – including infeasible solutions.</a:t>
            </a:r>
            <a:endParaRPr b="0" lang="en-IN"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Do we have a method that</a:t>
            </a:r>
            <a:endParaRPr b="0" lang="en-IN" sz="3200" spc="-1" strike="noStrike">
              <a:latin typeface="Arial"/>
            </a:endParaRPr>
          </a:p>
          <a:p>
            <a:pPr lvl="1" marL="743040" indent="-284760">
              <a:lnSpc>
                <a:spcPct val="100000"/>
              </a:lnSpc>
              <a:spcBef>
                <a:spcPts val="561"/>
              </a:spcBef>
              <a:buClr>
                <a:srgbClr val="000000"/>
              </a:buClr>
              <a:buFont typeface="Arial"/>
              <a:buChar char="–"/>
            </a:pPr>
            <a:r>
              <a:rPr b="0" lang="en-US" sz="2800" spc="-1" strike="noStrike">
                <a:solidFill>
                  <a:srgbClr val="000000"/>
                </a:solidFill>
                <a:latin typeface="Calibri"/>
                <a:ea typeface="DejaVu Sans"/>
              </a:rPr>
              <a:t>Evaluates only feasible solutions.</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US" sz="2800" spc="-1" strike="noStrike">
                <a:solidFill>
                  <a:srgbClr val="000000"/>
                </a:solidFill>
                <a:latin typeface="Calibri"/>
                <a:ea typeface="DejaVu Sans"/>
              </a:rPr>
              <a:t>Evaluates better solutions as it progress.</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US" sz="2800" spc="-1" strike="noStrike">
                <a:solidFill>
                  <a:srgbClr val="000000"/>
                </a:solidFill>
                <a:latin typeface="Calibri"/>
                <a:ea typeface="DejaVu Sans"/>
              </a:rPr>
              <a:t>Stops when best solution is reached(before evaluating all feasible solutions).</a:t>
            </a:r>
            <a:endParaRPr b="0" lang="en-IN" sz="2800" spc="-1" strike="noStrike">
              <a:latin typeface="Arial"/>
            </a:endParaRPr>
          </a:p>
          <a:p>
            <a:pPr>
              <a:lnSpc>
                <a:spcPct val="100000"/>
              </a:lnSpc>
              <a:spcBef>
                <a:spcPts val="641"/>
              </a:spcBef>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457200" y="272880"/>
            <a:ext cx="3007080" cy="116100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1" lang="en-US" sz="2000" spc="-1" strike="noStrike">
                <a:solidFill>
                  <a:srgbClr val="000000"/>
                </a:solidFill>
                <a:latin typeface="Calibri"/>
                <a:ea typeface="DejaVu Sans"/>
              </a:rPr>
              <a:t> </a:t>
            </a:r>
            <a:r>
              <a:rPr b="1" lang="en-US" sz="2400" spc="-1" strike="noStrike">
                <a:solidFill>
                  <a:srgbClr val="92d050"/>
                </a:solidFill>
                <a:latin typeface="Calibri"/>
                <a:ea typeface="DejaVu Sans"/>
              </a:rPr>
              <a:t>Simplex Algorithm</a:t>
            </a:r>
            <a:endParaRPr b="0" lang="en-IN" sz="2400" spc="-1" strike="noStrike">
              <a:latin typeface="Arial"/>
            </a:endParaRPr>
          </a:p>
        </p:txBody>
      </p:sp>
      <p:pic>
        <p:nvPicPr>
          <p:cNvPr id="138" name="Content Placeholder 4" descr="Screenshot (70).png"/>
          <p:cNvPicPr/>
          <p:nvPr/>
        </p:nvPicPr>
        <p:blipFill>
          <a:blip r:embed="rId1"/>
          <a:stretch/>
        </p:blipFill>
        <p:spPr>
          <a:xfrm>
            <a:off x="4392000" y="66240"/>
            <a:ext cx="4684680" cy="2525400"/>
          </a:xfrm>
          <a:prstGeom prst="rect">
            <a:avLst/>
          </a:prstGeom>
          <a:ln>
            <a:noFill/>
          </a:ln>
        </p:spPr>
      </p:pic>
      <p:sp>
        <p:nvSpPr>
          <p:cNvPr id="139" name="CustomShape 2"/>
          <p:cNvSpPr/>
          <p:nvPr/>
        </p:nvSpPr>
        <p:spPr>
          <a:xfrm>
            <a:off x="457200" y="1434960"/>
            <a:ext cx="3007080" cy="4690080"/>
          </a:xfrm>
          <a:prstGeom prst="rect">
            <a:avLst/>
          </a:prstGeom>
          <a:noFill/>
          <a:ln>
            <a:noFill/>
          </a:ln>
        </p:spPr>
        <p:style>
          <a:lnRef idx="0"/>
          <a:fillRef idx="0"/>
          <a:effectRef idx="0"/>
          <a:fontRef idx="minor"/>
        </p:style>
        <p:txBody>
          <a:bodyPr lIns="90000" rIns="90000" tIns="45000" bIns="45000">
            <a:normAutofit fontScale="26000"/>
          </a:bodyPr>
          <a:p>
            <a:pPr>
              <a:lnSpc>
                <a:spcPct val="100000"/>
              </a:lnSpc>
              <a:spcBef>
                <a:spcPts val="380"/>
              </a:spcBef>
              <a:tabLst>
                <a:tab algn="l" pos="0"/>
              </a:tabLst>
            </a:pPr>
            <a:endParaRPr b="0" lang="en-IN" sz="1800" spc="-1" strike="noStrike">
              <a:latin typeface="Arial"/>
            </a:endParaRPr>
          </a:p>
          <a:p>
            <a:pPr>
              <a:lnSpc>
                <a:spcPct val="100000"/>
              </a:lnSpc>
              <a:spcBef>
                <a:spcPts val="380"/>
              </a:spcBef>
              <a:tabLst>
                <a:tab algn="l" pos="0"/>
              </a:tabLst>
            </a:pPr>
            <a:r>
              <a:rPr b="1" lang="en-US" sz="1900" spc="-1" strike="noStrike">
                <a:solidFill>
                  <a:srgbClr val="000000"/>
                </a:solidFill>
                <a:latin typeface="Calibri"/>
                <a:ea typeface="DejaVu Sans"/>
              </a:rPr>
              <a:t>We first start by considering the slack variables as basic variables and the remaining variables as fixed variable whose value is 0.</a:t>
            </a:r>
            <a:endParaRPr b="0" lang="en-IN" sz="1900" spc="-1" strike="noStrike">
              <a:latin typeface="Arial"/>
            </a:endParaRPr>
          </a:p>
          <a:p>
            <a:pPr>
              <a:lnSpc>
                <a:spcPct val="100000"/>
              </a:lnSpc>
              <a:spcBef>
                <a:spcPts val="380"/>
              </a:spcBef>
              <a:tabLst>
                <a:tab algn="l" pos="0"/>
              </a:tabLst>
            </a:pPr>
            <a:r>
              <a:rPr b="1" lang="en-US" sz="1900" spc="-1" strike="noStrike">
                <a:solidFill>
                  <a:srgbClr val="000000"/>
                </a:solidFill>
                <a:latin typeface="Calibri"/>
                <a:ea typeface="DejaVu Sans"/>
              </a:rPr>
              <a:t>Now as we can see that since X₁ and X₂ is zero the objective function Z will be 0. Now we can increase the value of z by increasing either  X₁  or  X₂ , but since the coeficient of X₁  is larger than coefficient of X₂  therefore  we will increase the value of X₁  now the value of X₁  can be either 7 or 6 we will choose minimum of them therefore new value of X₁  will be  6 and X₄ will be zero so X₂  and  X₄  will be new fixed variable we will right the constraints by considering X₁  and  X₃ as basic variable and also rewrite z in terms of fixed variable</a:t>
            </a:r>
            <a:r>
              <a:rPr b="1" lang="en-US" sz="1600" spc="-1" strike="noStrike">
                <a:solidFill>
                  <a:srgbClr val="000000"/>
                </a:solidFill>
                <a:latin typeface="Calibri"/>
                <a:ea typeface="DejaVu Sans"/>
              </a:rPr>
              <a:t>.</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457200" y="272880"/>
            <a:ext cx="3007080" cy="116100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1" lang="en-US" sz="2400" spc="-1" strike="noStrike">
                <a:solidFill>
                  <a:srgbClr val="92d050"/>
                </a:solidFill>
                <a:latin typeface="Calibri"/>
                <a:ea typeface="DejaVu Sans"/>
              </a:rPr>
              <a:t>Simplex Algorithm</a:t>
            </a:r>
            <a:endParaRPr b="0" lang="en-IN" sz="2400" spc="-1" strike="noStrike">
              <a:latin typeface="Arial"/>
            </a:endParaRPr>
          </a:p>
        </p:txBody>
      </p:sp>
      <p:pic>
        <p:nvPicPr>
          <p:cNvPr id="141" name="Content Placeholder 4" descr="Screenshot (71).png"/>
          <p:cNvPicPr/>
          <p:nvPr/>
        </p:nvPicPr>
        <p:blipFill>
          <a:blip r:embed="rId1"/>
          <a:stretch/>
        </p:blipFill>
        <p:spPr>
          <a:xfrm>
            <a:off x="4786560" y="2005200"/>
            <a:ext cx="4285080" cy="2458440"/>
          </a:xfrm>
          <a:prstGeom prst="rect">
            <a:avLst/>
          </a:prstGeom>
          <a:ln>
            <a:noFill/>
          </a:ln>
        </p:spPr>
      </p:pic>
      <p:sp>
        <p:nvSpPr>
          <p:cNvPr id="142" name="CustomShape 2"/>
          <p:cNvSpPr/>
          <p:nvPr/>
        </p:nvSpPr>
        <p:spPr>
          <a:xfrm>
            <a:off x="457200" y="1523880"/>
            <a:ext cx="3007080" cy="4690080"/>
          </a:xfrm>
          <a:prstGeom prst="rect">
            <a:avLst/>
          </a:prstGeom>
          <a:noFill/>
          <a:ln>
            <a:noFill/>
          </a:ln>
        </p:spPr>
        <p:style>
          <a:lnRef idx="0"/>
          <a:fillRef idx="0"/>
          <a:effectRef idx="0"/>
          <a:fontRef idx="minor"/>
        </p:style>
        <p:txBody>
          <a:bodyPr lIns="90000" rIns="90000" tIns="45000" bIns="45000">
            <a:normAutofit fontScale="56000"/>
          </a:bodyPr>
          <a:p>
            <a:pPr>
              <a:lnSpc>
                <a:spcPct val="100000"/>
              </a:lnSpc>
              <a:spcBef>
                <a:spcPts val="281"/>
              </a:spcBef>
              <a:tabLst>
                <a:tab algn="l" pos="0"/>
              </a:tabLst>
            </a:pPr>
            <a:endParaRPr b="0" lang="en-IN" sz="1800" spc="-1" strike="noStrike">
              <a:latin typeface="Arial"/>
            </a:endParaRPr>
          </a:p>
          <a:p>
            <a:pPr>
              <a:lnSpc>
                <a:spcPct val="100000"/>
              </a:lnSpc>
              <a:spcBef>
                <a:spcPts val="400"/>
              </a:spcBef>
              <a:tabLst>
                <a:tab algn="l" pos="0"/>
              </a:tabLst>
            </a:pPr>
            <a:r>
              <a:rPr b="0" lang="en-US" sz="2000" spc="-1" strike="noStrike">
                <a:solidFill>
                  <a:srgbClr val="000000"/>
                </a:solidFill>
                <a:latin typeface="Calibri"/>
                <a:ea typeface="DejaVu Sans"/>
              </a:rPr>
              <a:t>We will repeat the same process until we cannot further increase the value of z or reach to the optimum solution.</a:t>
            </a:r>
            <a:endParaRPr b="0" lang="en-IN" sz="2000" spc="-1" strike="noStrike">
              <a:latin typeface="Arial"/>
            </a:endParaRPr>
          </a:p>
          <a:p>
            <a:pPr>
              <a:lnSpc>
                <a:spcPct val="100000"/>
              </a:lnSpc>
              <a:spcBef>
                <a:spcPts val="400"/>
              </a:spcBef>
              <a:tabLst>
                <a:tab algn="l" pos="0"/>
              </a:tabLst>
            </a:pPr>
            <a:r>
              <a:rPr b="0" lang="en-US" sz="2000" spc="-1" strike="noStrike">
                <a:solidFill>
                  <a:srgbClr val="000000"/>
                </a:solidFill>
                <a:latin typeface="Calibri"/>
                <a:ea typeface="DejaVu Sans"/>
              </a:rPr>
              <a:t>So in this algorithm we can see that we have not  evaluated any infeasible solution also we have taken lesser number of steps to reach the final optimum solution because in each step we are finding the next highest value of z by finding the value of variable with higher rate of increase</a:t>
            </a:r>
            <a:r>
              <a:rPr b="0" lang="en-US" sz="1400" spc="-1" strike="noStrike">
                <a:solidFill>
                  <a:srgbClr val="000000"/>
                </a:solidFill>
                <a:latin typeface="Calibri"/>
                <a:ea typeface="DejaVu Sans"/>
              </a:rPr>
              <a:t>.</a:t>
            </a:r>
            <a:endParaRPr b="0" lang="en-IN" sz="1400" spc="-1" strike="noStrike">
              <a:latin typeface="Arial"/>
            </a:endParaRPr>
          </a:p>
          <a:p>
            <a:pPr>
              <a:lnSpc>
                <a:spcPct val="100000"/>
              </a:lnSpc>
              <a:spcBef>
                <a:spcPts val="281"/>
              </a:spcBef>
              <a:tabLst>
                <a:tab algn="l" pos="0"/>
              </a:tabLst>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Transportation problem</a:t>
            </a:r>
            <a:endParaRPr b="0" lang="en-IN" sz="4400" spc="-1" strike="noStrike">
              <a:latin typeface="Arial"/>
            </a:endParaRPr>
          </a:p>
        </p:txBody>
      </p:sp>
      <p:sp>
        <p:nvSpPr>
          <p:cNvPr id="144"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rmAutofit fontScale="68000"/>
          </a:bodyPr>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In transportation problem there are different supply points and different demand points we have to meet the demand using minimum cost.</a:t>
            </a:r>
            <a:endParaRPr b="0" lang="en-IN" sz="3200" spc="-1" strike="noStrike">
              <a:latin typeface="Arial"/>
            </a:endParaRPr>
          </a:p>
          <a:p>
            <a:pPr lvl="1" marL="743040" indent="-284760">
              <a:lnSpc>
                <a:spcPct val="100000"/>
              </a:lnSpc>
              <a:spcBef>
                <a:spcPts val="561"/>
              </a:spcBef>
              <a:buClr>
                <a:srgbClr val="000000"/>
              </a:buClr>
              <a:buFont typeface="Arial"/>
              <a:buChar char="–"/>
            </a:pPr>
            <a:r>
              <a:rPr b="0" lang="en-US" sz="2800" spc="-1" strike="noStrike">
                <a:solidFill>
                  <a:srgbClr val="000000"/>
                </a:solidFill>
                <a:latin typeface="Calibri"/>
                <a:ea typeface="DejaVu Sans"/>
              </a:rPr>
              <a:t>In order to solve above problems we can use different methods as we have seen to solve LP problems but it often become much complicated so to solve transportation problem we use different methods in which first of all we represent the problem matrix form in which rows represent supply and columns represent demand.</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rmAutofit fontScale="70000"/>
          </a:bodyPr>
          <a:p>
            <a:pPr algn="ctr">
              <a:lnSpc>
                <a:spcPct val="100000"/>
              </a:lnSpc>
            </a:pPr>
            <a:r>
              <a:rPr b="0" lang="en-US" sz="4400" spc="-1" strike="noStrike">
                <a:solidFill>
                  <a:srgbClr val="000000"/>
                </a:solidFill>
                <a:latin typeface="Calibri"/>
                <a:ea typeface="DejaVu Sans"/>
              </a:rPr>
              <a:t>Different methods to solve Transportation problems</a:t>
            </a:r>
            <a:endParaRPr b="0" lang="en-IN" sz="4400" spc="-1" strike="noStrike">
              <a:latin typeface="Arial"/>
            </a:endParaRPr>
          </a:p>
        </p:txBody>
      </p:sp>
      <p:sp>
        <p:nvSpPr>
          <p:cNvPr id="146"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Autofit/>
          </a:bodyPr>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North west corner rule</a:t>
            </a:r>
            <a:endParaRPr b="0" lang="en-IN" sz="3200" spc="-1" strike="noStrike">
              <a:latin typeface="Arial"/>
            </a:endParaRPr>
          </a:p>
          <a:p>
            <a:pPr lvl="1" marL="743040" indent="-284760">
              <a:lnSpc>
                <a:spcPct val="100000"/>
              </a:lnSpc>
              <a:spcBef>
                <a:spcPts val="561"/>
              </a:spcBef>
              <a:buClr>
                <a:srgbClr val="000000"/>
              </a:buClr>
              <a:buFont typeface="Arial"/>
              <a:buChar char="–"/>
            </a:pPr>
            <a:r>
              <a:rPr b="0" lang="en-US" sz="2800" spc="-1" strike="noStrike">
                <a:solidFill>
                  <a:srgbClr val="000000"/>
                </a:solidFill>
                <a:latin typeface="Calibri"/>
                <a:ea typeface="DejaVu Sans"/>
              </a:rPr>
              <a:t>In north west corner rule we start with the north west corner of the matrix and allocate it as much as we can.</a:t>
            </a:r>
            <a:endParaRPr b="0" lang="en-IN" sz="28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It will give the starting solution but we cannot claim that it will be optimum.</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rmAutofit fontScale="70000"/>
          </a:bodyPr>
          <a:p>
            <a:pPr algn="ctr">
              <a:lnSpc>
                <a:spcPct val="100000"/>
              </a:lnSpc>
            </a:pPr>
            <a:r>
              <a:rPr b="0" lang="en-US" sz="4400" spc="-1" strike="noStrike">
                <a:solidFill>
                  <a:srgbClr val="000000"/>
                </a:solidFill>
                <a:latin typeface="Calibri"/>
                <a:ea typeface="DejaVu Sans"/>
              </a:rPr>
              <a:t>Different methods to solve Transportation problems</a:t>
            </a:r>
            <a:endParaRPr b="0" lang="en-IN" sz="4400" spc="-1" strike="noStrike">
              <a:latin typeface="Arial"/>
            </a:endParaRPr>
          </a:p>
        </p:txBody>
      </p:sp>
      <p:sp>
        <p:nvSpPr>
          <p:cNvPr id="148"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Autofit/>
          </a:bodyPr>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Minimum Cost method</a:t>
            </a:r>
            <a:endParaRPr b="0" lang="en-IN" sz="3200" spc="-1" strike="noStrike">
              <a:latin typeface="Arial"/>
            </a:endParaRPr>
          </a:p>
          <a:p>
            <a:pPr lvl="1" marL="743040" indent="-284760">
              <a:lnSpc>
                <a:spcPct val="100000"/>
              </a:lnSpc>
              <a:spcBef>
                <a:spcPts val="561"/>
              </a:spcBef>
              <a:buClr>
                <a:srgbClr val="000000"/>
              </a:buClr>
              <a:buFont typeface="Arial"/>
              <a:buChar char="–"/>
            </a:pPr>
            <a:r>
              <a:rPr b="0" lang="en-US" sz="2800" spc="-1" strike="noStrike">
                <a:solidFill>
                  <a:srgbClr val="000000"/>
                </a:solidFill>
                <a:latin typeface="Calibri"/>
                <a:ea typeface="DejaVu Sans"/>
              </a:rPr>
              <a:t>In this method we find  the cell in the matrix with minimum cost and allocate it as much as we can.</a:t>
            </a:r>
            <a:endParaRPr b="0" lang="en-IN" sz="28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It will also give the starting solution but we cannot claim that it will be optimum</a:t>
            </a:r>
            <a:endParaRPr b="0" lang="en-IN" sz="3200" spc="-1" strike="noStrike">
              <a:latin typeface="Arial"/>
            </a:endParaRPr>
          </a:p>
          <a:p>
            <a:pPr>
              <a:lnSpc>
                <a:spcPct val="100000"/>
              </a:lnSpc>
              <a:spcBef>
                <a:spcPts val="641"/>
              </a:spcBef>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rmAutofit fontScale="70000"/>
          </a:bodyPr>
          <a:p>
            <a:pPr algn="ctr">
              <a:lnSpc>
                <a:spcPct val="100000"/>
              </a:lnSpc>
            </a:pPr>
            <a:r>
              <a:rPr b="0" lang="en-US" sz="4400" spc="-1" strike="noStrike">
                <a:solidFill>
                  <a:srgbClr val="000000"/>
                </a:solidFill>
                <a:latin typeface="Calibri"/>
                <a:ea typeface="DejaVu Sans"/>
              </a:rPr>
              <a:t>Different methods to solve Transportation problems</a:t>
            </a:r>
            <a:endParaRPr b="0" lang="en-IN" sz="4400" spc="-1" strike="noStrike">
              <a:latin typeface="Arial"/>
            </a:endParaRPr>
          </a:p>
        </p:txBody>
      </p:sp>
      <p:sp>
        <p:nvSpPr>
          <p:cNvPr id="150"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Autofit/>
          </a:bodyPr>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Penalty cost method</a:t>
            </a:r>
            <a:endParaRPr b="0" lang="en-IN" sz="3200" spc="-1" strike="noStrike">
              <a:latin typeface="Arial"/>
            </a:endParaRPr>
          </a:p>
          <a:p>
            <a:pPr lvl="1" marL="743040" indent="-284760">
              <a:lnSpc>
                <a:spcPct val="100000"/>
              </a:lnSpc>
              <a:spcBef>
                <a:spcPts val="561"/>
              </a:spcBef>
              <a:buClr>
                <a:srgbClr val="000000"/>
              </a:buClr>
              <a:buFont typeface="Arial"/>
              <a:buChar char="–"/>
            </a:pPr>
            <a:r>
              <a:rPr b="0" lang="en-US" sz="2800" spc="-1" strike="noStrike">
                <a:solidFill>
                  <a:srgbClr val="000000"/>
                </a:solidFill>
                <a:latin typeface="Calibri"/>
                <a:ea typeface="DejaVu Sans"/>
              </a:rPr>
              <a:t>In this method we first find out the penalty associated in row and column. We will pick the row or column with maximum penalty and tried to fill the least cost position in the corresponding row or column so that we can avoid the penalty.</a:t>
            </a:r>
            <a:endParaRPr b="0" lang="en-IN" sz="2800" spc="-1" strike="noStrike">
              <a:latin typeface="Arial"/>
            </a:endParaRPr>
          </a:p>
          <a:p>
            <a:pPr>
              <a:lnSpc>
                <a:spcPct val="100000"/>
              </a:lnSpc>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457200" y="274680"/>
            <a:ext cx="8228520" cy="1141920"/>
          </a:xfrm>
          <a:prstGeom prst="rect">
            <a:avLst/>
          </a:prstGeom>
          <a:noFill/>
          <a:ln>
            <a:noFill/>
          </a:ln>
        </p:spPr>
        <p:style>
          <a:lnRef idx="0"/>
          <a:fillRef idx="0"/>
          <a:effectRef idx="0"/>
          <a:fontRef idx="minor"/>
        </p:style>
      </p:sp>
      <p:sp>
        <p:nvSpPr>
          <p:cNvPr id="152"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Autofit/>
          </a:bodyPr>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Now in order to verify that whether the solution given by above methods is optimal or not and to get the optimal solution in case the solution is not optimal we have different methods like:</a:t>
            </a:r>
            <a:endParaRPr b="0" lang="en-IN" sz="3200" spc="-1" strike="noStrike">
              <a:latin typeface="Arial"/>
            </a:endParaRPr>
          </a:p>
          <a:p>
            <a:pPr lvl="1" marL="743040" indent="-284760">
              <a:lnSpc>
                <a:spcPct val="100000"/>
              </a:lnSpc>
              <a:spcBef>
                <a:spcPts val="561"/>
              </a:spcBef>
              <a:buClr>
                <a:srgbClr val="000000"/>
              </a:buClr>
              <a:buFont typeface="Arial"/>
              <a:buChar char="–"/>
            </a:pPr>
            <a:r>
              <a:rPr b="0" lang="en-US" sz="2800" spc="-1" strike="noStrike">
                <a:solidFill>
                  <a:srgbClr val="000000"/>
                </a:solidFill>
                <a:latin typeface="Calibri"/>
                <a:ea typeface="DejaVu Sans"/>
              </a:rPr>
              <a:t>Stepping Stone Method </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US" sz="2800" spc="-1" strike="noStrike">
                <a:solidFill>
                  <a:srgbClr val="000000"/>
                </a:solidFill>
                <a:latin typeface="Calibri"/>
                <a:ea typeface="DejaVu Sans"/>
              </a:rPr>
              <a:t>Modified Distribution Method</a:t>
            </a:r>
            <a:endParaRPr b="0" lang="en-IN" sz="2800" spc="-1" strike="noStrike">
              <a:latin typeface="Arial"/>
            </a:endParaRPr>
          </a:p>
          <a:p>
            <a:pPr>
              <a:lnSpc>
                <a:spcPct val="100000"/>
              </a:lnSpc>
              <a:spcBef>
                <a:spcPts val="641"/>
              </a:spcBef>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What is linear program?</a:t>
            </a:r>
            <a:endParaRPr b="0" lang="en-IN" sz="4400" spc="-1" strike="noStrike">
              <a:latin typeface="Arial"/>
            </a:endParaRPr>
          </a:p>
        </p:txBody>
      </p:sp>
      <p:sp>
        <p:nvSpPr>
          <p:cNvPr id="117"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Autofit/>
          </a:bodyPr>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Optimization problem consisting in  </a:t>
            </a:r>
            <a:endParaRPr b="0" lang="en-IN" sz="3200" spc="-1" strike="noStrike">
              <a:latin typeface="Arial"/>
            </a:endParaRPr>
          </a:p>
          <a:p>
            <a:pPr lvl="1" marL="743040" indent="-284760">
              <a:lnSpc>
                <a:spcPct val="100000"/>
              </a:lnSpc>
              <a:spcBef>
                <a:spcPts val="561"/>
              </a:spcBef>
              <a:buClr>
                <a:srgbClr val="000000"/>
              </a:buClr>
              <a:buFont typeface="Arial"/>
              <a:buChar char="–"/>
            </a:pPr>
            <a:r>
              <a:rPr b="0" lang="en-US" sz="2800" spc="-1" strike="noStrike">
                <a:solidFill>
                  <a:srgbClr val="000000"/>
                </a:solidFill>
                <a:latin typeface="Calibri"/>
                <a:ea typeface="DejaVu Sans"/>
              </a:rPr>
              <a:t>Maximizing(or minimizing) a linear objective function </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US" sz="2800" spc="-1" strike="noStrike">
                <a:solidFill>
                  <a:srgbClr val="000000"/>
                </a:solidFill>
                <a:latin typeface="Calibri"/>
                <a:ea typeface="DejaVu Sans"/>
              </a:rPr>
              <a:t>Of n decision variables</a:t>
            </a:r>
            <a:endParaRPr b="0" lang="en-IN" sz="2800" spc="-1" strike="noStrike">
              <a:latin typeface="Arial"/>
            </a:endParaRPr>
          </a:p>
          <a:p>
            <a:pPr lvl="1" marL="743040" indent="-284760">
              <a:lnSpc>
                <a:spcPct val="100000"/>
              </a:lnSpc>
              <a:spcBef>
                <a:spcPts val="561"/>
              </a:spcBef>
              <a:buClr>
                <a:srgbClr val="000000"/>
              </a:buClr>
              <a:buFont typeface="Arial"/>
              <a:buChar char="–"/>
            </a:pPr>
            <a:r>
              <a:rPr b="0" lang="en-US" sz="2800" spc="-1" strike="noStrike">
                <a:solidFill>
                  <a:srgbClr val="000000"/>
                </a:solidFill>
                <a:latin typeface="Calibri"/>
                <a:ea typeface="DejaVu Sans"/>
              </a:rPr>
              <a:t>Subject to a set of constraints expressed by linear equations or inequalities</a:t>
            </a:r>
            <a:endParaRPr b="0" lang="en-IN" sz="2800" spc="-1" strike="noStrike">
              <a:latin typeface="Arial"/>
            </a:endParaRPr>
          </a:p>
          <a:p>
            <a:pPr marL="343080" indent="-342000">
              <a:lnSpc>
                <a:spcPct val="100000"/>
              </a:lnSpc>
              <a:spcBef>
                <a:spcPts val="641"/>
              </a:spcBef>
              <a:tabLst>
                <a:tab algn="l" pos="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rmAutofit fontScale="70000"/>
          </a:bodyPr>
          <a:p>
            <a:pPr algn="ctr">
              <a:lnSpc>
                <a:spcPct val="100000"/>
              </a:lnSpc>
            </a:pPr>
            <a:r>
              <a:rPr b="0" lang="en-US" sz="4400" spc="-1" strike="noStrike">
                <a:solidFill>
                  <a:srgbClr val="000000"/>
                </a:solidFill>
                <a:latin typeface="Calibri"/>
                <a:ea typeface="DejaVu Sans"/>
              </a:rPr>
              <a:t>Why linear programming is a very important topic?</a:t>
            </a:r>
            <a:endParaRPr b="0" lang="en-IN" sz="4400" spc="-1" strike="noStrike">
              <a:latin typeface="Arial"/>
            </a:endParaRPr>
          </a:p>
        </p:txBody>
      </p:sp>
      <p:sp>
        <p:nvSpPr>
          <p:cNvPr id="119"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Autofit/>
          </a:bodyPr>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A lot of problems can be formulated as linear programs.</a:t>
            </a:r>
            <a:endParaRPr b="0" lang="en-IN"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There exist efficient methods to solve them.</a:t>
            </a:r>
            <a:endParaRPr b="0" lang="en-IN"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Or at least give good approximation</a:t>
            </a:r>
            <a:endParaRPr b="0" lang="en-IN" sz="3200" spc="-1" strike="noStrike">
              <a:latin typeface="Arial"/>
            </a:endParaRPr>
          </a:p>
          <a:p>
            <a:pPr>
              <a:lnSpc>
                <a:spcPct val="100000"/>
              </a:lnSpc>
              <a:spcBef>
                <a:spcPts val="641"/>
              </a:spcBef>
            </a:pPr>
            <a:endParaRPr b="0" lang="en-IN"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Solve difficult problems like Assignment problem, Transportation problem etc.</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Terminology</a:t>
            </a:r>
            <a:endParaRPr b="0" lang="en-IN" sz="4400" spc="-1" strike="noStrike">
              <a:latin typeface="Arial"/>
            </a:endParaRPr>
          </a:p>
        </p:txBody>
      </p:sp>
      <p:sp>
        <p:nvSpPr>
          <p:cNvPr id="121"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Autofit/>
          </a:bodyPr>
          <a:p>
            <a:pPr marL="343080" indent="-34200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X₁ , X₂ :</a:t>
            </a: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a:t>
            </a:r>
            <a:r>
              <a:rPr b="0" lang="en-US" sz="3200" spc="-1" strike="noStrike">
                <a:solidFill>
                  <a:srgbClr val="ff0000"/>
                </a:solidFill>
                <a:latin typeface="Calibri"/>
                <a:ea typeface="DejaVu Sans"/>
              </a:rPr>
              <a:t>Decision Variables</a:t>
            </a:r>
            <a:endParaRPr b="0" lang="en-IN" sz="3200" spc="-1" strike="noStrike">
              <a:latin typeface="Arial"/>
            </a:endParaRPr>
          </a:p>
          <a:p>
            <a:pPr marL="343080" indent="-342000">
              <a:lnSpc>
                <a:spcPct val="100000"/>
              </a:lnSpc>
              <a:spcBef>
                <a:spcPts val="641"/>
              </a:spcBef>
              <a:tabLst>
                <a:tab algn="l" pos="0"/>
              </a:tabLst>
            </a:pPr>
            <a:endParaRPr b="0" lang="en-IN" sz="3200" spc="-1" strike="noStrike">
              <a:latin typeface="Arial"/>
            </a:endParaRPr>
          </a:p>
          <a:p>
            <a:pPr marL="343080" indent="-34200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max(1000X₁ + 900X₂):  </a:t>
            </a:r>
            <a:r>
              <a:rPr b="0" lang="en-US" sz="3200" spc="-1" strike="noStrike">
                <a:solidFill>
                  <a:srgbClr val="ff0000"/>
                </a:solidFill>
                <a:latin typeface="Calibri"/>
                <a:ea typeface="DejaVu Sans"/>
              </a:rPr>
              <a:t>Objective </a:t>
            </a:r>
            <a:r>
              <a:rPr b="0" lang="en-US" sz="3200" spc="-1" strike="noStrike">
                <a:solidFill>
                  <a:srgbClr val="ff0000"/>
                </a:solidFill>
                <a:latin typeface="Calibri"/>
                <a:ea typeface="DejaVu Sans"/>
              </a:rPr>
              <a:t>	</a:t>
            </a:r>
            <a:r>
              <a:rPr b="0" lang="en-US" sz="3200" spc="-1" strike="noStrike">
                <a:solidFill>
                  <a:srgbClr val="ff0000"/>
                </a:solidFill>
                <a:latin typeface="Calibri"/>
                <a:ea typeface="DejaVu Sans"/>
              </a:rPr>
              <a:t>	</a:t>
            </a:r>
            <a:r>
              <a:rPr b="0" lang="en-US" sz="3200" spc="-1" strike="noStrike">
                <a:solidFill>
                  <a:srgbClr val="ff0000"/>
                </a:solidFill>
                <a:latin typeface="Calibri"/>
                <a:ea typeface="DejaVu Sans"/>
              </a:rPr>
              <a:t> </a:t>
            </a:r>
            <a:endParaRPr b="0" lang="en-IN" sz="3200" spc="-1" strike="noStrike">
              <a:latin typeface="Arial"/>
            </a:endParaRPr>
          </a:p>
          <a:p>
            <a:pPr marL="343080" indent="-342000">
              <a:lnSpc>
                <a:spcPct val="100000"/>
              </a:lnSpc>
              <a:spcBef>
                <a:spcPts val="641"/>
              </a:spcBef>
              <a:tabLst>
                <a:tab algn="l" pos="0"/>
              </a:tabLst>
            </a:pPr>
            <a:r>
              <a:rPr b="0" lang="en-US" sz="3200" spc="-1" strike="noStrike">
                <a:solidFill>
                  <a:srgbClr val="ff0000"/>
                </a:solidFill>
                <a:latin typeface="Calibri"/>
                <a:ea typeface="DejaVu Sans"/>
              </a:rPr>
              <a:t>  </a:t>
            </a:r>
            <a:r>
              <a:rPr b="0" lang="en-US" sz="3200" spc="-1" strike="noStrike">
                <a:solidFill>
                  <a:srgbClr val="ff0000"/>
                </a:solidFill>
                <a:latin typeface="Calibri"/>
                <a:ea typeface="DejaVu Sans"/>
              </a:rPr>
              <a:t>	</a:t>
            </a:r>
            <a:r>
              <a:rPr b="0" lang="en-US" sz="3200" spc="-1" strike="noStrike">
                <a:solidFill>
                  <a:srgbClr val="ff0000"/>
                </a:solidFill>
                <a:latin typeface="Calibri"/>
                <a:ea typeface="DejaVu Sans"/>
              </a:rPr>
              <a:t>	</a:t>
            </a:r>
            <a:r>
              <a:rPr b="0" lang="en-US" sz="3200" spc="-1" strike="noStrike">
                <a:solidFill>
                  <a:srgbClr val="ff0000"/>
                </a:solidFill>
                <a:latin typeface="Calibri"/>
                <a:ea typeface="DejaVu Sans"/>
              </a:rPr>
              <a:t>	</a:t>
            </a:r>
            <a:r>
              <a:rPr b="0" lang="en-US" sz="3200" spc="-1" strike="noStrike">
                <a:solidFill>
                  <a:srgbClr val="ff0000"/>
                </a:solidFill>
                <a:latin typeface="Calibri"/>
                <a:ea typeface="DejaVu Sans"/>
              </a:rPr>
              <a:t>	</a:t>
            </a:r>
            <a:r>
              <a:rPr b="0" lang="en-US" sz="3200" spc="-1" strike="noStrike">
                <a:solidFill>
                  <a:srgbClr val="ff0000"/>
                </a:solidFill>
                <a:latin typeface="Calibri"/>
                <a:ea typeface="DejaVu Sans"/>
              </a:rPr>
              <a:t>	</a:t>
            </a:r>
            <a:r>
              <a:rPr b="0" lang="en-US" sz="3200" spc="-1" strike="noStrike">
                <a:solidFill>
                  <a:srgbClr val="ff0000"/>
                </a:solidFill>
                <a:latin typeface="Calibri"/>
                <a:ea typeface="DejaVu Sans"/>
              </a:rPr>
              <a:t>	</a:t>
            </a:r>
            <a:r>
              <a:rPr b="0" lang="en-US" sz="3200" spc="-1" strike="noStrike">
                <a:solidFill>
                  <a:srgbClr val="ff0000"/>
                </a:solidFill>
                <a:latin typeface="Calibri"/>
                <a:ea typeface="DejaVu Sans"/>
              </a:rPr>
              <a:t>	</a:t>
            </a:r>
            <a:r>
              <a:rPr b="0" lang="en-US" sz="3200" spc="-1" strike="noStrike">
                <a:solidFill>
                  <a:srgbClr val="ff0000"/>
                </a:solidFill>
                <a:latin typeface="Calibri"/>
                <a:ea typeface="DejaVu Sans"/>
              </a:rPr>
              <a:t>	</a:t>
            </a:r>
            <a:r>
              <a:rPr b="0" lang="en-US" sz="3200" spc="-1" strike="noStrike">
                <a:solidFill>
                  <a:srgbClr val="ff0000"/>
                </a:solidFill>
                <a:latin typeface="Calibri"/>
                <a:ea typeface="DejaVu Sans"/>
              </a:rPr>
              <a:t>	</a:t>
            </a:r>
            <a:r>
              <a:rPr b="0" lang="en-US" sz="3200" spc="-1" strike="noStrike">
                <a:solidFill>
                  <a:srgbClr val="ff0000"/>
                </a:solidFill>
                <a:latin typeface="Calibri"/>
                <a:ea typeface="DejaVu Sans"/>
              </a:rPr>
              <a:t>	</a:t>
            </a:r>
            <a:r>
              <a:rPr b="0" lang="en-US" sz="3200" spc="-1" strike="noStrike">
                <a:solidFill>
                  <a:srgbClr val="ff0000"/>
                </a:solidFill>
                <a:latin typeface="Calibri"/>
                <a:ea typeface="DejaVu Sans"/>
              </a:rPr>
              <a:t>	</a:t>
            </a:r>
            <a:r>
              <a:rPr b="0" lang="en-US" sz="3200" spc="-1" strike="noStrike">
                <a:solidFill>
                  <a:srgbClr val="ff0000"/>
                </a:solidFill>
                <a:latin typeface="Calibri"/>
                <a:ea typeface="DejaVu Sans"/>
              </a:rPr>
              <a:t>	</a:t>
            </a:r>
            <a:r>
              <a:rPr b="0" lang="en-US" sz="3200" spc="-1" strike="noStrike">
                <a:solidFill>
                  <a:srgbClr val="ff0000"/>
                </a:solidFill>
                <a:latin typeface="Calibri"/>
                <a:ea typeface="DejaVu Sans"/>
              </a:rPr>
              <a:t>Function</a:t>
            </a:r>
            <a:endParaRPr b="0" lang="en-IN" sz="3200" spc="-1" strike="noStrike">
              <a:latin typeface="Arial"/>
            </a:endParaRPr>
          </a:p>
          <a:p>
            <a:pPr marL="343080" indent="-342000">
              <a:lnSpc>
                <a:spcPct val="100000"/>
              </a:lnSpc>
              <a:spcBef>
                <a:spcPts val="641"/>
              </a:spcBef>
              <a:tabLst>
                <a:tab algn="l" pos="0"/>
              </a:tabLst>
            </a:pPr>
            <a:endParaRPr b="0" lang="en-IN" sz="3200" spc="-1" strike="noStrike">
              <a:latin typeface="Arial"/>
            </a:endParaRPr>
          </a:p>
          <a:p>
            <a:pPr marL="343080" indent="-342000">
              <a:lnSpc>
                <a:spcPct val="100000"/>
              </a:lnSpc>
              <a:spcBef>
                <a:spcPts val="641"/>
              </a:spcBef>
              <a:tabLst>
                <a:tab algn="l" pos="0"/>
              </a:tabLst>
            </a:pPr>
            <a:r>
              <a:rPr b="0" lang="en-US" sz="3200" spc="-1" strike="noStrike">
                <a:solidFill>
                  <a:srgbClr val="000000"/>
                </a:solidFill>
                <a:latin typeface="Calibri"/>
                <a:ea typeface="Noto Sans CJK SC"/>
              </a:rPr>
              <a:t>   </a:t>
            </a:r>
            <a:r>
              <a:rPr b="0" lang="en-US" sz="3200" spc="-1" strike="noStrike">
                <a:solidFill>
                  <a:srgbClr val="000000"/>
                </a:solidFill>
                <a:latin typeface="Calibri"/>
                <a:ea typeface="Noto Sans CJK SC"/>
              </a:rPr>
              <a:t>Subject to :</a:t>
            </a:r>
            <a:r>
              <a:rPr b="0" lang="en-US" sz="3200" spc="-1" strike="noStrike">
                <a:solidFill>
                  <a:srgbClr val="000000"/>
                </a:solidFill>
                <a:latin typeface="Calibri"/>
                <a:ea typeface="Noto Sans CJK SC"/>
              </a:rPr>
              <a:t>	</a:t>
            </a:r>
            <a:r>
              <a:rPr b="0" lang="en-US" sz="3200" spc="-1" strike="noStrike">
                <a:solidFill>
                  <a:srgbClr val="ff0000"/>
                </a:solidFill>
                <a:latin typeface="Calibri"/>
                <a:ea typeface="Noto Sans CJK SC"/>
              </a:rPr>
              <a:t>Constraints</a:t>
            </a:r>
            <a:endParaRPr b="0" lang="en-IN" sz="3200" spc="-1" strike="noStrike">
              <a:latin typeface="Arial"/>
            </a:endParaRPr>
          </a:p>
          <a:p>
            <a:pPr marL="343080" indent="-342000">
              <a:lnSpc>
                <a:spcPct val="100000"/>
              </a:lnSpc>
              <a:spcBef>
                <a:spcPts val="641"/>
              </a:spcBef>
              <a:tabLst>
                <a:tab algn="l" pos="0"/>
              </a:tabLst>
            </a:pPr>
            <a:r>
              <a:rPr b="0" lang="en-US" sz="3200" spc="-1" strike="noStrike">
                <a:solidFill>
                  <a:srgbClr val="000000"/>
                </a:solidFill>
                <a:latin typeface="Calibri"/>
                <a:ea typeface="Noto Sans CJK SC"/>
              </a:rPr>
              <a:t>            </a:t>
            </a:r>
            <a:r>
              <a:rPr b="0" lang="en-US" sz="3200" spc="-1" strike="noStrike">
                <a:solidFill>
                  <a:srgbClr val="000000"/>
                </a:solidFill>
                <a:latin typeface="Calibri"/>
                <a:ea typeface="Noto Sans CJK SC"/>
              </a:rPr>
              <a:t>3X₁ + 3X₂ &lt;= 21      </a:t>
            </a:r>
            <a:endParaRPr b="0" lang="en-IN" sz="3200" spc="-1" strike="noStrike">
              <a:latin typeface="Arial"/>
            </a:endParaRPr>
          </a:p>
          <a:p>
            <a:pPr marL="343080" indent="-342000">
              <a:lnSpc>
                <a:spcPct val="100000"/>
              </a:lnSpc>
              <a:spcBef>
                <a:spcPts val="641"/>
              </a:spcBef>
              <a:tabLst>
                <a:tab algn="l" pos="0"/>
              </a:tabLst>
            </a:pPr>
            <a:r>
              <a:rPr b="0" lang="en-US" sz="3200" spc="-1" strike="noStrike">
                <a:solidFill>
                  <a:srgbClr val="000000"/>
                </a:solidFill>
                <a:latin typeface="Calibri"/>
                <a:ea typeface="Noto Sans CJK SC"/>
              </a:rPr>
              <a:t>            </a:t>
            </a:r>
            <a:r>
              <a:rPr b="0" lang="en-US" sz="3200" spc="-1" strike="noStrike">
                <a:solidFill>
                  <a:srgbClr val="000000"/>
                </a:solidFill>
                <a:latin typeface="Calibri"/>
                <a:ea typeface="Noto Sans CJK SC"/>
              </a:rPr>
              <a:t>3X₁ + 4X₂ &lt;= 28</a:t>
            </a:r>
            <a:endParaRPr b="0" lang="en-IN" sz="3200" spc="-1" strike="noStrike">
              <a:latin typeface="Arial"/>
            </a:endParaRPr>
          </a:p>
          <a:p>
            <a:pPr marL="343080" indent="-342000">
              <a:lnSpc>
                <a:spcPct val="100000"/>
              </a:lnSpc>
              <a:spcBef>
                <a:spcPts val="641"/>
              </a:spcBef>
              <a:tabLst>
                <a:tab algn="l" pos="0"/>
              </a:tabLst>
            </a:pPr>
            <a:r>
              <a:rPr b="0" lang="en-US" sz="3200" spc="-1" strike="noStrike">
                <a:solidFill>
                  <a:srgbClr val="000000"/>
                </a:solidFill>
                <a:latin typeface="Calibri"/>
                <a:ea typeface="Noto Sans CJK SC"/>
              </a:rPr>
              <a:t>            </a:t>
            </a:r>
            <a:r>
              <a:rPr b="0" lang="en-US" sz="3200" spc="-1" strike="noStrike">
                <a:solidFill>
                  <a:srgbClr val="000000"/>
                </a:solidFill>
                <a:latin typeface="Calibri"/>
                <a:ea typeface="Noto Sans CJK SC"/>
              </a:rPr>
              <a:t>X₁ &gt;=0 , X₂ &gt;=0</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rmAutofit fontScale="70000"/>
          </a:bodyPr>
          <a:p>
            <a:pPr algn="ctr">
              <a:lnSpc>
                <a:spcPct val="100000"/>
              </a:lnSpc>
            </a:pPr>
            <a:r>
              <a:rPr b="0" lang="en-US" sz="4400" spc="-1" strike="noStrike">
                <a:solidFill>
                  <a:srgbClr val="000000"/>
                </a:solidFill>
                <a:latin typeface="Calibri"/>
                <a:ea typeface="DejaVu Sans"/>
              </a:rPr>
              <a:t>Different Methods to solve LP Problems</a:t>
            </a:r>
            <a:endParaRPr b="0" lang="en-IN" sz="4400" spc="-1" strike="noStrike">
              <a:latin typeface="Arial"/>
            </a:endParaRPr>
          </a:p>
        </p:txBody>
      </p:sp>
      <p:sp>
        <p:nvSpPr>
          <p:cNvPr id="123"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Autofit/>
          </a:bodyPr>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Graphical Methods</a:t>
            </a:r>
            <a:endParaRPr b="0" lang="en-IN"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Algebraic Method</a:t>
            </a:r>
            <a:endParaRPr b="0" lang="en-IN"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Algebraic Method using Simplex Algorithm.</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457200" y="272880"/>
            <a:ext cx="3007080" cy="116100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1" lang="en-US" sz="2400" spc="-1" strike="noStrike">
                <a:solidFill>
                  <a:srgbClr val="000000"/>
                </a:solidFill>
                <a:latin typeface="Calibri"/>
                <a:ea typeface="DejaVu Sans"/>
              </a:rPr>
              <a:t>A. Graphical Method</a:t>
            </a:r>
            <a:endParaRPr b="0" lang="en-IN" sz="2400" spc="-1" strike="noStrike">
              <a:latin typeface="Arial"/>
            </a:endParaRPr>
          </a:p>
        </p:txBody>
      </p:sp>
      <p:pic>
        <p:nvPicPr>
          <p:cNvPr id="125" name="Content Placeholder 4" descr="Screenshot (51).png"/>
          <p:cNvPicPr/>
          <p:nvPr/>
        </p:nvPicPr>
        <p:blipFill>
          <a:blip r:embed="rId1"/>
          <a:stretch/>
        </p:blipFill>
        <p:spPr>
          <a:xfrm>
            <a:off x="3904920" y="691560"/>
            <a:ext cx="4806720" cy="2476080"/>
          </a:xfrm>
          <a:prstGeom prst="rect">
            <a:avLst/>
          </a:prstGeom>
          <a:ln>
            <a:noFill/>
          </a:ln>
        </p:spPr>
      </p:pic>
      <p:sp>
        <p:nvSpPr>
          <p:cNvPr id="126" name="CustomShape 2"/>
          <p:cNvSpPr/>
          <p:nvPr/>
        </p:nvSpPr>
        <p:spPr>
          <a:xfrm>
            <a:off x="457200" y="1434960"/>
            <a:ext cx="3007080" cy="4690080"/>
          </a:xfrm>
          <a:prstGeom prst="rect">
            <a:avLst/>
          </a:prstGeom>
          <a:noFill/>
          <a:ln>
            <a:noFill/>
          </a:ln>
        </p:spPr>
        <p:style>
          <a:lnRef idx="0"/>
          <a:fillRef idx="0"/>
          <a:effectRef idx="0"/>
          <a:fontRef idx="minor"/>
        </p:style>
        <p:txBody>
          <a:bodyPr lIns="90000" rIns="90000" tIns="45000" bIns="45000">
            <a:normAutofit fontScale="44000"/>
          </a:bodyPr>
          <a:p>
            <a:pPr>
              <a:lnSpc>
                <a:spcPct val="100000"/>
              </a:lnSpc>
              <a:spcBef>
                <a:spcPts val="360"/>
              </a:spcBef>
              <a:tabLst>
                <a:tab algn="l" pos="0"/>
              </a:tabLst>
            </a:pPr>
            <a:r>
              <a:rPr b="0" lang="en-US" sz="1800" spc="-1" strike="noStrike">
                <a:solidFill>
                  <a:srgbClr val="000000"/>
                </a:solidFill>
                <a:latin typeface="Calibri"/>
                <a:ea typeface="DejaVu Sans"/>
              </a:rPr>
              <a:t>In graphical method we draw the lines on the graph by using contraints  inequality and then find the feasible region in the graph. We then evaluate the objective function at corner points of the </a:t>
            </a:r>
            <a:r>
              <a:rPr b="0" lang="en-US" sz="1800" spc="-1" strike="noStrike">
                <a:solidFill>
                  <a:srgbClr val="ff0000"/>
                </a:solidFill>
                <a:latin typeface="Calibri"/>
                <a:ea typeface="DejaVu Sans"/>
              </a:rPr>
              <a:t>feasible</a:t>
            </a:r>
            <a:r>
              <a:rPr b="0" lang="en-US" sz="1800" spc="-1" strike="noStrike">
                <a:solidFill>
                  <a:srgbClr val="000000"/>
                </a:solidFill>
                <a:latin typeface="Calibri"/>
                <a:ea typeface="DejaVu Sans"/>
              </a:rPr>
              <a:t> </a:t>
            </a:r>
            <a:r>
              <a:rPr b="0" lang="en-US" sz="1800" spc="-1" strike="noStrike">
                <a:solidFill>
                  <a:srgbClr val="ff0000"/>
                </a:solidFill>
                <a:latin typeface="Calibri"/>
                <a:ea typeface="DejaVu Sans"/>
              </a:rPr>
              <a:t>region</a:t>
            </a:r>
            <a:r>
              <a:rPr b="0" lang="en-US" sz="1800" spc="-1" strike="noStrike">
                <a:solidFill>
                  <a:srgbClr val="000000"/>
                </a:solidFill>
                <a:latin typeface="Calibri"/>
                <a:ea typeface="DejaVu Sans"/>
              </a:rPr>
              <a:t> and get the optimum solution.</a:t>
            </a:r>
            <a:endParaRPr b="0" lang="en-IN" sz="1800" spc="-1" strike="noStrike">
              <a:latin typeface="Arial"/>
            </a:endParaRPr>
          </a:p>
          <a:p>
            <a:pPr>
              <a:lnSpc>
                <a:spcPct val="100000"/>
              </a:lnSpc>
              <a:spcBef>
                <a:spcPts val="360"/>
              </a:spcBef>
              <a:tabLst>
                <a:tab algn="l" pos="0"/>
              </a:tabLst>
            </a:pPr>
            <a:r>
              <a:rPr b="1" lang="en-US" sz="1800" spc="-1" strike="noStrike">
                <a:solidFill>
                  <a:srgbClr val="000000"/>
                </a:solidFill>
                <a:latin typeface="Calibri"/>
                <a:ea typeface="DejaVu Sans"/>
              </a:rPr>
              <a:t>For eg </a:t>
            </a:r>
            <a:r>
              <a:rPr b="0" lang="en-US" sz="1800" spc="-1" strike="noStrike">
                <a:solidFill>
                  <a:srgbClr val="000000"/>
                </a:solidFill>
                <a:latin typeface="Calibri"/>
                <a:ea typeface="DejaVu Sans"/>
              </a:rPr>
              <a:t>:  We will evaluate the objective function : </a:t>
            </a:r>
            <a:r>
              <a:rPr b="0" lang="en-US" sz="1800" spc="-1" strike="noStrike">
                <a:solidFill>
                  <a:srgbClr val="ff0000"/>
                </a:solidFill>
                <a:latin typeface="Calibri"/>
                <a:ea typeface="DejaVu Sans"/>
              </a:rPr>
              <a:t>10X₁ + 9X₂  </a:t>
            </a:r>
            <a:r>
              <a:rPr b="0" lang="en-US" sz="1800" spc="-1" strike="noStrike">
                <a:solidFill>
                  <a:srgbClr val="000000"/>
                </a:solidFill>
                <a:latin typeface="Calibri"/>
                <a:ea typeface="DejaVu Sans"/>
              </a:rPr>
              <a:t>at different corner points.</a:t>
            </a:r>
            <a:endParaRPr b="0" lang="en-IN" sz="1800" spc="-1" strike="noStrike">
              <a:latin typeface="Arial"/>
            </a:endParaRPr>
          </a:p>
          <a:p>
            <a:pPr>
              <a:lnSpc>
                <a:spcPct val="100000"/>
              </a:lnSpc>
              <a:spcBef>
                <a:spcPts val="360"/>
              </a:spcBef>
              <a:tabLst>
                <a:tab algn="l" pos="0"/>
              </a:tabLst>
            </a:pPr>
            <a:endParaRPr b="0" lang="en-IN" sz="1800" spc="-1" strike="noStrike">
              <a:latin typeface="Arial"/>
            </a:endParaRPr>
          </a:p>
          <a:p>
            <a:pPr>
              <a:lnSpc>
                <a:spcPct val="100000"/>
              </a:lnSpc>
              <a:spcBef>
                <a:spcPts val="360"/>
              </a:spcBef>
              <a:tabLst>
                <a:tab algn="l" pos="0"/>
              </a:tabLst>
            </a:pPr>
            <a:r>
              <a:rPr b="0" lang="en-US" sz="1800" spc="-1" strike="noStrike">
                <a:solidFill>
                  <a:srgbClr val="000000"/>
                </a:solidFill>
                <a:latin typeface="Calibri"/>
                <a:ea typeface="DejaVu Sans"/>
              </a:rPr>
              <a:t>A(X₁=0 , X₂=7)     :    63 </a:t>
            </a:r>
            <a:endParaRPr b="0" lang="en-IN" sz="1800" spc="-1" strike="noStrike">
              <a:latin typeface="Arial"/>
            </a:endParaRPr>
          </a:p>
          <a:p>
            <a:pPr>
              <a:lnSpc>
                <a:spcPct val="100000"/>
              </a:lnSpc>
              <a:spcBef>
                <a:spcPts val="360"/>
              </a:spcBef>
              <a:tabLst>
                <a:tab algn="l" pos="0"/>
              </a:tabLst>
            </a:pPr>
            <a:r>
              <a:rPr b="0" lang="en-US" sz="1800" spc="-1" strike="noStrike">
                <a:solidFill>
                  <a:srgbClr val="000000"/>
                </a:solidFill>
                <a:latin typeface="Calibri"/>
                <a:ea typeface="DejaVu Sans"/>
              </a:rPr>
              <a:t>B(X₁=0 , X₂=0)     :    0 </a:t>
            </a:r>
            <a:endParaRPr b="0" lang="en-IN" sz="1800" spc="-1" strike="noStrike">
              <a:latin typeface="Arial"/>
            </a:endParaRPr>
          </a:p>
          <a:p>
            <a:pPr>
              <a:lnSpc>
                <a:spcPct val="100000"/>
              </a:lnSpc>
              <a:spcBef>
                <a:spcPts val="360"/>
              </a:spcBef>
              <a:tabLst>
                <a:tab algn="l" pos="0"/>
              </a:tabLst>
            </a:pPr>
            <a:r>
              <a:rPr b="0" lang="en-US" sz="1800" spc="-1" strike="noStrike">
                <a:solidFill>
                  <a:srgbClr val="000000"/>
                </a:solidFill>
                <a:latin typeface="Calibri"/>
                <a:ea typeface="DejaVu Sans"/>
              </a:rPr>
              <a:t>C(X₁=6 , X₂=0)     :     60</a:t>
            </a:r>
            <a:endParaRPr b="0" lang="en-IN" sz="1800" spc="-1" strike="noStrike">
              <a:latin typeface="Arial"/>
            </a:endParaRPr>
          </a:p>
          <a:p>
            <a:pPr>
              <a:lnSpc>
                <a:spcPct val="100000"/>
              </a:lnSpc>
              <a:spcBef>
                <a:spcPts val="360"/>
              </a:spcBef>
              <a:tabLst>
                <a:tab algn="l" pos="0"/>
              </a:tabLst>
            </a:pPr>
            <a:r>
              <a:rPr b="0" lang="en-US" sz="1800" spc="-1" strike="noStrike">
                <a:solidFill>
                  <a:srgbClr val="000000"/>
                </a:solidFill>
                <a:latin typeface="Calibri"/>
                <a:ea typeface="DejaVu Sans"/>
              </a:rPr>
              <a:t>D(X₁ =3, X₂=4)     :     66</a:t>
            </a:r>
            <a:endParaRPr b="0" lang="en-IN" sz="1800" spc="-1" strike="noStrike">
              <a:latin typeface="Arial"/>
            </a:endParaRPr>
          </a:p>
          <a:p>
            <a:pPr>
              <a:lnSpc>
                <a:spcPct val="100000"/>
              </a:lnSpc>
              <a:spcBef>
                <a:spcPts val="360"/>
              </a:spcBef>
              <a:tabLst>
                <a:tab algn="l" pos="0"/>
              </a:tabLst>
            </a:pPr>
            <a:endParaRPr b="0" lang="en-IN" sz="1800" spc="-1" strike="noStrike">
              <a:latin typeface="Arial"/>
            </a:endParaRPr>
          </a:p>
          <a:p>
            <a:pPr>
              <a:lnSpc>
                <a:spcPct val="100000"/>
              </a:lnSpc>
              <a:spcBef>
                <a:spcPts val="360"/>
              </a:spcBef>
              <a:tabLst>
                <a:tab algn="l" pos="0"/>
              </a:tabLst>
            </a:pPr>
            <a:r>
              <a:rPr b="0" lang="en-US" sz="1800" spc="-1" strike="noStrike">
                <a:solidFill>
                  <a:srgbClr val="000000"/>
                </a:solidFill>
                <a:latin typeface="Calibri"/>
                <a:ea typeface="DejaVu Sans"/>
              </a:rPr>
              <a:t>Since at point D(X₁ =3, X₂=4)  we have maximum value hence it is optimum solution</a:t>
            </a:r>
            <a:r>
              <a:rPr b="0" lang="en-US" sz="1400" spc="-1" strike="noStrike">
                <a:solidFill>
                  <a:srgbClr val="000000"/>
                </a:solidFill>
                <a:latin typeface="Calibri"/>
                <a:ea typeface="DejaVu Sans"/>
              </a:rPr>
              <a:t>.</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rmAutofit fontScale="39000"/>
          </a:bodyPr>
          <a:p>
            <a:pPr algn="ctr">
              <a:lnSpc>
                <a:spcPct val="100000"/>
              </a:lnSpc>
            </a:pPr>
            <a:r>
              <a:rPr b="0" lang="en-US" sz="4400" spc="-1" strike="noStrike">
                <a:solidFill>
                  <a:srgbClr val="000000"/>
                </a:solidFill>
                <a:latin typeface="Calibri"/>
                <a:ea typeface="DejaVu Sans"/>
              </a:rPr>
              <a:t>Limitation of graphical method</a:t>
            </a:r>
            <a:br/>
            <a:endParaRPr b="0" lang="en-IN" sz="4400" spc="-1" strike="noStrike">
              <a:latin typeface="Arial"/>
            </a:endParaRPr>
          </a:p>
        </p:txBody>
      </p:sp>
      <p:sp>
        <p:nvSpPr>
          <p:cNvPr id="128"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Autofit/>
          </a:bodyPr>
          <a:p>
            <a:pPr lvl="1" marL="343080" indent="-342000">
              <a:lnSpc>
                <a:spcPct val="100000"/>
              </a:lnSpc>
              <a:spcBef>
                <a:spcPts val="561"/>
              </a:spcBef>
              <a:buClr>
                <a:srgbClr val="000000"/>
              </a:buClr>
              <a:buFont typeface="Arial"/>
              <a:buChar char="•"/>
            </a:pPr>
            <a:r>
              <a:rPr b="0" lang="en-US" sz="2800" spc="-1" strike="noStrike">
                <a:solidFill>
                  <a:srgbClr val="000000"/>
                </a:solidFill>
                <a:latin typeface="Calibri"/>
                <a:ea typeface="DejaVu Sans"/>
              </a:rPr>
              <a:t>This method can be used only when there are two </a:t>
            </a:r>
            <a:r>
              <a:rPr b="0" lang="en-US" sz="2800" spc="-1" strike="noStrike">
                <a:solidFill>
                  <a:srgbClr val="ff0000"/>
                </a:solidFill>
                <a:latin typeface="Calibri"/>
                <a:ea typeface="DejaVu Sans"/>
              </a:rPr>
              <a:t>decision variables. </a:t>
            </a:r>
            <a:r>
              <a:rPr b="0" lang="en-US" sz="2800" spc="-1" strike="noStrike">
                <a:solidFill>
                  <a:srgbClr val="000000"/>
                </a:solidFill>
                <a:latin typeface="Calibri"/>
                <a:ea typeface="DejaVu Sans"/>
              </a:rPr>
              <a:t>If we have more than two </a:t>
            </a:r>
            <a:r>
              <a:rPr b="0" lang="en-US" sz="2800" spc="-1" strike="noStrike">
                <a:solidFill>
                  <a:srgbClr val="ff0000"/>
                </a:solidFill>
                <a:latin typeface="Calibri"/>
                <a:ea typeface="DejaVu Sans"/>
              </a:rPr>
              <a:t>decision variables </a:t>
            </a:r>
            <a:r>
              <a:rPr b="0" lang="en-US" sz="2800" spc="-1" strike="noStrike">
                <a:solidFill>
                  <a:srgbClr val="000000"/>
                </a:solidFill>
                <a:latin typeface="Calibri"/>
                <a:ea typeface="DejaVu Sans"/>
              </a:rPr>
              <a:t>this method will not work.</a:t>
            </a:r>
            <a:endParaRPr b="0" lang="en-IN" sz="2800" spc="-1" strike="noStrike">
              <a:latin typeface="Arial"/>
            </a:endParaRPr>
          </a:p>
          <a:p>
            <a:pPr>
              <a:lnSpc>
                <a:spcPct val="100000"/>
              </a:lnSpc>
              <a:spcBef>
                <a:spcPts val="641"/>
              </a:spcBef>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457200" y="272880"/>
            <a:ext cx="3007080" cy="797400"/>
          </a:xfrm>
          <a:prstGeom prst="rect">
            <a:avLst/>
          </a:prstGeom>
          <a:noFill/>
          <a:ln>
            <a:noFill/>
          </a:ln>
        </p:spPr>
        <p:style>
          <a:lnRef idx="0"/>
          <a:fillRef idx="0"/>
          <a:effectRef idx="0"/>
          <a:fontRef idx="minor"/>
        </p:style>
        <p:txBody>
          <a:bodyPr lIns="90000" rIns="90000" tIns="45000" bIns="45000" anchor="b">
            <a:normAutofit fontScale="97000"/>
          </a:bodyPr>
          <a:p>
            <a:pPr>
              <a:lnSpc>
                <a:spcPct val="100000"/>
              </a:lnSpc>
            </a:pPr>
            <a:r>
              <a:rPr b="1" lang="en-US" sz="2400" spc="-1" strike="noStrike">
                <a:solidFill>
                  <a:srgbClr val="000000"/>
                </a:solidFill>
                <a:latin typeface="Calibri"/>
                <a:ea typeface="DejaVu Sans"/>
              </a:rPr>
              <a:t>A.  Algebraic Method</a:t>
            </a:r>
            <a:endParaRPr b="0" lang="en-IN" sz="2400" spc="-1" strike="noStrike">
              <a:latin typeface="Arial"/>
            </a:endParaRPr>
          </a:p>
        </p:txBody>
      </p:sp>
      <p:pic>
        <p:nvPicPr>
          <p:cNvPr id="130" name="Content Placeholder 4" descr="Screenshot (59).png"/>
          <p:cNvPicPr/>
          <p:nvPr/>
        </p:nvPicPr>
        <p:blipFill>
          <a:blip r:embed="rId1"/>
          <a:stretch/>
        </p:blipFill>
        <p:spPr>
          <a:xfrm>
            <a:off x="3960000" y="60840"/>
            <a:ext cx="5110560" cy="2962800"/>
          </a:xfrm>
          <a:prstGeom prst="rect">
            <a:avLst/>
          </a:prstGeom>
          <a:ln>
            <a:noFill/>
          </a:ln>
        </p:spPr>
      </p:pic>
      <p:sp>
        <p:nvSpPr>
          <p:cNvPr id="131" name="CustomShape 2"/>
          <p:cNvSpPr/>
          <p:nvPr/>
        </p:nvSpPr>
        <p:spPr>
          <a:xfrm>
            <a:off x="457200" y="1071720"/>
            <a:ext cx="3007080" cy="542808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320"/>
              </a:spcBef>
              <a:tabLst>
                <a:tab algn="l" pos="0"/>
              </a:tabLst>
            </a:pPr>
            <a:r>
              <a:rPr b="1" lang="en-US" sz="1600" spc="-1" strike="noStrike">
                <a:solidFill>
                  <a:srgbClr val="000000"/>
                </a:solidFill>
                <a:latin typeface="Calibri"/>
                <a:ea typeface="DejaVu Sans"/>
              </a:rPr>
              <a:t>Now In order to solve the LP problems using algebraic method we will first convert the constraint inequalities to equation by using some extra variable known as slack variable.</a:t>
            </a:r>
            <a:endParaRPr b="0" lang="en-IN" sz="1600" spc="-1" strike="noStrike">
              <a:latin typeface="Arial"/>
            </a:endParaRPr>
          </a:p>
          <a:p>
            <a:pPr>
              <a:lnSpc>
                <a:spcPct val="100000"/>
              </a:lnSpc>
              <a:spcBef>
                <a:spcPts val="320"/>
              </a:spcBef>
              <a:tabLst>
                <a:tab algn="l" pos="0"/>
              </a:tabLst>
            </a:pPr>
            <a:r>
              <a:rPr b="1" lang="en-US" sz="1600" spc="-1" strike="noStrike">
                <a:solidFill>
                  <a:srgbClr val="000000"/>
                </a:solidFill>
                <a:latin typeface="Calibri"/>
                <a:ea typeface="DejaVu Sans"/>
              </a:rPr>
              <a:t>For eg </a:t>
            </a:r>
            <a:r>
              <a:rPr b="0" lang="en-US" sz="1600" spc="-1" strike="noStrike">
                <a:solidFill>
                  <a:srgbClr val="000000"/>
                </a:solidFill>
                <a:latin typeface="Calibri"/>
                <a:ea typeface="DejaVu Sans"/>
              </a:rPr>
              <a:t>: In order to convert  3X₁+3X₂≤ 21 we add a slack variable X₃ to left side since we have &lt;= condition.</a:t>
            </a:r>
            <a:endParaRPr b="0" lang="en-IN" sz="1600" spc="-1" strike="noStrike">
              <a:latin typeface="Arial"/>
            </a:endParaRPr>
          </a:p>
          <a:p>
            <a:pPr>
              <a:lnSpc>
                <a:spcPct val="100000"/>
              </a:lnSpc>
              <a:spcBef>
                <a:spcPts val="320"/>
              </a:spcBef>
              <a:tabLst>
                <a:tab algn="l" pos="0"/>
              </a:tabLst>
            </a:pPr>
            <a:r>
              <a:rPr b="1" lang="en-US" sz="1600" spc="-1" strike="noStrike">
                <a:solidFill>
                  <a:srgbClr val="000000"/>
                </a:solidFill>
                <a:latin typeface="Calibri"/>
                <a:ea typeface="DejaVu Sans"/>
              </a:rPr>
              <a:t>Now since we have here only two equations but four variables so we can solve for two variables only so we need to fix some value to remaining variables preferably 0. The variables for which we will solve the equation is called </a:t>
            </a:r>
            <a:r>
              <a:rPr b="1" lang="en-US" sz="1600" spc="-1" strike="noStrike">
                <a:solidFill>
                  <a:srgbClr val="ff0000"/>
                </a:solidFill>
                <a:latin typeface="Calibri"/>
                <a:ea typeface="DejaVu Sans"/>
              </a:rPr>
              <a:t>basic</a:t>
            </a:r>
            <a:r>
              <a:rPr b="1" lang="en-US" sz="1600" spc="-1" strike="noStrike">
                <a:solidFill>
                  <a:srgbClr val="000000"/>
                </a:solidFill>
                <a:latin typeface="Calibri"/>
                <a:ea typeface="DejaVu Sans"/>
              </a:rPr>
              <a:t> </a:t>
            </a:r>
            <a:r>
              <a:rPr b="1" lang="en-US" sz="1600" spc="-1" strike="noStrike">
                <a:solidFill>
                  <a:srgbClr val="ff0000"/>
                </a:solidFill>
                <a:latin typeface="Calibri"/>
                <a:ea typeface="DejaVu Sans"/>
              </a:rPr>
              <a:t>variable</a:t>
            </a:r>
            <a:r>
              <a:rPr b="1" lang="en-US" sz="1600" spc="-1" strike="noStrike">
                <a:solidFill>
                  <a:srgbClr val="000000"/>
                </a:solidFill>
                <a:latin typeface="Calibri"/>
                <a:ea typeface="DejaVu Sans"/>
              </a:rPr>
              <a:t> and the variable whose values are fixed are called </a:t>
            </a:r>
            <a:r>
              <a:rPr b="1" lang="en-US" sz="1600" spc="-1" strike="noStrike">
                <a:solidFill>
                  <a:srgbClr val="ff0000"/>
                </a:solidFill>
                <a:latin typeface="Calibri"/>
                <a:ea typeface="DejaVu Sans"/>
              </a:rPr>
              <a:t>fixed</a:t>
            </a:r>
            <a:r>
              <a:rPr b="1" lang="en-US" sz="1600" spc="-1" strike="noStrike">
                <a:solidFill>
                  <a:srgbClr val="000000"/>
                </a:solidFill>
                <a:latin typeface="Calibri"/>
                <a:ea typeface="DejaVu Sans"/>
              </a:rPr>
              <a:t> </a:t>
            </a:r>
            <a:r>
              <a:rPr b="1" lang="en-US" sz="1600" spc="-1" strike="noStrike">
                <a:solidFill>
                  <a:srgbClr val="ff0000"/>
                </a:solidFill>
                <a:latin typeface="Calibri"/>
                <a:ea typeface="DejaVu Sans"/>
              </a:rPr>
              <a:t>variable</a:t>
            </a:r>
            <a:r>
              <a:rPr b="1" lang="en-US" sz="1400" spc="-1" strike="noStrike">
                <a:solidFill>
                  <a:srgbClr val="000000"/>
                </a:solidFill>
                <a:latin typeface="Calibri"/>
                <a:ea typeface="DejaVu Sans"/>
              </a:rPr>
              <a:t>.</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457200" y="272880"/>
            <a:ext cx="3007080" cy="116100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1" lang="en-US" sz="2000" spc="-1" strike="noStrike">
                <a:solidFill>
                  <a:srgbClr val="000000"/>
                </a:solidFill>
                <a:latin typeface="Calibri"/>
                <a:ea typeface="DejaVu Sans"/>
              </a:rPr>
              <a:t>A.  </a:t>
            </a:r>
            <a:r>
              <a:rPr b="1" lang="en-US" sz="2000" spc="-1" strike="noStrike">
                <a:solidFill>
                  <a:srgbClr val="ff0000"/>
                </a:solidFill>
                <a:latin typeface="Calibri"/>
                <a:ea typeface="DejaVu Sans"/>
              </a:rPr>
              <a:t>Algebraic Method</a:t>
            </a:r>
            <a:endParaRPr b="0" lang="en-IN" sz="2000" spc="-1" strike="noStrike">
              <a:latin typeface="Arial"/>
            </a:endParaRPr>
          </a:p>
        </p:txBody>
      </p:sp>
      <p:pic>
        <p:nvPicPr>
          <p:cNvPr id="133" name="Content Placeholder 4" descr="Screenshot (60).png"/>
          <p:cNvPicPr/>
          <p:nvPr/>
        </p:nvPicPr>
        <p:blipFill>
          <a:blip r:embed="rId1"/>
          <a:stretch/>
        </p:blipFill>
        <p:spPr>
          <a:xfrm>
            <a:off x="4032000" y="138240"/>
            <a:ext cx="5110560" cy="2597400"/>
          </a:xfrm>
          <a:prstGeom prst="rect">
            <a:avLst/>
          </a:prstGeom>
          <a:ln>
            <a:noFill/>
          </a:ln>
        </p:spPr>
      </p:pic>
      <p:sp>
        <p:nvSpPr>
          <p:cNvPr id="134" name="CustomShape 2"/>
          <p:cNvSpPr/>
          <p:nvPr/>
        </p:nvSpPr>
        <p:spPr>
          <a:xfrm>
            <a:off x="457200" y="1434960"/>
            <a:ext cx="3007080" cy="469008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320"/>
              </a:spcBef>
              <a:tabLst>
                <a:tab algn="l" pos="0"/>
              </a:tabLst>
            </a:pPr>
            <a:r>
              <a:rPr b="1" lang="en-US" sz="1600" spc="-1" strike="noStrike">
                <a:solidFill>
                  <a:srgbClr val="000000"/>
                </a:solidFill>
                <a:latin typeface="Calibri"/>
                <a:ea typeface="DejaVu Sans"/>
              </a:rPr>
              <a:t>Since we have 4 variables  we will choose two variable among these at a time so we will have total ⁴C₂ basic variables.</a:t>
            </a:r>
            <a:endParaRPr b="0" lang="en-IN" sz="1600" spc="-1" strike="noStrike">
              <a:latin typeface="Arial"/>
            </a:endParaRPr>
          </a:p>
          <a:p>
            <a:pPr>
              <a:lnSpc>
                <a:spcPct val="100000"/>
              </a:lnSpc>
              <a:spcBef>
                <a:spcPts val="320"/>
              </a:spcBef>
              <a:tabLst>
                <a:tab algn="l" pos="0"/>
              </a:tabLst>
            </a:pPr>
            <a:r>
              <a:rPr b="1" lang="en-US" sz="1600" spc="-1" strike="noStrike">
                <a:solidFill>
                  <a:srgbClr val="000000"/>
                </a:solidFill>
                <a:latin typeface="Calibri"/>
                <a:ea typeface="DejaVu Sans"/>
              </a:rPr>
              <a:t>Now  we will  make table of basic variables and fixed variables  and assuming value of fixed variable to zero we will find the value of basic variables  and if the values of basic variables satisfy above constraints we will evaluate the objective function otherwise we will comment it to be infeasible as we have shown in the diagram.</a:t>
            </a:r>
            <a:endParaRPr b="0" lang="en-IN" sz="1600" spc="-1" strike="noStrike">
              <a:latin typeface="Arial"/>
            </a:endParaRPr>
          </a:p>
          <a:p>
            <a:pPr>
              <a:lnSpc>
                <a:spcPct val="100000"/>
              </a:lnSpc>
              <a:spcBef>
                <a:spcPts val="320"/>
              </a:spcBef>
              <a:tabLst>
                <a:tab algn="l" pos="0"/>
              </a:tabLst>
            </a:pPr>
            <a:r>
              <a:rPr b="1" lang="en-US" sz="1600" spc="-1" strike="noStrike">
                <a:solidFill>
                  <a:srgbClr val="000000"/>
                </a:solidFill>
                <a:latin typeface="Calibri"/>
                <a:ea typeface="DejaVu Sans"/>
              </a:rPr>
              <a:t>The basic variable with highest value is the optimum solution.</a:t>
            </a:r>
            <a:endParaRPr b="0" lang="en-IN" sz="1600" spc="-1" strike="noStrike">
              <a:latin typeface="Arial"/>
            </a:endParaRPr>
          </a:p>
          <a:p>
            <a:pPr>
              <a:lnSpc>
                <a:spcPct val="100000"/>
              </a:lnSpc>
              <a:spcBef>
                <a:spcPts val="281"/>
              </a:spcBef>
              <a:tabLst>
                <a:tab algn="l" pos="0"/>
              </a:tabLst>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326</TotalTime>
  <Application>LibreOffice/6.4.7.2$Linux_X86_64 LibreOffice_project/40$Build-2</Application>
  <Words>1101</Words>
  <Paragraphs>77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2021-10-21T08:18:41Z</dcterms:created>
  <dc:creator>Excel</dc:creator>
  <dc:description/>
  <dc:language>en-IN</dc:language>
  <cp:lastModifiedBy/>
  <dcterms:modified xsi:type="dcterms:W3CDTF">2021-11-15T15:02:04Z</dcterms:modified>
  <cp:revision>52</cp:revision>
  <dc:subject/>
  <dc:title>Linear Programming:Introduction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17</vt:i4>
  </property>
</Properties>
</file>