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7BB38-3595-44CD-B45D-266C876331A6}" type="doc">
      <dgm:prSet loTypeId="urn:microsoft.com/office/officeart/2005/8/layout/process1" loCatId="process" qsTypeId="urn:microsoft.com/office/officeart/2005/8/quickstyle/simple1" qsCatId="simple" csTypeId="urn:microsoft.com/office/officeart/2005/8/colors/accent1_2" csCatId="accent1" phldr="1"/>
      <dgm:spPr/>
    </dgm:pt>
    <dgm:pt modelId="{5E457B10-276F-4CB5-83A4-A6E5DE73AD8D}">
      <dgm:prSet phldrT="[Text]"/>
      <dgm:spPr/>
      <dgm:t>
        <a:bodyPr/>
        <a:lstStyle/>
        <a:p>
          <a:pPr algn="ctr"/>
          <a:r>
            <a:rPr lang="en-IN" b="1" dirty="0">
              <a:solidFill>
                <a:schemeClr val="bg2"/>
              </a:solidFill>
            </a:rPr>
            <a:t>Loading of Raw Data from Source</a:t>
          </a:r>
        </a:p>
      </dgm:t>
    </dgm:pt>
    <dgm:pt modelId="{9A82C966-7F58-47ED-8B35-5BBA53DD2846}" type="parTrans" cxnId="{5FC848B0-0E8B-46BD-B76C-FA73FFD22683}">
      <dgm:prSet/>
      <dgm:spPr/>
      <dgm:t>
        <a:bodyPr/>
        <a:lstStyle/>
        <a:p>
          <a:endParaRPr lang="en-IN"/>
        </a:p>
      </dgm:t>
    </dgm:pt>
    <dgm:pt modelId="{7E3DB578-AB32-4D90-B22C-405E81D5ACFF}" type="sibTrans" cxnId="{5FC848B0-0E8B-46BD-B76C-FA73FFD22683}">
      <dgm:prSet/>
      <dgm:spPr/>
      <dgm:t>
        <a:bodyPr/>
        <a:lstStyle/>
        <a:p>
          <a:pPr algn="ctr"/>
          <a:endParaRPr lang="en-IN"/>
        </a:p>
      </dgm:t>
    </dgm:pt>
    <dgm:pt modelId="{CEEDA7DD-6518-4539-9078-B089631FFCB4}">
      <dgm:prSet phldrT="[Text]"/>
      <dgm:spPr/>
      <dgm:t>
        <a:bodyPr/>
        <a:lstStyle/>
        <a:p>
          <a:pPr algn="ctr"/>
          <a:r>
            <a:rPr lang="en-IN" b="1" dirty="0">
              <a:solidFill>
                <a:schemeClr val="bg2"/>
              </a:solidFill>
            </a:rPr>
            <a:t>Exploration of Data</a:t>
          </a:r>
        </a:p>
      </dgm:t>
    </dgm:pt>
    <dgm:pt modelId="{0FA430D8-65BA-4A0A-87FD-4FEB714A0C09}" type="parTrans" cxnId="{C9B80637-86D5-441D-BA99-223312C1A970}">
      <dgm:prSet/>
      <dgm:spPr/>
      <dgm:t>
        <a:bodyPr/>
        <a:lstStyle/>
        <a:p>
          <a:endParaRPr lang="en-IN"/>
        </a:p>
      </dgm:t>
    </dgm:pt>
    <dgm:pt modelId="{ABC2AF69-8F66-42EC-8EA5-1BD611B000EE}" type="sibTrans" cxnId="{C9B80637-86D5-441D-BA99-223312C1A970}">
      <dgm:prSet/>
      <dgm:spPr/>
      <dgm:t>
        <a:bodyPr/>
        <a:lstStyle/>
        <a:p>
          <a:pPr algn="ctr"/>
          <a:endParaRPr lang="en-IN"/>
        </a:p>
      </dgm:t>
    </dgm:pt>
    <dgm:pt modelId="{1351E4D9-DFC3-4FD8-8BBE-2EC17AD0A8C8}">
      <dgm:prSet phldrT="[Text]"/>
      <dgm:spPr/>
      <dgm:t>
        <a:bodyPr/>
        <a:lstStyle/>
        <a:p>
          <a:pPr algn="ctr"/>
          <a:r>
            <a:rPr lang="en-IN" b="1" dirty="0">
              <a:solidFill>
                <a:schemeClr val="bg2"/>
              </a:solidFill>
            </a:rPr>
            <a:t>Data Cleaning</a:t>
          </a:r>
        </a:p>
      </dgm:t>
    </dgm:pt>
    <dgm:pt modelId="{E3D83893-1D84-4670-A0C2-9D7651D91F72}" type="parTrans" cxnId="{9E1DE4D6-61A2-4D85-88F7-FD86BCED9B05}">
      <dgm:prSet/>
      <dgm:spPr/>
      <dgm:t>
        <a:bodyPr/>
        <a:lstStyle/>
        <a:p>
          <a:endParaRPr lang="en-IN"/>
        </a:p>
      </dgm:t>
    </dgm:pt>
    <dgm:pt modelId="{F3E7F967-EA55-486B-A14A-8DFD571910BB}" type="sibTrans" cxnId="{9E1DE4D6-61A2-4D85-88F7-FD86BCED9B05}">
      <dgm:prSet/>
      <dgm:spPr/>
      <dgm:t>
        <a:bodyPr/>
        <a:lstStyle/>
        <a:p>
          <a:endParaRPr lang="en-IN"/>
        </a:p>
      </dgm:t>
    </dgm:pt>
    <dgm:pt modelId="{3AB426EF-E0C0-4946-80E8-EEEDE13C0202}">
      <dgm:prSet phldrT="[Text]"/>
      <dgm:spPr/>
      <dgm:t>
        <a:bodyPr/>
        <a:lstStyle/>
        <a:p>
          <a:r>
            <a:rPr lang="en-IN" b="1" dirty="0">
              <a:solidFill>
                <a:schemeClr val="bg2"/>
              </a:solidFill>
            </a:rPr>
            <a:t>Data Visualization</a:t>
          </a:r>
        </a:p>
      </dgm:t>
    </dgm:pt>
    <dgm:pt modelId="{C6AD6784-5FE1-4D90-9E34-E036797C2539}" type="parTrans" cxnId="{DA46CE44-1D53-460F-B0E5-263587D4FB7A}">
      <dgm:prSet/>
      <dgm:spPr/>
      <dgm:t>
        <a:bodyPr/>
        <a:lstStyle/>
        <a:p>
          <a:endParaRPr lang="en-IN"/>
        </a:p>
      </dgm:t>
    </dgm:pt>
    <dgm:pt modelId="{1F2C0C6E-87D2-465A-B77A-B83D06187708}" type="sibTrans" cxnId="{DA46CE44-1D53-460F-B0E5-263587D4FB7A}">
      <dgm:prSet/>
      <dgm:spPr/>
      <dgm:t>
        <a:bodyPr/>
        <a:lstStyle/>
        <a:p>
          <a:endParaRPr lang="en-IN"/>
        </a:p>
      </dgm:t>
    </dgm:pt>
    <dgm:pt modelId="{43A30ACD-B37C-4ED2-AABB-141476680013}" type="pres">
      <dgm:prSet presAssocID="{AE57BB38-3595-44CD-B45D-266C876331A6}" presName="Name0" presStyleCnt="0">
        <dgm:presLayoutVars>
          <dgm:dir/>
          <dgm:resizeHandles val="exact"/>
        </dgm:presLayoutVars>
      </dgm:prSet>
      <dgm:spPr/>
    </dgm:pt>
    <dgm:pt modelId="{B1413E5F-0E95-470D-9B5B-FEEF19B8E7B6}" type="pres">
      <dgm:prSet presAssocID="{5E457B10-276F-4CB5-83A4-A6E5DE73AD8D}" presName="node" presStyleLbl="node1" presStyleIdx="0" presStyleCnt="4" custScaleX="83632" custScaleY="63382" custLinFactX="9087" custLinFactNeighborX="100000" custLinFactNeighborY="-24232">
        <dgm:presLayoutVars>
          <dgm:bulletEnabled val="1"/>
        </dgm:presLayoutVars>
      </dgm:prSet>
      <dgm:spPr/>
    </dgm:pt>
    <dgm:pt modelId="{8383E6BF-ED38-4D77-B2EF-410C00696B8B}" type="pres">
      <dgm:prSet presAssocID="{7E3DB578-AB32-4D90-B22C-405E81D5ACFF}" presName="sibTrans" presStyleLbl="sibTrans2D1" presStyleIdx="0" presStyleCnt="3" custScaleX="155529" custScaleY="35186" custLinFactNeighborX="1815" custLinFactNeighborY="-285"/>
      <dgm:spPr/>
    </dgm:pt>
    <dgm:pt modelId="{8A9EFACF-A609-4C4C-BE39-D57A7F213FEC}" type="pres">
      <dgm:prSet presAssocID="{7E3DB578-AB32-4D90-B22C-405E81D5ACFF}" presName="connectorText" presStyleLbl="sibTrans2D1" presStyleIdx="0" presStyleCnt="3"/>
      <dgm:spPr/>
    </dgm:pt>
    <dgm:pt modelId="{DC27D04C-F346-462C-9F6E-73636A03D6D8}" type="pres">
      <dgm:prSet presAssocID="{CEEDA7DD-6518-4539-9078-B089631FFCB4}" presName="node" presStyleLbl="node1" presStyleIdx="1" presStyleCnt="4" custScaleX="83632" custScaleY="63382" custLinFactNeighborX="86980" custLinFactNeighborY="-23690">
        <dgm:presLayoutVars>
          <dgm:bulletEnabled val="1"/>
        </dgm:presLayoutVars>
      </dgm:prSet>
      <dgm:spPr/>
    </dgm:pt>
    <dgm:pt modelId="{1BA2C241-371F-41D9-A335-810C6CC51884}" type="pres">
      <dgm:prSet presAssocID="{ABC2AF69-8F66-42EC-8EA5-1BD611B000EE}" presName="sibTrans" presStyleLbl="sibTrans2D1" presStyleIdx="1" presStyleCnt="3" custScaleX="154442" custScaleY="35186"/>
      <dgm:spPr/>
    </dgm:pt>
    <dgm:pt modelId="{1D4BF5E8-4C50-4E77-B337-BBD67CC20132}" type="pres">
      <dgm:prSet presAssocID="{ABC2AF69-8F66-42EC-8EA5-1BD611B000EE}" presName="connectorText" presStyleLbl="sibTrans2D1" presStyleIdx="1" presStyleCnt="3"/>
      <dgm:spPr/>
    </dgm:pt>
    <dgm:pt modelId="{5FE3AAE7-834E-4F91-A597-13E388A93C28}" type="pres">
      <dgm:prSet presAssocID="{1351E4D9-DFC3-4FD8-8BBE-2EC17AD0A8C8}" presName="node" presStyleLbl="node1" presStyleIdx="2" presStyleCnt="4" custScaleX="83632" custScaleY="63382" custLinFactNeighborX="-6327" custLinFactNeighborY="-22969">
        <dgm:presLayoutVars>
          <dgm:bulletEnabled val="1"/>
        </dgm:presLayoutVars>
      </dgm:prSet>
      <dgm:spPr/>
    </dgm:pt>
    <dgm:pt modelId="{043B4F50-5556-4519-9F35-BE88450BD4BB}" type="pres">
      <dgm:prSet presAssocID="{F3E7F967-EA55-486B-A14A-8DFD571910BB}" presName="sibTrans" presStyleLbl="sibTrans2D1" presStyleIdx="2" presStyleCnt="3" custScaleX="156759" custScaleY="32993"/>
      <dgm:spPr/>
    </dgm:pt>
    <dgm:pt modelId="{A33E7958-3FFA-4F43-B49B-4D728049D038}" type="pres">
      <dgm:prSet presAssocID="{F3E7F967-EA55-486B-A14A-8DFD571910BB}" presName="connectorText" presStyleLbl="sibTrans2D1" presStyleIdx="2" presStyleCnt="3"/>
      <dgm:spPr/>
    </dgm:pt>
    <dgm:pt modelId="{7A910992-D366-4C8A-9A2F-BFB6DD773806}" type="pres">
      <dgm:prSet presAssocID="{3AB426EF-E0C0-4946-80E8-EEEDE13C0202}" presName="node" presStyleLbl="node1" presStyleIdx="3" presStyleCnt="4" custScaleX="83632" custScaleY="63382" custLinFactNeighborX="-28210" custLinFactNeighborY="-21904">
        <dgm:presLayoutVars>
          <dgm:bulletEnabled val="1"/>
        </dgm:presLayoutVars>
      </dgm:prSet>
      <dgm:spPr/>
    </dgm:pt>
  </dgm:ptLst>
  <dgm:cxnLst>
    <dgm:cxn modelId="{C9B80637-86D5-441D-BA99-223312C1A970}" srcId="{AE57BB38-3595-44CD-B45D-266C876331A6}" destId="{CEEDA7DD-6518-4539-9078-B089631FFCB4}" srcOrd="1" destOrd="0" parTransId="{0FA430D8-65BA-4A0A-87FD-4FEB714A0C09}" sibTransId="{ABC2AF69-8F66-42EC-8EA5-1BD611B000EE}"/>
    <dgm:cxn modelId="{DA46CE44-1D53-460F-B0E5-263587D4FB7A}" srcId="{AE57BB38-3595-44CD-B45D-266C876331A6}" destId="{3AB426EF-E0C0-4946-80E8-EEEDE13C0202}" srcOrd="3" destOrd="0" parTransId="{C6AD6784-5FE1-4D90-9E34-E036797C2539}" sibTransId="{1F2C0C6E-87D2-465A-B77A-B83D06187708}"/>
    <dgm:cxn modelId="{F4FE934F-632F-45B4-B406-06090C6CAC07}" type="presOf" srcId="{7E3DB578-AB32-4D90-B22C-405E81D5ACFF}" destId="{8383E6BF-ED38-4D77-B2EF-410C00696B8B}" srcOrd="0" destOrd="0" presId="urn:microsoft.com/office/officeart/2005/8/layout/process1"/>
    <dgm:cxn modelId="{9BDEF981-F6CA-4CB0-A0DF-5045C435A775}" type="presOf" srcId="{5E457B10-276F-4CB5-83A4-A6E5DE73AD8D}" destId="{B1413E5F-0E95-470D-9B5B-FEEF19B8E7B6}" srcOrd="0" destOrd="0" presId="urn:microsoft.com/office/officeart/2005/8/layout/process1"/>
    <dgm:cxn modelId="{1059BA8B-6892-4951-90E1-2E1129687B74}" type="presOf" srcId="{AE57BB38-3595-44CD-B45D-266C876331A6}" destId="{43A30ACD-B37C-4ED2-AABB-141476680013}" srcOrd="0" destOrd="0" presId="urn:microsoft.com/office/officeart/2005/8/layout/process1"/>
    <dgm:cxn modelId="{0F2DA48E-A777-4A8E-B964-D797F670E8D8}" type="presOf" srcId="{ABC2AF69-8F66-42EC-8EA5-1BD611B000EE}" destId="{1BA2C241-371F-41D9-A335-810C6CC51884}" srcOrd="0" destOrd="0" presId="urn:microsoft.com/office/officeart/2005/8/layout/process1"/>
    <dgm:cxn modelId="{11B0C6AD-D839-45EC-B04F-84BF73A877FA}" type="presOf" srcId="{F3E7F967-EA55-486B-A14A-8DFD571910BB}" destId="{A33E7958-3FFA-4F43-B49B-4D728049D038}" srcOrd="1" destOrd="0" presId="urn:microsoft.com/office/officeart/2005/8/layout/process1"/>
    <dgm:cxn modelId="{664BDCAF-646B-47DB-80DC-3F0F3B8B044E}" type="presOf" srcId="{3AB426EF-E0C0-4946-80E8-EEEDE13C0202}" destId="{7A910992-D366-4C8A-9A2F-BFB6DD773806}" srcOrd="0" destOrd="0" presId="urn:microsoft.com/office/officeart/2005/8/layout/process1"/>
    <dgm:cxn modelId="{5FC848B0-0E8B-46BD-B76C-FA73FFD22683}" srcId="{AE57BB38-3595-44CD-B45D-266C876331A6}" destId="{5E457B10-276F-4CB5-83A4-A6E5DE73AD8D}" srcOrd="0" destOrd="0" parTransId="{9A82C966-7F58-47ED-8B35-5BBA53DD2846}" sibTransId="{7E3DB578-AB32-4D90-B22C-405E81D5ACFF}"/>
    <dgm:cxn modelId="{9E1DE4D6-61A2-4D85-88F7-FD86BCED9B05}" srcId="{AE57BB38-3595-44CD-B45D-266C876331A6}" destId="{1351E4D9-DFC3-4FD8-8BBE-2EC17AD0A8C8}" srcOrd="2" destOrd="0" parTransId="{E3D83893-1D84-4670-A0C2-9D7651D91F72}" sibTransId="{F3E7F967-EA55-486B-A14A-8DFD571910BB}"/>
    <dgm:cxn modelId="{CC84F2D7-B7A8-4520-A9CF-6E7597913F8D}" type="presOf" srcId="{7E3DB578-AB32-4D90-B22C-405E81D5ACFF}" destId="{8A9EFACF-A609-4C4C-BE39-D57A7F213FEC}" srcOrd="1" destOrd="0" presId="urn:microsoft.com/office/officeart/2005/8/layout/process1"/>
    <dgm:cxn modelId="{937F33E2-4C6F-4E14-AA4E-ADEBF9296F8D}" type="presOf" srcId="{ABC2AF69-8F66-42EC-8EA5-1BD611B000EE}" destId="{1D4BF5E8-4C50-4E77-B337-BBD67CC20132}" srcOrd="1" destOrd="0" presId="urn:microsoft.com/office/officeart/2005/8/layout/process1"/>
    <dgm:cxn modelId="{C13363FA-7565-449E-A9ED-0C55BB763916}" type="presOf" srcId="{F3E7F967-EA55-486B-A14A-8DFD571910BB}" destId="{043B4F50-5556-4519-9F35-BE88450BD4BB}" srcOrd="0" destOrd="0" presId="urn:microsoft.com/office/officeart/2005/8/layout/process1"/>
    <dgm:cxn modelId="{A79F83FD-5688-4A73-B44E-450EC516C2A2}" type="presOf" srcId="{CEEDA7DD-6518-4539-9078-B089631FFCB4}" destId="{DC27D04C-F346-462C-9F6E-73636A03D6D8}" srcOrd="0" destOrd="0" presId="urn:microsoft.com/office/officeart/2005/8/layout/process1"/>
    <dgm:cxn modelId="{C2C017FE-FC05-4C55-893B-5D85FA113D92}" type="presOf" srcId="{1351E4D9-DFC3-4FD8-8BBE-2EC17AD0A8C8}" destId="{5FE3AAE7-834E-4F91-A597-13E388A93C28}" srcOrd="0" destOrd="0" presId="urn:microsoft.com/office/officeart/2005/8/layout/process1"/>
    <dgm:cxn modelId="{5B77D4AF-0310-4EC2-A864-019CDE41F3A6}" type="presParOf" srcId="{43A30ACD-B37C-4ED2-AABB-141476680013}" destId="{B1413E5F-0E95-470D-9B5B-FEEF19B8E7B6}" srcOrd="0" destOrd="0" presId="urn:microsoft.com/office/officeart/2005/8/layout/process1"/>
    <dgm:cxn modelId="{F0E20516-2F53-4E3D-BB19-C680539FB0D4}" type="presParOf" srcId="{43A30ACD-B37C-4ED2-AABB-141476680013}" destId="{8383E6BF-ED38-4D77-B2EF-410C00696B8B}" srcOrd="1" destOrd="0" presId="urn:microsoft.com/office/officeart/2005/8/layout/process1"/>
    <dgm:cxn modelId="{8B491D29-8EA9-46D8-A9C3-C83867BE87F2}" type="presParOf" srcId="{8383E6BF-ED38-4D77-B2EF-410C00696B8B}" destId="{8A9EFACF-A609-4C4C-BE39-D57A7F213FEC}" srcOrd="0" destOrd="0" presId="urn:microsoft.com/office/officeart/2005/8/layout/process1"/>
    <dgm:cxn modelId="{82354C1F-8FB0-4F6D-B465-7785D4788E02}" type="presParOf" srcId="{43A30ACD-B37C-4ED2-AABB-141476680013}" destId="{DC27D04C-F346-462C-9F6E-73636A03D6D8}" srcOrd="2" destOrd="0" presId="urn:microsoft.com/office/officeart/2005/8/layout/process1"/>
    <dgm:cxn modelId="{6FA52452-1E99-439D-99B3-3963728FC0CC}" type="presParOf" srcId="{43A30ACD-B37C-4ED2-AABB-141476680013}" destId="{1BA2C241-371F-41D9-A335-810C6CC51884}" srcOrd="3" destOrd="0" presId="urn:microsoft.com/office/officeart/2005/8/layout/process1"/>
    <dgm:cxn modelId="{1EA83BB1-2B72-48EE-8BFA-243586890F8A}" type="presParOf" srcId="{1BA2C241-371F-41D9-A335-810C6CC51884}" destId="{1D4BF5E8-4C50-4E77-B337-BBD67CC20132}" srcOrd="0" destOrd="0" presId="urn:microsoft.com/office/officeart/2005/8/layout/process1"/>
    <dgm:cxn modelId="{CE2A0513-4B39-4A67-BEA8-25D496C2E17B}" type="presParOf" srcId="{43A30ACD-B37C-4ED2-AABB-141476680013}" destId="{5FE3AAE7-834E-4F91-A597-13E388A93C28}" srcOrd="4" destOrd="0" presId="urn:microsoft.com/office/officeart/2005/8/layout/process1"/>
    <dgm:cxn modelId="{B10AE074-EACC-4536-BD5A-986D0E988F86}" type="presParOf" srcId="{43A30ACD-B37C-4ED2-AABB-141476680013}" destId="{043B4F50-5556-4519-9F35-BE88450BD4BB}" srcOrd="5" destOrd="0" presId="urn:microsoft.com/office/officeart/2005/8/layout/process1"/>
    <dgm:cxn modelId="{C95C06CA-127B-4EF4-8238-2807AB0AF3F5}" type="presParOf" srcId="{043B4F50-5556-4519-9F35-BE88450BD4BB}" destId="{A33E7958-3FFA-4F43-B49B-4D728049D038}" srcOrd="0" destOrd="0" presId="urn:microsoft.com/office/officeart/2005/8/layout/process1"/>
    <dgm:cxn modelId="{4FCFCF04-D684-41AE-8E32-256F96F4306D}" type="presParOf" srcId="{43A30ACD-B37C-4ED2-AABB-141476680013}" destId="{7A910992-D366-4C8A-9A2F-BFB6DD77380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13E5F-0E95-470D-9B5B-FEEF19B8E7B6}">
      <dsp:nvSpPr>
        <dsp:cNvPr id="0" name=""/>
        <dsp:cNvSpPr/>
      </dsp:nvSpPr>
      <dsp:spPr>
        <a:xfrm>
          <a:off x="907555" y="1500706"/>
          <a:ext cx="2178256" cy="990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2"/>
              </a:solidFill>
            </a:rPr>
            <a:t>Loading of Raw Data from Source</a:t>
          </a:r>
        </a:p>
      </dsp:txBody>
      <dsp:txXfrm>
        <a:off x="936566" y="1529717"/>
        <a:ext cx="2120234" cy="932476"/>
      </dsp:txXfrm>
    </dsp:sp>
    <dsp:sp modelId="{8383E6BF-ED38-4D77-B2EF-410C00696B8B}">
      <dsp:nvSpPr>
        <dsp:cNvPr id="0" name=""/>
        <dsp:cNvSpPr/>
      </dsp:nvSpPr>
      <dsp:spPr>
        <a:xfrm rot="10040">
          <a:off x="3167016" y="1884742"/>
          <a:ext cx="595179" cy="2272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3167016" y="1930098"/>
        <a:ext cx="526996" cy="136366"/>
      </dsp:txXfrm>
    </dsp:sp>
    <dsp:sp modelId="{DC27D04C-F346-462C-9F6E-73636A03D6D8}">
      <dsp:nvSpPr>
        <dsp:cNvPr id="0" name=""/>
        <dsp:cNvSpPr/>
      </dsp:nvSpPr>
      <dsp:spPr>
        <a:xfrm>
          <a:off x="3807848" y="1509176"/>
          <a:ext cx="2178256" cy="990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2"/>
              </a:solidFill>
            </a:rPr>
            <a:t>Exploration of Data</a:t>
          </a:r>
        </a:p>
      </dsp:txBody>
      <dsp:txXfrm>
        <a:off x="3836859" y="1538187"/>
        <a:ext cx="2120234" cy="932476"/>
      </dsp:txXfrm>
    </dsp:sp>
    <dsp:sp modelId="{1BA2C241-371F-41D9-A335-810C6CC51884}">
      <dsp:nvSpPr>
        <dsp:cNvPr id="0" name=""/>
        <dsp:cNvSpPr/>
      </dsp:nvSpPr>
      <dsp:spPr>
        <a:xfrm rot="14948">
          <a:off x="6029773" y="1896447"/>
          <a:ext cx="338088" cy="2272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029773" y="1941755"/>
        <a:ext cx="269905" cy="136366"/>
      </dsp:txXfrm>
    </dsp:sp>
    <dsp:sp modelId="{5FE3AAE7-834E-4F91-A597-13E388A93C28}">
      <dsp:nvSpPr>
        <dsp:cNvPr id="0" name=""/>
        <dsp:cNvSpPr/>
      </dsp:nvSpPr>
      <dsp:spPr>
        <a:xfrm>
          <a:off x="6399138" y="1520444"/>
          <a:ext cx="2178256" cy="990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2"/>
              </a:solidFill>
            </a:rPr>
            <a:t>Data Cleaning</a:t>
          </a:r>
        </a:p>
      </dsp:txBody>
      <dsp:txXfrm>
        <a:off x="6428149" y="1549455"/>
        <a:ext cx="2120234" cy="932476"/>
      </dsp:txXfrm>
    </dsp:sp>
    <dsp:sp modelId="{043B4F50-5556-4519-9F35-BE88450BD4BB}">
      <dsp:nvSpPr>
        <dsp:cNvPr id="0" name=""/>
        <dsp:cNvSpPr/>
      </dsp:nvSpPr>
      <dsp:spPr>
        <a:xfrm rot="18608">
          <a:off x="8666660" y="1917531"/>
          <a:ext cx="744755" cy="2131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8666660" y="1959981"/>
        <a:ext cx="680821" cy="127867"/>
      </dsp:txXfrm>
    </dsp:sp>
    <dsp:sp modelId="{7A910992-D366-4C8A-9A2F-BFB6DD773806}">
      <dsp:nvSpPr>
        <dsp:cNvPr id="0" name=""/>
        <dsp:cNvSpPr/>
      </dsp:nvSpPr>
      <dsp:spPr>
        <a:xfrm>
          <a:off x="9473789" y="1537087"/>
          <a:ext cx="2178256" cy="990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2"/>
              </a:solidFill>
            </a:rPr>
            <a:t>Data Visualization</a:t>
          </a:r>
        </a:p>
      </dsp:txBody>
      <dsp:txXfrm>
        <a:off x="9502800" y="1566098"/>
        <a:ext cx="2120234" cy="9324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AE6E7-4C89-4053-9D76-53EED10DA54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63211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E6E7-4C89-4053-9D76-53EED10DA540}"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386648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69AE6E7-4C89-4053-9D76-53EED10DA54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1021770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69AE6E7-4C89-4053-9D76-53EED10DA540}"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1197128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AE6E7-4C89-4053-9D76-53EED10DA54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183856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AE6E7-4C89-4053-9D76-53EED10DA54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409812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AE6E7-4C89-4053-9D76-53EED10DA54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29019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E6E7-4C89-4053-9D76-53EED10DA54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355988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9AE6E7-4C89-4053-9D76-53EED10DA540}"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343654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9AE6E7-4C89-4053-9D76-53EED10DA540}"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416975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AE6E7-4C89-4053-9D76-53EED10DA540}"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368714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E6E7-4C89-4053-9D76-53EED10DA540}"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250935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E6E7-4C89-4053-9D76-53EED10DA540}"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78503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69AE6E7-4C89-4053-9D76-53EED10DA540}" type="datetimeFigureOut">
              <a:rPr lang="en-IN" smtClean="0"/>
              <a:t>13-05-2024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D1C80200-55F8-4DBE-9787-B01D35C73B0A}" type="slidenum">
              <a:rPr lang="en-IN" smtClean="0"/>
              <a:t>‹#›</a:t>
            </a:fld>
            <a:endParaRPr lang="en-IN"/>
          </a:p>
        </p:txBody>
      </p:sp>
    </p:spTree>
    <p:extLst>
      <p:ext uri="{BB962C8B-B14F-4D97-AF65-F5344CB8AC3E}">
        <p14:creationId xmlns:p14="http://schemas.microsoft.com/office/powerpoint/2010/main" val="362578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69AE6E7-4C89-4053-9D76-53EED10DA540}" type="datetimeFigureOut">
              <a:rPr lang="en-IN" smtClean="0"/>
              <a:t>13-05-2024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1C80200-55F8-4DBE-9787-B01D35C73B0A}" type="slidenum">
              <a:rPr lang="en-IN" smtClean="0"/>
              <a:t>‹#›</a:t>
            </a:fld>
            <a:endParaRPr lang="en-IN"/>
          </a:p>
        </p:txBody>
      </p:sp>
    </p:spTree>
    <p:extLst>
      <p:ext uri="{BB962C8B-B14F-4D97-AF65-F5344CB8AC3E}">
        <p14:creationId xmlns:p14="http://schemas.microsoft.com/office/powerpoint/2010/main" val="334863865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C52F148-7490-757A-5193-4A0B0BA833A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1156996"/>
            <a:ext cx="5946710" cy="4394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6D9882-E9A6-8D1F-11E6-AB786D587351}"/>
              </a:ext>
            </a:extLst>
          </p:cNvPr>
          <p:cNvSpPr txBox="1"/>
          <p:nvPr/>
        </p:nvSpPr>
        <p:spPr>
          <a:xfrm>
            <a:off x="6245290" y="1156996"/>
            <a:ext cx="5946710" cy="1754326"/>
          </a:xfrm>
          <a:prstGeom prst="rect">
            <a:avLst/>
          </a:prstGeom>
          <a:noFill/>
        </p:spPr>
        <p:txBody>
          <a:bodyPr wrap="square" rtlCol="0">
            <a:spAutoFit/>
          </a:bodyPr>
          <a:lstStyle/>
          <a:p>
            <a:r>
              <a:rPr lang="en-IN" sz="5400" dirty="0"/>
              <a:t>Customer Transaction Data</a:t>
            </a:r>
          </a:p>
        </p:txBody>
      </p:sp>
      <p:sp>
        <p:nvSpPr>
          <p:cNvPr id="5" name="TextBox 4">
            <a:extLst>
              <a:ext uri="{FF2B5EF4-FFF2-40B4-BE49-F238E27FC236}">
                <a16:creationId xmlns:a16="http://schemas.microsoft.com/office/drawing/2014/main" id="{A2A3D4C5-37DA-32CB-99B1-64B39102E5D0}"/>
              </a:ext>
            </a:extLst>
          </p:cNvPr>
          <p:cNvSpPr txBox="1"/>
          <p:nvPr/>
        </p:nvSpPr>
        <p:spPr>
          <a:xfrm>
            <a:off x="6245291" y="3200400"/>
            <a:ext cx="5837852" cy="461665"/>
          </a:xfrm>
          <a:prstGeom prst="rect">
            <a:avLst/>
          </a:prstGeom>
          <a:noFill/>
        </p:spPr>
        <p:txBody>
          <a:bodyPr wrap="square" rtlCol="0">
            <a:spAutoFit/>
          </a:bodyPr>
          <a:lstStyle/>
          <a:p>
            <a:r>
              <a:rPr lang="en-IN" sz="2400" dirty="0"/>
              <a:t>Case Study Analysis &amp; Deriving Insights</a:t>
            </a:r>
          </a:p>
        </p:txBody>
      </p:sp>
      <p:sp>
        <p:nvSpPr>
          <p:cNvPr id="6" name="TextBox 5">
            <a:extLst>
              <a:ext uri="{FF2B5EF4-FFF2-40B4-BE49-F238E27FC236}">
                <a16:creationId xmlns:a16="http://schemas.microsoft.com/office/drawing/2014/main" id="{1B67E319-2546-C0A3-1708-B49547BEFA62}"/>
              </a:ext>
            </a:extLst>
          </p:cNvPr>
          <p:cNvSpPr txBox="1"/>
          <p:nvPr/>
        </p:nvSpPr>
        <p:spPr>
          <a:xfrm>
            <a:off x="10189029" y="5784980"/>
            <a:ext cx="1894114" cy="646331"/>
          </a:xfrm>
          <a:prstGeom prst="rect">
            <a:avLst/>
          </a:prstGeom>
          <a:noFill/>
        </p:spPr>
        <p:txBody>
          <a:bodyPr wrap="square" rtlCol="0">
            <a:spAutoFit/>
          </a:bodyPr>
          <a:lstStyle/>
          <a:p>
            <a:pPr algn="r"/>
            <a:r>
              <a:rPr lang="en-IN" dirty="0"/>
              <a:t>May 2024</a:t>
            </a:r>
            <a:br>
              <a:rPr lang="en-IN" dirty="0"/>
            </a:br>
            <a:r>
              <a:rPr lang="en-IN" dirty="0"/>
              <a:t>Sai Ram K</a:t>
            </a:r>
          </a:p>
        </p:txBody>
      </p:sp>
    </p:spTree>
    <p:extLst>
      <p:ext uri="{BB962C8B-B14F-4D97-AF65-F5344CB8AC3E}">
        <p14:creationId xmlns:p14="http://schemas.microsoft.com/office/powerpoint/2010/main" val="855072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F82A-2B0B-7350-1940-A7FCF54652C0}"/>
              </a:ext>
            </a:extLst>
          </p:cNvPr>
          <p:cNvSpPr>
            <a:spLocks noGrp="1"/>
          </p:cNvSpPr>
          <p:nvPr>
            <p:ph type="title"/>
          </p:nvPr>
        </p:nvSpPr>
        <p:spPr/>
        <p:txBody>
          <a:bodyPr/>
          <a:lstStyle/>
          <a:p>
            <a:pPr algn="ctr"/>
            <a:r>
              <a:rPr lang="en-IN" dirty="0"/>
              <a:t>Customer Retention</a:t>
            </a:r>
          </a:p>
        </p:txBody>
      </p:sp>
      <p:pic>
        <p:nvPicPr>
          <p:cNvPr id="5" name="Content Placeholder 4">
            <a:extLst>
              <a:ext uri="{FF2B5EF4-FFF2-40B4-BE49-F238E27FC236}">
                <a16:creationId xmlns:a16="http://schemas.microsoft.com/office/drawing/2014/main" id="{02B00BB9-C3E2-84B7-4A03-CFA0FE37908F}"/>
              </a:ext>
            </a:extLst>
          </p:cNvPr>
          <p:cNvPicPr>
            <a:picLocks noGrp="1" noChangeAspect="1"/>
          </p:cNvPicPr>
          <p:nvPr>
            <p:ph idx="1"/>
          </p:nvPr>
        </p:nvPicPr>
        <p:blipFill>
          <a:blip r:embed="rId2"/>
          <a:stretch>
            <a:fillRect/>
          </a:stretch>
        </p:blipFill>
        <p:spPr>
          <a:xfrm>
            <a:off x="966254" y="2222500"/>
            <a:ext cx="10259492" cy="3636963"/>
          </a:xfrm>
        </p:spPr>
      </p:pic>
      <p:sp>
        <p:nvSpPr>
          <p:cNvPr id="6" name="TextBox 5">
            <a:extLst>
              <a:ext uri="{FF2B5EF4-FFF2-40B4-BE49-F238E27FC236}">
                <a16:creationId xmlns:a16="http://schemas.microsoft.com/office/drawing/2014/main" id="{538FD3FE-DCA5-3077-FF0F-DE728D4A5B42}"/>
              </a:ext>
            </a:extLst>
          </p:cNvPr>
          <p:cNvSpPr txBox="1"/>
          <p:nvPr/>
        </p:nvSpPr>
        <p:spPr>
          <a:xfrm>
            <a:off x="966254" y="5995313"/>
            <a:ext cx="10259492" cy="830997"/>
          </a:xfrm>
          <a:prstGeom prst="rect">
            <a:avLst/>
          </a:prstGeom>
          <a:noFill/>
        </p:spPr>
        <p:txBody>
          <a:bodyPr wrap="square" rtlCol="0">
            <a:spAutoFit/>
          </a:bodyPr>
          <a:lstStyle/>
          <a:p>
            <a:pPr algn="ctr"/>
            <a:r>
              <a:rPr lang="en-US" sz="1600" dirty="0"/>
              <a:t>This metric serves as a critical tool for monitoring customer loyalty, evaluating retention strategies, and informing strategic decision-making processes aimed at fostering long-term customer relationships and maximizing customer lifetime value.</a:t>
            </a:r>
            <a:endParaRPr lang="en-IN" sz="1600" dirty="0"/>
          </a:p>
        </p:txBody>
      </p:sp>
    </p:spTree>
    <p:extLst>
      <p:ext uri="{BB962C8B-B14F-4D97-AF65-F5344CB8AC3E}">
        <p14:creationId xmlns:p14="http://schemas.microsoft.com/office/powerpoint/2010/main" val="24315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5FB6-7862-42CB-27F3-E842F888AFB1}"/>
              </a:ext>
            </a:extLst>
          </p:cNvPr>
          <p:cNvSpPr>
            <a:spLocks noGrp="1"/>
          </p:cNvSpPr>
          <p:nvPr>
            <p:ph type="title"/>
          </p:nvPr>
        </p:nvSpPr>
        <p:spPr/>
        <p:txBody>
          <a:bodyPr/>
          <a:lstStyle/>
          <a:p>
            <a:pPr algn="ctr"/>
            <a:r>
              <a:rPr lang="en-IN" dirty="0"/>
              <a:t>Discussion</a:t>
            </a:r>
          </a:p>
        </p:txBody>
      </p:sp>
      <p:sp>
        <p:nvSpPr>
          <p:cNvPr id="3" name="Content Placeholder 2">
            <a:extLst>
              <a:ext uri="{FF2B5EF4-FFF2-40B4-BE49-F238E27FC236}">
                <a16:creationId xmlns:a16="http://schemas.microsoft.com/office/drawing/2014/main" id="{257FC364-6794-19C0-077F-CAEB553D7AD2}"/>
              </a:ext>
            </a:extLst>
          </p:cNvPr>
          <p:cNvSpPr>
            <a:spLocks noGrp="1"/>
          </p:cNvSpPr>
          <p:nvPr>
            <p:ph idx="1"/>
          </p:nvPr>
        </p:nvSpPr>
        <p:spPr>
          <a:xfrm>
            <a:off x="818712" y="2222287"/>
            <a:ext cx="10676602" cy="4038554"/>
          </a:xfrm>
        </p:spPr>
        <p:txBody>
          <a:bodyPr>
            <a:normAutofit fontScale="92500"/>
          </a:bodyPr>
          <a:lstStyle/>
          <a:p>
            <a:r>
              <a:rPr lang="en-IN" dirty="0"/>
              <a:t>Findings</a:t>
            </a:r>
          </a:p>
          <a:p>
            <a:pPr lvl="1">
              <a:buFont typeface="Wingdings" panose="05000000000000000000" pitchFamily="2" charset="2"/>
              <a:buChar char="Ø"/>
            </a:pPr>
            <a:r>
              <a:rPr lang="en-IN" dirty="0"/>
              <a:t>Pondering on the reason for cancellations leads to better Customer Experience and Inventory Management. </a:t>
            </a:r>
          </a:p>
          <a:p>
            <a:pPr lvl="1">
              <a:buFont typeface="Wingdings" panose="05000000000000000000" pitchFamily="2" charset="2"/>
              <a:buChar char="Ø"/>
            </a:pPr>
            <a:r>
              <a:rPr lang="en-IN" dirty="0"/>
              <a:t>A market research focused on other competitive products needs to be conducted to take actions.</a:t>
            </a:r>
          </a:p>
          <a:p>
            <a:pPr lvl="1">
              <a:buFont typeface="Wingdings" panose="05000000000000000000" pitchFamily="2" charset="2"/>
              <a:buChar char="Ø"/>
            </a:pPr>
            <a:r>
              <a:rPr lang="en-IN" dirty="0"/>
              <a:t>Seasonal Revenue Pattern observed along certain months can be considered to evaluate business strategies across forthcoming months.</a:t>
            </a:r>
          </a:p>
          <a:p>
            <a:pPr>
              <a:buFont typeface="Courier New" panose="02070309020205020404" pitchFamily="49" charset="0"/>
              <a:buChar char="o"/>
            </a:pPr>
            <a:r>
              <a:rPr lang="en-IN" dirty="0"/>
              <a:t>Actions</a:t>
            </a:r>
          </a:p>
          <a:p>
            <a:pPr lvl="1">
              <a:buFont typeface="Wingdings" panose="05000000000000000000" pitchFamily="2" charset="2"/>
              <a:buChar char="Ø"/>
            </a:pPr>
            <a:r>
              <a:rPr lang="en-IN" dirty="0"/>
              <a:t>Better data collection needs to be employed for maximum data collection and data integrity.</a:t>
            </a:r>
          </a:p>
          <a:p>
            <a:pPr lvl="1">
              <a:buFont typeface="Wingdings" panose="05000000000000000000" pitchFamily="2" charset="2"/>
              <a:buChar char="Ø"/>
            </a:pPr>
            <a:r>
              <a:rPr lang="en-IN" dirty="0"/>
              <a:t>Introduction of Customer Loyalty Programs would definitely increase the Customer Retention Rate.</a:t>
            </a:r>
          </a:p>
          <a:p>
            <a:pPr lvl="1">
              <a:buFont typeface="Wingdings" panose="05000000000000000000" pitchFamily="2" charset="2"/>
              <a:buChar char="Ø"/>
            </a:pPr>
            <a:r>
              <a:rPr lang="en-IN" dirty="0"/>
              <a:t>Global markets beyond United Kingdom needs to be tapped to increase overall Revenue and Sales.</a:t>
            </a:r>
          </a:p>
          <a:p>
            <a:pPr lvl="1">
              <a:buFont typeface="Wingdings" panose="05000000000000000000" pitchFamily="2" charset="2"/>
              <a:buChar char="Ø"/>
            </a:pPr>
            <a:r>
              <a:rPr lang="en-IN" dirty="0"/>
              <a:t>Deploying models to understand buying behaviour and customer churn analysis can be incorporated to unlock the full potential of the data.</a:t>
            </a: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97763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8B19-5ABC-89CA-F670-966157FEE348}"/>
              </a:ext>
            </a:extLst>
          </p:cNvPr>
          <p:cNvSpPr>
            <a:spLocks noGrp="1"/>
          </p:cNvSpPr>
          <p:nvPr>
            <p:ph type="title"/>
          </p:nvPr>
        </p:nvSpPr>
        <p:spPr/>
        <p:txBody>
          <a:bodyPr/>
          <a:lstStyle/>
          <a:p>
            <a:pPr algn="ctr"/>
            <a:r>
              <a:rPr lang="en-IN" dirty="0" err="1"/>
              <a:t>Conlusion</a:t>
            </a:r>
            <a:endParaRPr lang="en-IN" dirty="0"/>
          </a:p>
        </p:txBody>
      </p:sp>
      <p:sp>
        <p:nvSpPr>
          <p:cNvPr id="3" name="Content Placeholder 2">
            <a:extLst>
              <a:ext uri="{FF2B5EF4-FFF2-40B4-BE49-F238E27FC236}">
                <a16:creationId xmlns:a16="http://schemas.microsoft.com/office/drawing/2014/main" id="{B515BB27-8D9E-F05E-8591-8B38AFBD7357}"/>
              </a:ext>
            </a:extLst>
          </p:cNvPr>
          <p:cNvSpPr>
            <a:spLocks noGrp="1"/>
          </p:cNvSpPr>
          <p:nvPr>
            <p:ph idx="1"/>
          </p:nvPr>
        </p:nvSpPr>
        <p:spPr/>
        <p:txBody>
          <a:bodyPr/>
          <a:lstStyle/>
          <a:p>
            <a:r>
              <a:rPr lang="en-IN" dirty="0"/>
              <a:t>Recommendations based on Analysis</a:t>
            </a:r>
          </a:p>
          <a:p>
            <a:pPr marL="800100" lvl="1" indent="-342900">
              <a:buFont typeface="+mj-lt"/>
              <a:buAutoNum type="arabicPeriod"/>
            </a:pPr>
            <a:r>
              <a:rPr lang="en-IN" dirty="0"/>
              <a:t>Markets outside United Kingdom needs to be tapped in to maximise Customer Reach and Revenue generation.</a:t>
            </a:r>
          </a:p>
          <a:p>
            <a:pPr marL="800100" lvl="1" indent="-342900">
              <a:buFont typeface="+mj-lt"/>
              <a:buAutoNum type="arabicPeriod"/>
            </a:pPr>
            <a:r>
              <a:rPr lang="en-IN" dirty="0"/>
              <a:t>Deployment of models to observe buying behaviour will increase the ease of Inventory management and forecasting.</a:t>
            </a:r>
          </a:p>
          <a:p>
            <a:pPr marL="800100" lvl="1" indent="-342900">
              <a:buFont typeface="+mj-lt"/>
              <a:buAutoNum type="arabicPeriod"/>
            </a:pPr>
            <a:r>
              <a:rPr lang="en-IN" dirty="0"/>
              <a:t>Introduction of Customer Retention Strategies like membership cards and benefits could be employed for better engagement and withholding.</a:t>
            </a:r>
          </a:p>
        </p:txBody>
      </p:sp>
    </p:spTree>
    <p:extLst>
      <p:ext uri="{BB962C8B-B14F-4D97-AF65-F5344CB8AC3E}">
        <p14:creationId xmlns:p14="http://schemas.microsoft.com/office/powerpoint/2010/main" val="232503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A1BD91-3BB2-F262-7464-29FA0A8A9691}"/>
              </a:ext>
            </a:extLst>
          </p:cNvPr>
          <p:cNvSpPr txBox="1"/>
          <p:nvPr/>
        </p:nvSpPr>
        <p:spPr>
          <a:xfrm>
            <a:off x="2988906" y="1987420"/>
            <a:ext cx="6214188" cy="1200329"/>
          </a:xfrm>
          <a:prstGeom prst="rect">
            <a:avLst/>
          </a:prstGeom>
          <a:noFill/>
        </p:spPr>
        <p:txBody>
          <a:bodyPr wrap="square" rtlCol="0">
            <a:spAutoFit/>
          </a:bodyPr>
          <a:lstStyle/>
          <a:p>
            <a:pPr algn="ctr"/>
            <a:r>
              <a:rPr lang="en-IN" sz="7200" dirty="0"/>
              <a:t>Thank You.</a:t>
            </a:r>
          </a:p>
        </p:txBody>
      </p:sp>
      <p:sp>
        <p:nvSpPr>
          <p:cNvPr id="5" name="TextBox 4">
            <a:extLst>
              <a:ext uri="{FF2B5EF4-FFF2-40B4-BE49-F238E27FC236}">
                <a16:creationId xmlns:a16="http://schemas.microsoft.com/office/drawing/2014/main" id="{535BAC67-9B1A-8B62-88BB-BE9A3CE3BF45}"/>
              </a:ext>
            </a:extLst>
          </p:cNvPr>
          <p:cNvSpPr txBox="1"/>
          <p:nvPr/>
        </p:nvSpPr>
        <p:spPr>
          <a:xfrm>
            <a:off x="8014996" y="5570375"/>
            <a:ext cx="3638939" cy="646331"/>
          </a:xfrm>
          <a:prstGeom prst="rect">
            <a:avLst/>
          </a:prstGeom>
          <a:noFill/>
        </p:spPr>
        <p:txBody>
          <a:bodyPr wrap="square" rtlCol="0">
            <a:spAutoFit/>
          </a:bodyPr>
          <a:lstStyle/>
          <a:p>
            <a:pPr algn="r"/>
            <a:r>
              <a:rPr lang="en-IN" dirty="0"/>
              <a:t>A case study presentation by Sai Ram</a:t>
            </a:r>
          </a:p>
        </p:txBody>
      </p:sp>
    </p:spTree>
    <p:extLst>
      <p:ext uri="{BB962C8B-B14F-4D97-AF65-F5344CB8AC3E}">
        <p14:creationId xmlns:p14="http://schemas.microsoft.com/office/powerpoint/2010/main" val="302068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AAD3-4D40-CB94-B592-665C67ACBBB1}"/>
              </a:ext>
            </a:extLst>
          </p:cNvPr>
          <p:cNvSpPr>
            <a:spLocks noGrp="1"/>
          </p:cNvSpPr>
          <p:nvPr>
            <p:ph type="title"/>
          </p:nvPr>
        </p:nvSpPr>
        <p:spPr/>
        <p:txBody>
          <a:bodyPr/>
          <a:lstStyle/>
          <a:p>
            <a:pPr algn="ctr"/>
            <a:r>
              <a:rPr lang="en-IN" dirty="0"/>
              <a:t>Outline</a:t>
            </a:r>
          </a:p>
        </p:txBody>
      </p:sp>
      <p:pic>
        <p:nvPicPr>
          <p:cNvPr id="2050" name="Picture 2">
            <a:extLst>
              <a:ext uri="{FF2B5EF4-FFF2-40B4-BE49-F238E27FC236}">
                <a16:creationId xmlns:a16="http://schemas.microsoft.com/office/drawing/2014/main" id="{AB9465D7-A6E3-B861-2D9D-6E4B613E7364}"/>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ackgroundRemoval t="10000" b="90000" l="10000" r="90000">
                        <a14:foregroundMark x1="30800" y1="47200" x2="30800" y2="47200"/>
                        <a14:foregroundMark x1="26400" y1="42400" x2="26400" y2="42400"/>
                        <a14:foregroundMark x1="29200" y1="32800" x2="29200" y2="32800"/>
                        <a14:foregroundMark x1="44800" y1="41600" x2="44800" y2="41600"/>
                        <a14:foregroundMark x1="40000" y1="42800" x2="40000" y2="42800"/>
                        <a14:foregroundMark x1="26000" y1="63200" x2="26000" y2="63200"/>
                        <a14:foregroundMark x1="42400" y1="63600" x2="42400" y2="63600"/>
                        <a14:foregroundMark x1="58400" y1="62800" x2="58400" y2="62800"/>
                        <a14:foregroundMark x1="74400" y1="64400" x2="74400" y2="64400"/>
                        <a14:foregroundMark x1="74400" y1="75200" x2="74400" y2="75200"/>
                        <a14:foregroundMark x1="59200" y1="75200" x2="59200" y2="75200"/>
                        <a14:foregroundMark x1="40400" y1="76000" x2="40400" y2="76000"/>
                        <a14:foregroundMark x1="26800" y1="74800" x2="26800" y2="74800"/>
                      </a14:backgroundRemoval>
                    </a14:imgEffect>
                  </a14:imgLayer>
                </a14:imgProps>
              </a:ext>
              <a:ext uri="{28A0092B-C50C-407E-A947-70E740481C1C}">
                <a14:useLocalDpi xmlns:a14="http://schemas.microsoft.com/office/drawing/2010/main" val="0"/>
              </a:ext>
            </a:extLst>
          </a:blip>
          <a:srcRect/>
          <a:stretch>
            <a:fillRect/>
          </a:stretch>
        </p:blipFill>
        <p:spPr bwMode="auto">
          <a:xfrm>
            <a:off x="388775" y="2145572"/>
            <a:ext cx="3819331" cy="38193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AD7D8C-FC4F-5BE9-A5F0-F73596F7A3D5}"/>
              </a:ext>
            </a:extLst>
          </p:cNvPr>
          <p:cNvSpPr txBox="1"/>
          <p:nvPr/>
        </p:nvSpPr>
        <p:spPr>
          <a:xfrm>
            <a:off x="6095999" y="2519265"/>
            <a:ext cx="5285999" cy="2862322"/>
          </a:xfrm>
          <a:prstGeom prst="rect">
            <a:avLst/>
          </a:prstGeom>
          <a:noFill/>
        </p:spPr>
        <p:txBody>
          <a:bodyPr wrap="square" rtlCol="0">
            <a:spAutoFit/>
          </a:bodyPr>
          <a:lstStyle/>
          <a:p>
            <a:pPr marL="285750" indent="-285750">
              <a:buFont typeface="Arial" panose="020B0604020202020204" pitchFamily="34" charset="0"/>
              <a:buChar char="•"/>
            </a:pPr>
            <a:r>
              <a:rPr lang="en-IN" sz="2400" dirty="0"/>
              <a:t>Data Summary</a:t>
            </a:r>
          </a:p>
          <a:p>
            <a:pPr marL="285750" indent="-285750">
              <a:buFont typeface="Arial" panose="020B0604020202020204" pitchFamily="34" charset="0"/>
              <a:buChar char="•"/>
            </a:pPr>
            <a:r>
              <a:rPr lang="en-IN" sz="2400" dirty="0"/>
              <a:t>Introduction</a:t>
            </a:r>
          </a:p>
          <a:p>
            <a:pPr marL="285750" indent="-285750">
              <a:buFont typeface="Arial" panose="020B0604020202020204" pitchFamily="34" charset="0"/>
              <a:buChar char="•"/>
            </a:pPr>
            <a:r>
              <a:rPr lang="en-IN" sz="2400" dirty="0"/>
              <a:t>Methodology</a:t>
            </a:r>
          </a:p>
          <a:p>
            <a:pPr marL="285750" indent="-285750">
              <a:buFont typeface="Arial" panose="020B0604020202020204" pitchFamily="34" charset="0"/>
              <a:buChar char="•"/>
            </a:pPr>
            <a:r>
              <a:rPr lang="en-IN" sz="2400" dirty="0"/>
              <a:t>Results</a:t>
            </a:r>
          </a:p>
          <a:p>
            <a:pPr marL="742950" lvl="1" indent="-285750">
              <a:buFont typeface="Arial" panose="020B0604020202020204" pitchFamily="34" charset="0"/>
              <a:buChar char="•"/>
            </a:pPr>
            <a:r>
              <a:rPr lang="en-IN" dirty="0"/>
              <a:t>Visualizations</a:t>
            </a:r>
          </a:p>
          <a:p>
            <a:pPr marL="742950" lvl="1" indent="-285750">
              <a:buFont typeface="Arial" panose="020B0604020202020204" pitchFamily="34" charset="0"/>
              <a:buChar char="•"/>
            </a:pPr>
            <a:r>
              <a:rPr lang="en-IN" dirty="0"/>
              <a:t>Dashboards</a:t>
            </a:r>
          </a:p>
          <a:p>
            <a:pPr marL="285750" indent="-285750">
              <a:buFont typeface="Arial" panose="020B0604020202020204" pitchFamily="34" charset="0"/>
              <a:buChar char="•"/>
            </a:pPr>
            <a:r>
              <a:rPr lang="en-IN" sz="2400" dirty="0"/>
              <a:t>Discussion</a:t>
            </a:r>
          </a:p>
          <a:p>
            <a:pPr marL="285750" indent="-285750">
              <a:buFont typeface="Arial" panose="020B0604020202020204" pitchFamily="34" charset="0"/>
              <a:buChar char="•"/>
            </a:pPr>
            <a:r>
              <a:rPr lang="en-IN" sz="2400" dirty="0"/>
              <a:t>Conclusion</a:t>
            </a:r>
          </a:p>
        </p:txBody>
      </p:sp>
    </p:spTree>
    <p:extLst>
      <p:ext uri="{BB962C8B-B14F-4D97-AF65-F5344CB8AC3E}">
        <p14:creationId xmlns:p14="http://schemas.microsoft.com/office/powerpoint/2010/main" val="368518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2059-558D-E2F2-641C-D6760B3227E5}"/>
              </a:ext>
            </a:extLst>
          </p:cNvPr>
          <p:cNvSpPr>
            <a:spLocks noGrp="1"/>
          </p:cNvSpPr>
          <p:nvPr>
            <p:ph type="title"/>
          </p:nvPr>
        </p:nvSpPr>
        <p:spPr/>
        <p:txBody>
          <a:bodyPr/>
          <a:lstStyle/>
          <a:p>
            <a:pPr algn="ctr"/>
            <a:r>
              <a:rPr lang="en-IN" dirty="0"/>
              <a:t>Data Summary</a:t>
            </a:r>
          </a:p>
        </p:txBody>
      </p:sp>
      <p:sp>
        <p:nvSpPr>
          <p:cNvPr id="3" name="Content Placeholder 2">
            <a:extLst>
              <a:ext uri="{FF2B5EF4-FFF2-40B4-BE49-F238E27FC236}">
                <a16:creationId xmlns:a16="http://schemas.microsoft.com/office/drawing/2014/main" id="{AE084003-E909-94C6-885E-AC8DACCEF80E}"/>
              </a:ext>
            </a:extLst>
          </p:cNvPr>
          <p:cNvSpPr>
            <a:spLocks noGrp="1"/>
          </p:cNvSpPr>
          <p:nvPr>
            <p:ph idx="1"/>
          </p:nvPr>
        </p:nvSpPr>
        <p:spPr>
          <a:xfrm>
            <a:off x="818712" y="2090057"/>
            <a:ext cx="10554574" cy="4497355"/>
          </a:xfrm>
        </p:spPr>
        <p:txBody>
          <a:bodyPr>
            <a:normAutofit/>
          </a:bodyPr>
          <a:lstStyle/>
          <a:p>
            <a:r>
              <a:rPr lang="en-IN" dirty="0"/>
              <a:t>Dataset Dimensions – 1067371 Rows and 8 Columns</a:t>
            </a:r>
          </a:p>
          <a:p>
            <a:r>
              <a:rPr lang="en-IN" dirty="0"/>
              <a:t>Column Description:</a:t>
            </a:r>
          </a:p>
          <a:p>
            <a:pPr lvl="1"/>
            <a:r>
              <a:rPr lang="en-US" dirty="0" err="1"/>
              <a:t>InvoiceNo</a:t>
            </a:r>
            <a:r>
              <a:rPr lang="en-US" dirty="0"/>
              <a:t> - Invoice number. Nominal. </a:t>
            </a:r>
            <a:r>
              <a:rPr lang="en-US" dirty="0" err="1"/>
              <a:t>StockCode</a:t>
            </a:r>
            <a:r>
              <a:rPr lang="en-US" dirty="0"/>
              <a:t> - Product (item) code. Nominal. </a:t>
            </a:r>
          </a:p>
          <a:p>
            <a:pPr lvl="1"/>
            <a:r>
              <a:rPr lang="en-US" dirty="0"/>
              <a:t>Description - Product (item) name. Nominal.</a:t>
            </a:r>
          </a:p>
          <a:p>
            <a:pPr lvl="1"/>
            <a:r>
              <a:rPr lang="en-US" dirty="0"/>
              <a:t>Quantity - The quantities of each product (item) per transaction. Numeric.</a:t>
            </a:r>
          </a:p>
          <a:p>
            <a:pPr lvl="1"/>
            <a:r>
              <a:rPr lang="en-US" dirty="0" err="1"/>
              <a:t>InvoiceDate</a:t>
            </a:r>
            <a:r>
              <a:rPr lang="en-US" dirty="0"/>
              <a:t> - Invoice date and time. Numeric. The day and time when a transaction was generated.</a:t>
            </a:r>
          </a:p>
          <a:p>
            <a:pPr lvl="1"/>
            <a:r>
              <a:rPr lang="en-US" dirty="0" err="1"/>
              <a:t>UnitPrice</a:t>
            </a:r>
            <a:r>
              <a:rPr lang="en-US" dirty="0"/>
              <a:t> - Unit price. Numeric. Product price per unit in sterling.</a:t>
            </a:r>
          </a:p>
          <a:p>
            <a:pPr lvl="1"/>
            <a:r>
              <a:rPr lang="en-US" dirty="0" err="1"/>
              <a:t>CustomerID</a:t>
            </a:r>
            <a:r>
              <a:rPr lang="en-US" dirty="0"/>
              <a:t>- Customer number. Nominal. A 5-digit integral number uniquely assigned to each customer.</a:t>
            </a:r>
          </a:p>
          <a:p>
            <a:pPr lvl="1"/>
            <a:r>
              <a:rPr lang="en-US" dirty="0"/>
              <a:t>Country - Country name. Nominal. The name of the country where a customer resides.</a:t>
            </a:r>
            <a:endParaRPr lang="en-IN" dirty="0"/>
          </a:p>
        </p:txBody>
      </p:sp>
    </p:spTree>
    <p:extLst>
      <p:ext uri="{BB962C8B-B14F-4D97-AF65-F5344CB8AC3E}">
        <p14:creationId xmlns:p14="http://schemas.microsoft.com/office/powerpoint/2010/main" val="419399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FDA7-C910-49A1-8326-C246D2F4E58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0110B56B-8435-C945-DA41-A4D4B24B7810}"/>
              </a:ext>
            </a:extLst>
          </p:cNvPr>
          <p:cNvSpPr>
            <a:spLocks noGrp="1"/>
          </p:cNvSpPr>
          <p:nvPr>
            <p:ph idx="1"/>
          </p:nvPr>
        </p:nvSpPr>
        <p:spPr>
          <a:xfrm>
            <a:off x="818712" y="2222287"/>
            <a:ext cx="10891206" cy="4458431"/>
          </a:xfrm>
        </p:spPr>
        <p:txBody>
          <a:bodyPr/>
          <a:lstStyle/>
          <a:p>
            <a:r>
              <a:rPr lang="en-IN" dirty="0"/>
              <a:t>About:</a:t>
            </a:r>
          </a:p>
          <a:p>
            <a:pPr marL="0" indent="0">
              <a:buNone/>
            </a:pPr>
            <a:r>
              <a:rPr lang="en-IN" dirty="0"/>
              <a:t>	Analysing the customer transaction data of 2 years and deriving insights.</a:t>
            </a:r>
          </a:p>
          <a:p>
            <a:pPr marL="0" indent="0">
              <a:buNone/>
            </a:pPr>
            <a:endParaRPr lang="en-IN" dirty="0"/>
          </a:p>
          <a:p>
            <a:r>
              <a:rPr lang="en-IN" dirty="0"/>
              <a:t>Questions to be answered?</a:t>
            </a:r>
          </a:p>
          <a:p>
            <a:pPr lvl="1">
              <a:buFont typeface="+mj-lt"/>
              <a:buAutoNum type="arabicPeriod"/>
            </a:pPr>
            <a:r>
              <a:rPr lang="en-IN" dirty="0"/>
              <a:t>What is the global distribution of Customers?</a:t>
            </a:r>
          </a:p>
          <a:p>
            <a:pPr lvl="1">
              <a:buFont typeface="+mj-lt"/>
              <a:buAutoNum type="arabicPeriod"/>
            </a:pPr>
            <a:r>
              <a:rPr lang="en-IN" dirty="0"/>
              <a:t>What are the most selling Products?</a:t>
            </a:r>
          </a:p>
          <a:p>
            <a:pPr lvl="1">
              <a:buFont typeface="+mj-lt"/>
              <a:buAutoNum type="arabicPeriod"/>
            </a:pPr>
            <a:r>
              <a:rPr lang="en-IN" dirty="0"/>
              <a:t>What are the impacts of Product Cancellation?</a:t>
            </a:r>
          </a:p>
          <a:p>
            <a:pPr lvl="1">
              <a:buFont typeface="+mj-lt"/>
              <a:buAutoNum type="arabicPeriod"/>
            </a:pPr>
            <a:r>
              <a:rPr lang="en-IN" dirty="0"/>
              <a:t>How is the Revenue spanned over Time?</a:t>
            </a:r>
          </a:p>
          <a:p>
            <a:pPr lvl="1">
              <a:buFont typeface="+mj-lt"/>
              <a:buAutoNum type="arabicPeriod"/>
            </a:pPr>
            <a:r>
              <a:rPr lang="en-IN" dirty="0"/>
              <a:t>Is there Effective customer retention?</a:t>
            </a:r>
          </a:p>
        </p:txBody>
      </p:sp>
    </p:spTree>
    <p:extLst>
      <p:ext uri="{BB962C8B-B14F-4D97-AF65-F5344CB8AC3E}">
        <p14:creationId xmlns:p14="http://schemas.microsoft.com/office/powerpoint/2010/main" val="387737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DB49-3287-CA19-F956-341F4625E6C2}"/>
              </a:ext>
            </a:extLst>
          </p:cNvPr>
          <p:cNvSpPr>
            <a:spLocks noGrp="1"/>
          </p:cNvSpPr>
          <p:nvPr>
            <p:ph type="title"/>
          </p:nvPr>
        </p:nvSpPr>
        <p:spPr/>
        <p:txBody>
          <a:bodyPr/>
          <a:lstStyle/>
          <a:p>
            <a:pPr algn="ctr"/>
            <a:r>
              <a:rPr lang="en-IN" dirty="0"/>
              <a:t>Methodology</a:t>
            </a:r>
          </a:p>
        </p:txBody>
      </p:sp>
      <p:graphicFrame>
        <p:nvGraphicFramePr>
          <p:cNvPr id="4" name="Content Placeholder 3">
            <a:extLst>
              <a:ext uri="{FF2B5EF4-FFF2-40B4-BE49-F238E27FC236}">
                <a16:creationId xmlns:a16="http://schemas.microsoft.com/office/drawing/2014/main" id="{AF2EF7BD-E548-5CD1-951B-E0AA4A5981BF}"/>
              </a:ext>
            </a:extLst>
          </p:cNvPr>
          <p:cNvGraphicFramePr>
            <a:graphicFrameLocks noGrp="1"/>
          </p:cNvGraphicFramePr>
          <p:nvPr>
            <p:ph idx="1"/>
            <p:extLst>
              <p:ext uri="{D42A27DB-BD31-4B8C-83A1-F6EECF244321}">
                <p14:modId xmlns:p14="http://schemas.microsoft.com/office/powerpoint/2010/main" val="1278748574"/>
              </p:ext>
            </p:extLst>
          </p:nvPr>
        </p:nvGraphicFramePr>
        <p:xfrm>
          <a:off x="0" y="2024744"/>
          <a:ext cx="11840547" cy="474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48B457E-E836-D822-9FAB-707D91995568}"/>
              </a:ext>
            </a:extLst>
          </p:cNvPr>
          <p:cNvSpPr txBox="1"/>
          <p:nvPr/>
        </p:nvSpPr>
        <p:spPr>
          <a:xfrm>
            <a:off x="1440697" y="5374433"/>
            <a:ext cx="8959151" cy="923330"/>
          </a:xfrm>
          <a:prstGeom prst="rect">
            <a:avLst/>
          </a:prstGeom>
          <a:noFill/>
        </p:spPr>
        <p:txBody>
          <a:bodyPr wrap="square" rtlCol="0">
            <a:spAutoFit/>
          </a:bodyPr>
          <a:lstStyle/>
          <a:p>
            <a:pPr algn="ctr"/>
            <a:r>
              <a:rPr lang="en-IN" dirty="0"/>
              <a:t>Post Data Visualization and presenting of insights to the team K-Means Clustering can be used for knowing the Customer Behaviour by using </a:t>
            </a:r>
            <a:r>
              <a:rPr lang="en-IN" dirty="0" err="1"/>
              <a:t>Apriori</a:t>
            </a:r>
            <a:r>
              <a:rPr lang="en-IN" dirty="0"/>
              <a:t> Algorithm and also Customer Churn Prediction.</a:t>
            </a:r>
          </a:p>
        </p:txBody>
      </p:sp>
    </p:spTree>
    <p:extLst>
      <p:ext uri="{BB962C8B-B14F-4D97-AF65-F5344CB8AC3E}">
        <p14:creationId xmlns:p14="http://schemas.microsoft.com/office/powerpoint/2010/main" val="159423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6153-AFF6-E328-E7E3-C21B792DD2BA}"/>
              </a:ext>
            </a:extLst>
          </p:cNvPr>
          <p:cNvSpPr>
            <a:spLocks noGrp="1"/>
          </p:cNvSpPr>
          <p:nvPr>
            <p:ph type="title"/>
          </p:nvPr>
        </p:nvSpPr>
        <p:spPr/>
        <p:txBody>
          <a:bodyPr/>
          <a:lstStyle/>
          <a:p>
            <a:pPr algn="ctr"/>
            <a:r>
              <a:rPr lang="en-IN" dirty="0"/>
              <a:t>Visualization</a:t>
            </a:r>
          </a:p>
        </p:txBody>
      </p:sp>
      <p:pic>
        <p:nvPicPr>
          <p:cNvPr id="5" name="Content Placeholder 4">
            <a:extLst>
              <a:ext uri="{FF2B5EF4-FFF2-40B4-BE49-F238E27FC236}">
                <a16:creationId xmlns:a16="http://schemas.microsoft.com/office/drawing/2014/main" id="{D1DE340D-21AE-29BC-E655-195E4B15C80E}"/>
              </a:ext>
            </a:extLst>
          </p:cNvPr>
          <p:cNvPicPr>
            <a:picLocks noGrp="1" noChangeAspect="1"/>
          </p:cNvPicPr>
          <p:nvPr>
            <p:ph idx="1"/>
          </p:nvPr>
        </p:nvPicPr>
        <p:blipFill>
          <a:blip r:embed="rId2"/>
          <a:stretch>
            <a:fillRect/>
          </a:stretch>
        </p:blipFill>
        <p:spPr>
          <a:xfrm>
            <a:off x="810000" y="2353128"/>
            <a:ext cx="10394712" cy="3636963"/>
          </a:xfrm>
        </p:spPr>
      </p:pic>
      <p:sp>
        <p:nvSpPr>
          <p:cNvPr id="6" name="TextBox 5">
            <a:extLst>
              <a:ext uri="{FF2B5EF4-FFF2-40B4-BE49-F238E27FC236}">
                <a16:creationId xmlns:a16="http://schemas.microsoft.com/office/drawing/2014/main" id="{C875191B-1B76-1E5B-A010-2553912C1623}"/>
              </a:ext>
            </a:extLst>
          </p:cNvPr>
          <p:cNvSpPr txBox="1"/>
          <p:nvPr/>
        </p:nvSpPr>
        <p:spPr>
          <a:xfrm>
            <a:off x="949960" y="6118424"/>
            <a:ext cx="10717999" cy="584775"/>
          </a:xfrm>
          <a:prstGeom prst="rect">
            <a:avLst/>
          </a:prstGeom>
          <a:noFill/>
        </p:spPr>
        <p:txBody>
          <a:bodyPr wrap="none" rtlCol="0">
            <a:spAutoFit/>
          </a:bodyPr>
          <a:lstStyle/>
          <a:p>
            <a:pPr algn="ctr"/>
            <a:r>
              <a:rPr lang="en-IN" sz="1600" dirty="0"/>
              <a:t>We derive that the maximum customer base that has purchased products belong to the United Kingdom. </a:t>
            </a:r>
          </a:p>
          <a:p>
            <a:pPr algn="ctr"/>
            <a:r>
              <a:rPr lang="en-IN" sz="1600" dirty="0"/>
              <a:t>It also conveys that enough emphasis should be provided to tap the other countries as well.</a:t>
            </a:r>
          </a:p>
        </p:txBody>
      </p:sp>
    </p:spTree>
    <p:extLst>
      <p:ext uri="{BB962C8B-B14F-4D97-AF65-F5344CB8AC3E}">
        <p14:creationId xmlns:p14="http://schemas.microsoft.com/office/powerpoint/2010/main" val="313427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786B-F792-36B3-7E8B-3A636D1BE21B}"/>
              </a:ext>
            </a:extLst>
          </p:cNvPr>
          <p:cNvSpPr>
            <a:spLocks noGrp="1"/>
          </p:cNvSpPr>
          <p:nvPr>
            <p:ph type="title"/>
          </p:nvPr>
        </p:nvSpPr>
        <p:spPr/>
        <p:txBody>
          <a:bodyPr/>
          <a:lstStyle/>
          <a:p>
            <a:pPr algn="ctr"/>
            <a:r>
              <a:rPr lang="en-IN" dirty="0"/>
              <a:t>Top 10 Purchased Products</a:t>
            </a:r>
          </a:p>
        </p:txBody>
      </p:sp>
      <p:pic>
        <p:nvPicPr>
          <p:cNvPr id="5" name="Content Placeholder 4">
            <a:extLst>
              <a:ext uri="{FF2B5EF4-FFF2-40B4-BE49-F238E27FC236}">
                <a16:creationId xmlns:a16="http://schemas.microsoft.com/office/drawing/2014/main" id="{DDE7258D-B976-119C-3093-72A82EEAFBAD}"/>
              </a:ext>
            </a:extLst>
          </p:cNvPr>
          <p:cNvPicPr>
            <a:picLocks noGrp="1" noChangeAspect="1"/>
          </p:cNvPicPr>
          <p:nvPr>
            <p:ph idx="1"/>
          </p:nvPr>
        </p:nvPicPr>
        <p:blipFill>
          <a:blip r:embed="rId2"/>
          <a:stretch>
            <a:fillRect/>
          </a:stretch>
        </p:blipFill>
        <p:spPr>
          <a:xfrm>
            <a:off x="1286632" y="2222500"/>
            <a:ext cx="9618736" cy="3636963"/>
          </a:xfrm>
        </p:spPr>
      </p:pic>
      <p:sp>
        <p:nvSpPr>
          <p:cNvPr id="6" name="TextBox 5">
            <a:extLst>
              <a:ext uri="{FF2B5EF4-FFF2-40B4-BE49-F238E27FC236}">
                <a16:creationId xmlns:a16="http://schemas.microsoft.com/office/drawing/2014/main" id="{4FBC2910-B782-B5FB-9AB9-812491867609}"/>
              </a:ext>
            </a:extLst>
          </p:cNvPr>
          <p:cNvSpPr txBox="1"/>
          <p:nvPr/>
        </p:nvSpPr>
        <p:spPr>
          <a:xfrm>
            <a:off x="1286633" y="5859463"/>
            <a:ext cx="9618736" cy="923330"/>
          </a:xfrm>
          <a:prstGeom prst="rect">
            <a:avLst/>
          </a:prstGeom>
          <a:noFill/>
        </p:spPr>
        <p:txBody>
          <a:bodyPr wrap="square" rtlCol="0">
            <a:spAutoFit/>
          </a:bodyPr>
          <a:lstStyle/>
          <a:p>
            <a:pPr algn="ctr"/>
            <a:r>
              <a:rPr lang="en-IN" dirty="0"/>
              <a:t>The top 10 purchased products indicate the preference of the customers and helps in taking action on inventory management. These can also be used for Pricing and Promotions to optimize inventory and maximize Revenue.</a:t>
            </a:r>
          </a:p>
        </p:txBody>
      </p:sp>
    </p:spTree>
    <p:extLst>
      <p:ext uri="{BB962C8B-B14F-4D97-AF65-F5344CB8AC3E}">
        <p14:creationId xmlns:p14="http://schemas.microsoft.com/office/powerpoint/2010/main" val="387140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8CB9-BDB2-E8A9-89A4-E59D03B37332}"/>
              </a:ext>
            </a:extLst>
          </p:cNvPr>
          <p:cNvSpPr>
            <a:spLocks noGrp="1"/>
          </p:cNvSpPr>
          <p:nvPr>
            <p:ph type="title"/>
          </p:nvPr>
        </p:nvSpPr>
        <p:spPr/>
        <p:txBody>
          <a:bodyPr/>
          <a:lstStyle/>
          <a:p>
            <a:pPr algn="ctr"/>
            <a:r>
              <a:rPr lang="en-IN" dirty="0"/>
              <a:t>Frequency of Cancellations</a:t>
            </a:r>
          </a:p>
        </p:txBody>
      </p:sp>
      <p:pic>
        <p:nvPicPr>
          <p:cNvPr id="5" name="Content Placeholder 4">
            <a:extLst>
              <a:ext uri="{FF2B5EF4-FFF2-40B4-BE49-F238E27FC236}">
                <a16:creationId xmlns:a16="http://schemas.microsoft.com/office/drawing/2014/main" id="{E2253285-AC96-F1F1-B930-B9AE36BE2889}"/>
              </a:ext>
            </a:extLst>
          </p:cNvPr>
          <p:cNvPicPr>
            <a:picLocks noGrp="1" noChangeAspect="1"/>
          </p:cNvPicPr>
          <p:nvPr>
            <p:ph idx="1"/>
          </p:nvPr>
        </p:nvPicPr>
        <p:blipFill>
          <a:blip r:embed="rId2"/>
          <a:stretch>
            <a:fillRect/>
          </a:stretch>
        </p:blipFill>
        <p:spPr>
          <a:xfrm>
            <a:off x="1194624" y="2222500"/>
            <a:ext cx="9802751" cy="3636963"/>
          </a:xfrm>
        </p:spPr>
      </p:pic>
      <p:sp>
        <p:nvSpPr>
          <p:cNvPr id="6" name="TextBox 5">
            <a:extLst>
              <a:ext uri="{FF2B5EF4-FFF2-40B4-BE49-F238E27FC236}">
                <a16:creationId xmlns:a16="http://schemas.microsoft.com/office/drawing/2014/main" id="{8AEEBD0A-EDBE-7D87-C94E-674B1EF040A0}"/>
              </a:ext>
            </a:extLst>
          </p:cNvPr>
          <p:cNvSpPr txBox="1"/>
          <p:nvPr/>
        </p:nvSpPr>
        <p:spPr>
          <a:xfrm>
            <a:off x="1091987" y="5934670"/>
            <a:ext cx="9802751" cy="830997"/>
          </a:xfrm>
          <a:prstGeom prst="rect">
            <a:avLst/>
          </a:prstGeom>
          <a:noFill/>
        </p:spPr>
        <p:txBody>
          <a:bodyPr wrap="square" rtlCol="0">
            <a:spAutoFit/>
          </a:bodyPr>
          <a:lstStyle/>
          <a:p>
            <a:pPr algn="ctr"/>
            <a:r>
              <a:rPr lang="en-IN" sz="1600" dirty="0"/>
              <a:t>It is one of the important metric as it can affect the Customer Satisfaction &amp; Experience, Operational Efficiency, Customer Retention &amp; Loyalty and Competitive Landscape. Additional data can be used in combination with ML as a separate track of analysis for this case.</a:t>
            </a:r>
          </a:p>
        </p:txBody>
      </p:sp>
    </p:spTree>
    <p:extLst>
      <p:ext uri="{BB962C8B-B14F-4D97-AF65-F5344CB8AC3E}">
        <p14:creationId xmlns:p14="http://schemas.microsoft.com/office/powerpoint/2010/main" val="216453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61BB-1A55-1F4F-629F-3A3611BD4B58}"/>
              </a:ext>
            </a:extLst>
          </p:cNvPr>
          <p:cNvSpPr>
            <a:spLocks noGrp="1"/>
          </p:cNvSpPr>
          <p:nvPr>
            <p:ph type="title"/>
          </p:nvPr>
        </p:nvSpPr>
        <p:spPr/>
        <p:txBody>
          <a:bodyPr/>
          <a:lstStyle/>
          <a:p>
            <a:pPr algn="ctr"/>
            <a:r>
              <a:rPr lang="en-IN" dirty="0"/>
              <a:t>Revenue over Time</a:t>
            </a:r>
          </a:p>
        </p:txBody>
      </p:sp>
      <p:pic>
        <p:nvPicPr>
          <p:cNvPr id="5" name="Content Placeholder 4">
            <a:extLst>
              <a:ext uri="{FF2B5EF4-FFF2-40B4-BE49-F238E27FC236}">
                <a16:creationId xmlns:a16="http://schemas.microsoft.com/office/drawing/2014/main" id="{FEB5BAB8-B41E-EAE5-CDF0-70979C87F136}"/>
              </a:ext>
            </a:extLst>
          </p:cNvPr>
          <p:cNvPicPr>
            <a:picLocks noGrp="1" noChangeAspect="1"/>
          </p:cNvPicPr>
          <p:nvPr>
            <p:ph idx="1"/>
          </p:nvPr>
        </p:nvPicPr>
        <p:blipFill>
          <a:blip r:embed="rId2"/>
          <a:stretch>
            <a:fillRect/>
          </a:stretch>
        </p:blipFill>
        <p:spPr>
          <a:xfrm>
            <a:off x="1143225" y="2222500"/>
            <a:ext cx="9905549" cy="3636963"/>
          </a:xfrm>
        </p:spPr>
      </p:pic>
      <p:sp>
        <p:nvSpPr>
          <p:cNvPr id="6" name="TextBox 5">
            <a:extLst>
              <a:ext uri="{FF2B5EF4-FFF2-40B4-BE49-F238E27FC236}">
                <a16:creationId xmlns:a16="http://schemas.microsoft.com/office/drawing/2014/main" id="{C6E07B27-D909-915A-36EE-0816804D37BA}"/>
              </a:ext>
            </a:extLst>
          </p:cNvPr>
          <p:cNvSpPr txBox="1"/>
          <p:nvPr/>
        </p:nvSpPr>
        <p:spPr>
          <a:xfrm>
            <a:off x="1039239" y="5995313"/>
            <a:ext cx="10342759" cy="830997"/>
          </a:xfrm>
          <a:prstGeom prst="rect">
            <a:avLst/>
          </a:prstGeom>
          <a:noFill/>
        </p:spPr>
        <p:txBody>
          <a:bodyPr wrap="square" rtlCol="0">
            <a:spAutoFit/>
          </a:bodyPr>
          <a:lstStyle/>
          <a:p>
            <a:pPr algn="ctr"/>
            <a:r>
              <a:rPr lang="en-IN" sz="1600" dirty="0"/>
              <a:t>The Revenue-Time Plot gives an insight on Revenue growth or decline, seasonal patterns, Impact of any particular Business Strategy. Additionally </a:t>
            </a:r>
            <a:r>
              <a:rPr lang="en-US" sz="1600" dirty="0"/>
              <a:t>Understanding historical revenue trends provides valuable insights for forecasting future revenue and planning business strategies. </a:t>
            </a:r>
            <a:endParaRPr lang="en-IN" sz="1600" dirty="0"/>
          </a:p>
        </p:txBody>
      </p:sp>
    </p:spTree>
    <p:extLst>
      <p:ext uri="{BB962C8B-B14F-4D97-AF65-F5344CB8AC3E}">
        <p14:creationId xmlns:p14="http://schemas.microsoft.com/office/powerpoint/2010/main" val="3229758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71</TotalTime>
  <Words>636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Courier New</vt:lpstr>
      <vt:lpstr>Wingdings</vt:lpstr>
      <vt:lpstr>Wingdings 2</vt:lpstr>
      <vt:lpstr>Quotable</vt:lpstr>
      <vt:lpstr>PowerPoint Presentation</vt:lpstr>
      <vt:lpstr>Outline</vt:lpstr>
      <vt:lpstr>Data Summary</vt:lpstr>
      <vt:lpstr>Introduction</vt:lpstr>
      <vt:lpstr>Methodology</vt:lpstr>
      <vt:lpstr>Visualization</vt:lpstr>
      <vt:lpstr>Top 10 Purchased Products</vt:lpstr>
      <vt:lpstr>Frequency of Cancellations</vt:lpstr>
      <vt:lpstr>Revenue over Time</vt:lpstr>
      <vt:lpstr>Customer Retention</vt:lpstr>
      <vt:lpstr>Discussion</vt:lpstr>
      <vt:lpstr>Conlusion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Ram</dc:creator>
  <cp:lastModifiedBy>Sai Ram</cp:lastModifiedBy>
  <cp:revision>19</cp:revision>
  <dcterms:created xsi:type="dcterms:W3CDTF">2024-05-13T10:04:01Z</dcterms:created>
  <dcterms:modified xsi:type="dcterms:W3CDTF">2024-05-13T11:15:16Z</dcterms:modified>
</cp:coreProperties>
</file>