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87" r:id="rId14"/>
    <p:sldId id="267" r:id="rId15"/>
    <p:sldId id="268" r:id="rId16"/>
    <p:sldId id="28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97707" y="-13970"/>
            <a:ext cx="5068570" cy="63500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a:xfrm>
            <a:off x="449579" y="3267532"/>
            <a:ext cx="11292840" cy="2834640"/>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83819" y="2292476"/>
            <a:ext cx="1255395" cy="513715"/>
          </a:xfrm>
          <a:prstGeom prst="rect">
            <a:avLst/>
          </a:prstGeom>
        </p:spPr>
        <p:txBody>
          <a:bodyPr vert="horz" wrap="square" lIns="0" tIns="13335" rIns="0" bIns="0" rtlCol="0">
            <a:spAutoFit/>
          </a:bodyPr>
          <a:lstStyle/>
          <a:p>
            <a:pPr marL="12700">
              <a:lnSpc>
                <a:spcPct val="100000"/>
              </a:lnSpc>
              <a:spcBef>
                <a:spcPts val="105"/>
              </a:spcBef>
            </a:pPr>
            <a:r>
              <a:rPr sz="3200" b="1" spc="-290" dirty="0">
                <a:latin typeface="Times New Roman"/>
                <a:cs typeface="Times New Roman"/>
              </a:rPr>
              <a:t>T</a:t>
            </a:r>
            <a:r>
              <a:rPr sz="3200" b="1" dirty="0">
                <a:latin typeface="Times New Roman"/>
                <a:cs typeface="Times New Roman"/>
              </a:rPr>
              <a:t>opic</a:t>
            </a:r>
            <a:r>
              <a:rPr sz="3200" b="1" spc="5" dirty="0">
                <a:latin typeface="Times New Roman"/>
                <a:cs typeface="Times New Roman"/>
              </a:rPr>
              <a:t>:</a:t>
            </a:r>
            <a:r>
              <a:rPr sz="3200" b="1" dirty="0">
                <a:latin typeface="Times New Roman"/>
                <a:cs typeface="Times New Roman"/>
              </a:rPr>
              <a:t>-</a:t>
            </a:r>
            <a:endParaRPr sz="3200">
              <a:latin typeface="Times New Roman"/>
              <a:cs typeface="Times New Roman"/>
            </a:endParaRPr>
          </a:p>
        </p:txBody>
      </p:sp>
      <p:sp>
        <p:nvSpPr>
          <p:cNvPr id="8" name="object 8"/>
          <p:cNvSpPr txBox="1"/>
          <p:nvPr/>
        </p:nvSpPr>
        <p:spPr>
          <a:xfrm>
            <a:off x="2102357" y="2292476"/>
            <a:ext cx="8307705" cy="1002030"/>
          </a:xfrm>
          <a:prstGeom prst="rect">
            <a:avLst/>
          </a:prstGeom>
        </p:spPr>
        <p:txBody>
          <a:bodyPr vert="horz" wrap="square" lIns="0" tIns="13335" rIns="0" bIns="0" rtlCol="0">
            <a:spAutoFit/>
          </a:bodyPr>
          <a:lstStyle/>
          <a:p>
            <a:pPr marL="12700" marR="5080" indent="13970">
              <a:lnSpc>
                <a:spcPct val="100000"/>
              </a:lnSpc>
              <a:spcBef>
                <a:spcPts val="105"/>
              </a:spcBef>
            </a:pPr>
            <a:r>
              <a:rPr sz="3200" dirty="0">
                <a:latin typeface="Times New Roman"/>
                <a:cs typeface="Times New Roman"/>
              </a:rPr>
              <a:t>Symmetric Cipher Model, Substitution</a:t>
            </a:r>
            <a:r>
              <a:rPr sz="3200" spc="-100" dirty="0">
                <a:latin typeface="Times New Roman"/>
                <a:cs typeface="Times New Roman"/>
              </a:rPr>
              <a:t> </a:t>
            </a:r>
            <a:r>
              <a:rPr sz="3200" dirty="0">
                <a:latin typeface="Times New Roman"/>
                <a:cs typeface="Times New Roman"/>
              </a:rPr>
              <a:t>techniques,  </a:t>
            </a:r>
            <a:r>
              <a:rPr sz="3200" spc="-5" dirty="0">
                <a:latin typeface="Times New Roman"/>
                <a:cs typeface="Times New Roman"/>
              </a:rPr>
              <a:t>Transposition </a:t>
            </a:r>
            <a:r>
              <a:rPr sz="3200" dirty="0">
                <a:latin typeface="Times New Roman"/>
                <a:cs typeface="Times New Roman"/>
              </a:rPr>
              <a:t>techniques,</a:t>
            </a:r>
            <a:r>
              <a:rPr sz="3200" spc="-100" dirty="0">
                <a:latin typeface="Times New Roman"/>
                <a:cs typeface="Times New Roman"/>
              </a:rPr>
              <a:t> </a:t>
            </a:r>
            <a:r>
              <a:rPr sz="3200" dirty="0">
                <a:latin typeface="Times New Roman"/>
                <a:cs typeface="Times New Roman"/>
              </a:rPr>
              <a:t>Steganography</a:t>
            </a:r>
            <a:endParaRPr sz="32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4521" y="0"/>
            <a:ext cx="5207635" cy="757555"/>
          </a:xfrm>
          <a:prstGeom prst="rect">
            <a:avLst/>
          </a:prstGeom>
        </p:spPr>
        <p:txBody>
          <a:bodyPr vert="horz" wrap="square" lIns="0" tIns="12700" rIns="0" bIns="0" rtlCol="0">
            <a:spAutoFit/>
          </a:bodyPr>
          <a:lstStyle/>
          <a:p>
            <a:pPr marL="12700">
              <a:lnSpc>
                <a:spcPct val="100000"/>
              </a:lnSpc>
              <a:spcBef>
                <a:spcPts val="100"/>
              </a:spcBef>
            </a:pPr>
            <a:r>
              <a:rPr sz="4800" spc="-10" dirty="0"/>
              <a:t>Cryptanalytic</a:t>
            </a:r>
            <a:r>
              <a:rPr sz="4800" spc="-25" dirty="0"/>
              <a:t> </a:t>
            </a:r>
            <a:r>
              <a:rPr sz="4800" spc="-45" dirty="0"/>
              <a:t>Attacks</a:t>
            </a:r>
            <a:endParaRPr sz="4800"/>
          </a:p>
        </p:txBody>
      </p:sp>
      <p:sp>
        <p:nvSpPr>
          <p:cNvPr id="3" name="object 3"/>
          <p:cNvSpPr/>
          <p:nvPr/>
        </p:nvSpPr>
        <p:spPr>
          <a:xfrm>
            <a:off x="1671827" y="1082039"/>
            <a:ext cx="8691372" cy="54879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84960" y="6631940"/>
            <a:ext cx="8867140" cy="0"/>
          </a:xfrm>
          <a:custGeom>
            <a:avLst/>
            <a:gdLst/>
            <a:ahLst/>
            <a:cxnLst/>
            <a:rect l="l" t="t" r="r" b="b"/>
            <a:pathLst>
              <a:path w="8867140">
                <a:moveTo>
                  <a:pt x="0" y="0"/>
                </a:moveTo>
                <a:lnTo>
                  <a:pt x="8866632" y="0"/>
                </a:lnTo>
              </a:path>
            </a:pathLst>
          </a:custGeom>
          <a:ln w="53340">
            <a:solidFill>
              <a:srgbClr val="000000"/>
            </a:solidFill>
          </a:ln>
        </p:spPr>
        <p:txBody>
          <a:bodyPr wrap="square" lIns="0" tIns="0" rIns="0" bIns="0" rtlCol="0"/>
          <a:lstStyle/>
          <a:p>
            <a:endParaRPr/>
          </a:p>
        </p:txBody>
      </p:sp>
      <p:sp>
        <p:nvSpPr>
          <p:cNvPr id="5" name="object 5"/>
          <p:cNvSpPr/>
          <p:nvPr/>
        </p:nvSpPr>
        <p:spPr>
          <a:xfrm>
            <a:off x="1611502" y="1047750"/>
            <a:ext cx="0" cy="5557520"/>
          </a:xfrm>
          <a:custGeom>
            <a:avLst/>
            <a:gdLst/>
            <a:ahLst/>
            <a:cxnLst/>
            <a:rect l="l" t="t" r="r" b="b"/>
            <a:pathLst>
              <a:path h="5557520">
                <a:moveTo>
                  <a:pt x="0" y="0"/>
                </a:moveTo>
                <a:lnTo>
                  <a:pt x="0" y="5557520"/>
                </a:lnTo>
              </a:path>
            </a:pathLst>
          </a:custGeom>
          <a:ln w="53085">
            <a:solidFill>
              <a:srgbClr val="000000"/>
            </a:solidFill>
          </a:ln>
        </p:spPr>
        <p:txBody>
          <a:bodyPr wrap="square" lIns="0" tIns="0" rIns="0" bIns="0" rtlCol="0"/>
          <a:lstStyle/>
          <a:p>
            <a:endParaRPr/>
          </a:p>
        </p:txBody>
      </p:sp>
      <p:sp>
        <p:nvSpPr>
          <p:cNvPr id="6" name="object 6"/>
          <p:cNvSpPr/>
          <p:nvPr/>
        </p:nvSpPr>
        <p:spPr>
          <a:xfrm>
            <a:off x="1584960" y="1021714"/>
            <a:ext cx="8867140" cy="0"/>
          </a:xfrm>
          <a:custGeom>
            <a:avLst/>
            <a:gdLst/>
            <a:ahLst/>
            <a:cxnLst/>
            <a:rect l="l" t="t" r="r" b="b"/>
            <a:pathLst>
              <a:path w="8867140">
                <a:moveTo>
                  <a:pt x="0" y="0"/>
                </a:moveTo>
                <a:lnTo>
                  <a:pt x="8866632" y="0"/>
                </a:lnTo>
              </a:path>
            </a:pathLst>
          </a:custGeom>
          <a:ln w="52070">
            <a:solidFill>
              <a:srgbClr val="000000"/>
            </a:solidFill>
          </a:ln>
        </p:spPr>
        <p:txBody>
          <a:bodyPr wrap="square" lIns="0" tIns="0" rIns="0" bIns="0" rtlCol="0"/>
          <a:lstStyle/>
          <a:p>
            <a:endParaRPr/>
          </a:p>
        </p:txBody>
      </p:sp>
      <p:sp>
        <p:nvSpPr>
          <p:cNvPr id="7" name="object 7"/>
          <p:cNvSpPr/>
          <p:nvPr/>
        </p:nvSpPr>
        <p:spPr>
          <a:xfrm>
            <a:off x="10425048" y="1048258"/>
            <a:ext cx="0" cy="5557520"/>
          </a:xfrm>
          <a:custGeom>
            <a:avLst/>
            <a:gdLst/>
            <a:ahLst/>
            <a:cxnLst/>
            <a:rect l="l" t="t" r="r" b="b"/>
            <a:pathLst>
              <a:path h="5557520">
                <a:moveTo>
                  <a:pt x="0" y="0"/>
                </a:moveTo>
                <a:lnTo>
                  <a:pt x="0" y="5557062"/>
                </a:lnTo>
              </a:path>
            </a:pathLst>
          </a:custGeom>
          <a:ln w="53086">
            <a:solidFill>
              <a:srgbClr val="000000"/>
            </a:solidFill>
          </a:ln>
        </p:spPr>
        <p:txBody>
          <a:bodyPr wrap="square" lIns="0" tIns="0" rIns="0" bIns="0" rtlCol="0"/>
          <a:lstStyle/>
          <a:p>
            <a:endParaRPr/>
          </a:p>
        </p:txBody>
      </p:sp>
      <p:sp>
        <p:nvSpPr>
          <p:cNvPr id="8" name="object 8"/>
          <p:cNvSpPr/>
          <p:nvPr/>
        </p:nvSpPr>
        <p:spPr>
          <a:xfrm>
            <a:off x="1655698" y="6578600"/>
            <a:ext cx="8725535" cy="0"/>
          </a:xfrm>
          <a:custGeom>
            <a:avLst/>
            <a:gdLst/>
            <a:ahLst/>
            <a:cxnLst/>
            <a:rect l="l" t="t" r="r" b="b"/>
            <a:pathLst>
              <a:path w="8725535">
                <a:moveTo>
                  <a:pt x="0" y="0"/>
                </a:moveTo>
                <a:lnTo>
                  <a:pt x="8725154" y="0"/>
                </a:lnTo>
              </a:path>
            </a:pathLst>
          </a:custGeom>
          <a:ln w="17780">
            <a:solidFill>
              <a:srgbClr val="000000"/>
            </a:solidFill>
          </a:ln>
        </p:spPr>
        <p:txBody>
          <a:bodyPr wrap="square" lIns="0" tIns="0" rIns="0" bIns="0" rtlCol="0"/>
          <a:lstStyle/>
          <a:p>
            <a:endParaRPr/>
          </a:p>
        </p:txBody>
      </p:sp>
      <p:sp>
        <p:nvSpPr>
          <p:cNvPr id="9" name="object 9"/>
          <p:cNvSpPr/>
          <p:nvPr/>
        </p:nvSpPr>
        <p:spPr>
          <a:xfrm>
            <a:off x="1664525" y="1083310"/>
            <a:ext cx="0" cy="5486400"/>
          </a:xfrm>
          <a:custGeom>
            <a:avLst/>
            <a:gdLst/>
            <a:ahLst/>
            <a:cxnLst/>
            <a:rect l="l" t="t" r="r" b="b"/>
            <a:pathLst>
              <a:path h="5486400">
                <a:moveTo>
                  <a:pt x="0" y="0"/>
                </a:moveTo>
                <a:lnTo>
                  <a:pt x="0" y="5486400"/>
                </a:lnTo>
              </a:path>
            </a:pathLst>
          </a:custGeom>
          <a:ln w="17652">
            <a:solidFill>
              <a:srgbClr val="000000"/>
            </a:solidFill>
          </a:ln>
        </p:spPr>
        <p:txBody>
          <a:bodyPr wrap="square" lIns="0" tIns="0" rIns="0" bIns="0" rtlCol="0"/>
          <a:lstStyle/>
          <a:p>
            <a:endParaRPr/>
          </a:p>
        </p:txBody>
      </p:sp>
      <p:sp>
        <p:nvSpPr>
          <p:cNvPr id="10" name="object 10"/>
          <p:cNvSpPr/>
          <p:nvPr/>
        </p:nvSpPr>
        <p:spPr>
          <a:xfrm>
            <a:off x="1655698" y="1074419"/>
            <a:ext cx="8725535" cy="0"/>
          </a:xfrm>
          <a:custGeom>
            <a:avLst/>
            <a:gdLst/>
            <a:ahLst/>
            <a:cxnLst/>
            <a:rect l="l" t="t" r="r" b="b"/>
            <a:pathLst>
              <a:path w="8725535">
                <a:moveTo>
                  <a:pt x="0" y="0"/>
                </a:moveTo>
                <a:lnTo>
                  <a:pt x="8725154" y="0"/>
                </a:lnTo>
              </a:path>
            </a:pathLst>
          </a:custGeom>
          <a:ln w="17779">
            <a:solidFill>
              <a:srgbClr val="000000"/>
            </a:solidFill>
          </a:ln>
        </p:spPr>
        <p:txBody>
          <a:bodyPr wrap="square" lIns="0" tIns="0" rIns="0" bIns="0" rtlCol="0"/>
          <a:lstStyle/>
          <a:p>
            <a:endParaRPr/>
          </a:p>
        </p:txBody>
      </p:sp>
      <p:sp>
        <p:nvSpPr>
          <p:cNvPr id="11" name="object 11"/>
          <p:cNvSpPr/>
          <p:nvPr/>
        </p:nvSpPr>
        <p:spPr>
          <a:xfrm>
            <a:off x="10372026" y="1083563"/>
            <a:ext cx="0" cy="5486400"/>
          </a:xfrm>
          <a:custGeom>
            <a:avLst/>
            <a:gdLst/>
            <a:ahLst/>
            <a:cxnLst/>
            <a:rect l="l" t="t" r="r" b="b"/>
            <a:pathLst>
              <a:path h="5486400">
                <a:moveTo>
                  <a:pt x="0" y="0"/>
                </a:moveTo>
                <a:lnTo>
                  <a:pt x="0" y="5486400"/>
                </a:lnTo>
              </a:path>
            </a:pathLst>
          </a:custGeom>
          <a:ln w="17652">
            <a:solidFill>
              <a:srgbClr val="000000"/>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3763" y="0"/>
            <a:ext cx="5638165" cy="757555"/>
          </a:xfrm>
          <a:prstGeom prst="rect">
            <a:avLst/>
          </a:prstGeom>
        </p:spPr>
        <p:txBody>
          <a:bodyPr vert="horz" wrap="square" lIns="0" tIns="12700" rIns="0" bIns="0" rtlCol="0">
            <a:spAutoFit/>
          </a:bodyPr>
          <a:lstStyle/>
          <a:p>
            <a:pPr marL="12700">
              <a:lnSpc>
                <a:spcPct val="100000"/>
              </a:lnSpc>
              <a:spcBef>
                <a:spcPts val="100"/>
              </a:spcBef>
            </a:pPr>
            <a:r>
              <a:rPr sz="4800" spc="-10" dirty="0"/>
              <a:t>Unconditional</a:t>
            </a:r>
            <a:r>
              <a:rPr sz="4800" spc="-35" dirty="0"/>
              <a:t> </a:t>
            </a:r>
            <a:r>
              <a:rPr sz="4800" spc="-5" dirty="0"/>
              <a:t>Security</a:t>
            </a:r>
            <a:endParaRPr sz="4800"/>
          </a:p>
        </p:txBody>
      </p:sp>
      <p:sp>
        <p:nvSpPr>
          <p:cNvPr id="3" name="object 3"/>
          <p:cNvSpPr txBox="1"/>
          <p:nvPr/>
        </p:nvSpPr>
        <p:spPr>
          <a:xfrm>
            <a:off x="713333" y="763269"/>
            <a:ext cx="11070590" cy="4801870"/>
          </a:xfrm>
          <a:prstGeom prst="rect">
            <a:avLst/>
          </a:prstGeom>
        </p:spPr>
        <p:txBody>
          <a:bodyPr vert="horz" wrap="square" lIns="0" tIns="60960" rIns="0" bIns="0" rtlCol="0">
            <a:spAutoFit/>
          </a:bodyPr>
          <a:lstStyle/>
          <a:p>
            <a:pPr marL="241300" marR="5715" indent="-229235" algn="just">
              <a:lnSpc>
                <a:spcPts val="3020"/>
              </a:lnSpc>
              <a:spcBef>
                <a:spcPts val="480"/>
              </a:spcBef>
              <a:buFont typeface="Arial"/>
              <a:buChar char="•"/>
              <a:tabLst>
                <a:tab pos="241935" algn="l"/>
              </a:tabLst>
            </a:pPr>
            <a:r>
              <a:rPr sz="2800" spc="-10" dirty="0">
                <a:latin typeface="Times New Roman"/>
                <a:cs typeface="Times New Roman"/>
              </a:rPr>
              <a:t>An </a:t>
            </a:r>
            <a:r>
              <a:rPr sz="2800" spc="-5" dirty="0">
                <a:latin typeface="Times New Roman"/>
                <a:cs typeface="Times New Roman"/>
              </a:rPr>
              <a:t>encryption </a:t>
            </a:r>
            <a:r>
              <a:rPr sz="2800" spc="-10" dirty="0">
                <a:latin typeface="Times New Roman"/>
                <a:cs typeface="Times New Roman"/>
              </a:rPr>
              <a:t>scheme </a:t>
            </a:r>
            <a:r>
              <a:rPr sz="2800" spc="-5" dirty="0">
                <a:latin typeface="Times New Roman"/>
                <a:cs typeface="Times New Roman"/>
              </a:rPr>
              <a:t>is unconditionally secure </a:t>
            </a:r>
            <a:r>
              <a:rPr sz="2800" dirty="0">
                <a:latin typeface="Times New Roman"/>
                <a:cs typeface="Times New Roman"/>
              </a:rPr>
              <a:t>if the </a:t>
            </a:r>
            <a:r>
              <a:rPr sz="2800" spc="-5" dirty="0">
                <a:latin typeface="Times New Roman"/>
                <a:cs typeface="Times New Roman"/>
              </a:rPr>
              <a:t>ciphertext generated  </a:t>
            </a:r>
            <a:r>
              <a:rPr sz="2800" dirty="0">
                <a:latin typeface="Times New Roman"/>
                <a:cs typeface="Times New Roman"/>
              </a:rPr>
              <a:t>by the </a:t>
            </a:r>
            <a:r>
              <a:rPr sz="2800" spc="-10" dirty="0">
                <a:latin typeface="Times New Roman"/>
                <a:cs typeface="Times New Roman"/>
              </a:rPr>
              <a:t>scheme </a:t>
            </a:r>
            <a:r>
              <a:rPr sz="2800" dirty="0">
                <a:latin typeface="Times New Roman"/>
                <a:cs typeface="Times New Roman"/>
              </a:rPr>
              <a:t>does not </a:t>
            </a:r>
            <a:r>
              <a:rPr sz="2800" spc="-5" dirty="0">
                <a:latin typeface="Times New Roman"/>
                <a:cs typeface="Times New Roman"/>
              </a:rPr>
              <a:t>contain enough information to determine uniquely  </a:t>
            </a:r>
            <a:r>
              <a:rPr sz="2800" dirty="0">
                <a:latin typeface="Times New Roman"/>
                <a:cs typeface="Times New Roman"/>
              </a:rPr>
              <a:t>the </a:t>
            </a:r>
            <a:r>
              <a:rPr sz="2800" spc="-5" dirty="0">
                <a:latin typeface="Times New Roman"/>
                <a:cs typeface="Times New Roman"/>
              </a:rPr>
              <a:t>corres-ponding plaintext, </a:t>
            </a:r>
            <a:r>
              <a:rPr sz="2800" dirty="0">
                <a:latin typeface="Times New Roman"/>
                <a:cs typeface="Times New Roman"/>
              </a:rPr>
              <a:t>no </a:t>
            </a:r>
            <a:r>
              <a:rPr sz="2800" spc="-5" dirty="0">
                <a:latin typeface="Times New Roman"/>
                <a:cs typeface="Times New Roman"/>
              </a:rPr>
              <a:t>matter </a:t>
            </a:r>
            <a:r>
              <a:rPr sz="2800" dirty="0">
                <a:latin typeface="Times New Roman"/>
                <a:cs typeface="Times New Roman"/>
              </a:rPr>
              <a:t>how </a:t>
            </a:r>
            <a:r>
              <a:rPr sz="2800" spc="-10" dirty="0">
                <a:latin typeface="Times New Roman"/>
                <a:cs typeface="Times New Roman"/>
              </a:rPr>
              <a:t>much </a:t>
            </a:r>
            <a:r>
              <a:rPr sz="2800" spc="-5" dirty="0">
                <a:latin typeface="Times New Roman"/>
                <a:cs typeface="Times New Roman"/>
              </a:rPr>
              <a:t>ciphertext is</a:t>
            </a:r>
            <a:r>
              <a:rPr sz="2800" spc="50" dirty="0">
                <a:latin typeface="Times New Roman"/>
                <a:cs typeface="Times New Roman"/>
              </a:rPr>
              <a:t> </a:t>
            </a:r>
            <a:r>
              <a:rPr sz="2800" spc="-5" dirty="0">
                <a:latin typeface="Times New Roman"/>
                <a:cs typeface="Times New Roman"/>
              </a:rPr>
              <a:t>available.</a:t>
            </a:r>
            <a:endParaRPr sz="2800" dirty="0">
              <a:latin typeface="Times New Roman"/>
              <a:cs typeface="Times New Roman"/>
            </a:endParaRPr>
          </a:p>
          <a:p>
            <a:pPr marL="241300" marR="8255" indent="-229235" algn="just">
              <a:lnSpc>
                <a:spcPts val="3030"/>
              </a:lnSpc>
              <a:spcBef>
                <a:spcPts val="1010"/>
              </a:spcBef>
              <a:buFont typeface="Arial"/>
              <a:buChar char="•"/>
              <a:tabLst>
                <a:tab pos="241935" algn="l"/>
              </a:tabLst>
            </a:pPr>
            <a:r>
              <a:rPr sz="2800" spc="-5" dirty="0">
                <a:latin typeface="Times New Roman"/>
                <a:cs typeface="Times New Roman"/>
              </a:rPr>
              <a:t>Therefore, all that </a:t>
            </a:r>
            <a:r>
              <a:rPr sz="2800" spc="-10" dirty="0">
                <a:latin typeface="Times New Roman"/>
                <a:cs typeface="Times New Roman"/>
              </a:rPr>
              <a:t>the </a:t>
            </a:r>
            <a:r>
              <a:rPr sz="2800" spc="-5" dirty="0">
                <a:latin typeface="Times New Roman"/>
                <a:cs typeface="Times New Roman"/>
              </a:rPr>
              <a:t>users of </a:t>
            </a:r>
            <a:r>
              <a:rPr sz="2800" spc="-10" dirty="0">
                <a:latin typeface="Times New Roman"/>
                <a:cs typeface="Times New Roman"/>
              </a:rPr>
              <a:t>an </a:t>
            </a:r>
            <a:r>
              <a:rPr sz="2800" spc="-5" dirty="0">
                <a:latin typeface="Times New Roman"/>
                <a:cs typeface="Times New Roman"/>
              </a:rPr>
              <a:t>encryption algorithm </a:t>
            </a:r>
            <a:r>
              <a:rPr sz="2800" spc="-10" dirty="0">
                <a:latin typeface="Times New Roman"/>
                <a:cs typeface="Times New Roman"/>
              </a:rPr>
              <a:t>can </a:t>
            </a:r>
            <a:r>
              <a:rPr sz="2800" dirty="0">
                <a:latin typeface="Times New Roman"/>
                <a:cs typeface="Times New Roman"/>
              </a:rPr>
              <a:t>strive </a:t>
            </a:r>
            <a:r>
              <a:rPr sz="2800" spc="-5" dirty="0">
                <a:latin typeface="Times New Roman"/>
                <a:cs typeface="Times New Roman"/>
              </a:rPr>
              <a:t>for is </a:t>
            </a:r>
            <a:r>
              <a:rPr sz="2800" spc="-15" dirty="0">
                <a:latin typeface="Times New Roman"/>
                <a:cs typeface="Times New Roman"/>
              </a:rPr>
              <a:t>an  </a:t>
            </a:r>
            <a:r>
              <a:rPr sz="2800" spc="-5" dirty="0">
                <a:latin typeface="Times New Roman"/>
                <a:cs typeface="Times New Roman"/>
              </a:rPr>
              <a:t>algorithm that </a:t>
            </a:r>
            <a:r>
              <a:rPr sz="2800" spc="-10" dirty="0">
                <a:latin typeface="Times New Roman"/>
                <a:cs typeface="Times New Roman"/>
              </a:rPr>
              <a:t>meets </a:t>
            </a:r>
            <a:r>
              <a:rPr sz="2800" dirty="0">
                <a:latin typeface="Times New Roman"/>
                <a:cs typeface="Times New Roman"/>
              </a:rPr>
              <a:t>one or </a:t>
            </a:r>
            <a:r>
              <a:rPr sz="2800" spc="-5" dirty="0">
                <a:latin typeface="Times New Roman"/>
                <a:cs typeface="Times New Roman"/>
              </a:rPr>
              <a:t>both </a:t>
            </a:r>
            <a:r>
              <a:rPr sz="2800" dirty="0">
                <a:latin typeface="Times New Roman"/>
                <a:cs typeface="Times New Roman"/>
              </a:rPr>
              <a:t>of the </a:t>
            </a:r>
            <a:r>
              <a:rPr sz="2800" spc="-5" dirty="0">
                <a:latin typeface="Times New Roman"/>
                <a:cs typeface="Times New Roman"/>
              </a:rPr>
              <a:t>following criteria:</a:t>
            </a:r>
            <a:endParaRPr sz="2800" dirty="0">
              <a:latin typeface="Times New Roman"/>
              <a:cs typeface="Times New Roman"/>
            </a:endParaRPr>
          </a:p>
          <a:p>
            <a:pPr marL="927100" marR="603250" lvl="1" indent="-381000" algn="just">
              <a:lnSpc>
                <a:spcPts val="3020"/>
              </a:lnSpc>
              <a:spcBef>
                <a:spcPts val="994"/>
              </a:spcBef>
              <a:buAutoNum type="arabicParenBoth"/>
              <a:tabLst>
                <a:tab pos="1045210" algn="l"/>
              </a:tabLst>
            </a:pPr>
            <a:r>
              <a:rPr sz="2800" spc="-5" dirty="0">
                <a:latin typeface="Times New Roman"/>
                <a:cs typeface="Times New Roman"/>
              </a:rPr>
              <a:t>The cost of breaking </a:t>
            </a:r>
            <a:r>
              <a:rPr sz="2800" dirty="0">
                <a:latin typeface="Times New Roman"/>
                <a:cs typeface="Times New Roman"/>
              </a:rPr>
              <a:t>the </a:t>
            </a:r>
            <a:r>
              <a:rPr sz="2800" spc="-5" dirty="0">
                <a:latin typeface="Times New Roman"/>
                <a:cs typeface="Times New Roman"/>
              </a:rPr>
              <a:t>cipher </a:t>
            </a:r>
            <a:r>
              <a:rPr sz="2800" spc="-10" dirty="0">
                <a:latin typeface="Times New Roman"/>
                <a:cs typeface="Times New Roman"/>
              </a:rPr>
              <a:t>exceeds </a:t>
            </a:r>
            <a:r>
              <a:rPr sz="2800" dirty="0">
                <a:latin typeface="Times New Roman"/>
                <a:cs typeface="Times New Roman"/>
              </a:rPr>
              <a:t>the </a:t>
            </a:r>
            <a:r>
              <a:rPr sz="2800" spc="-5" dirty="0">
                <a:latin typeface="Times New Roman"/>
                <a:cs typeface="Times New Roman"/>
              </a:rPr>
              <a:t>value of the encrypted  information.</a:t>
            </a:r>
            <a:endParaRPr sz="2800" dirty="0">
              <a:latin typeface="Times New Roman"/>
              <a:cs typeface="Times New Roman"/>
            </a:endParaRPr>
          </a:p>
          <a:p>
            <a:pPr marL="927100" marR="466725" lvl="1" indent="-381000" algn="just">
              <a:lnSpc>
                <a:spcPts val="3020"/>
              </a:lnSpc>
              <a:spcBef>
                <a:spcPts val="1005"/>
              </a:spcBef>
              <a:buAutoNum type="arabicParenBoth"/>
              <a:tabLst>
                <a:tab pos="1045210" algn="l"/>
              </a:tabLst>
            </a:pPr>
            <a:r>
              <a:rPr sz="2800" spc="-5" dirty="0">
                <a:latin typeface="Times New Roman"/>
                <a:cs typeface="Times New Roman"/>
              </a:rPr>
              <a:t>The time required to break </a:t>
            </a:r>
            <a:r>
              <a:rPr sz="2800" dirty="0">
                <a:latin typeface="Times New Roman"/>
                <a:cs typeface="Times New Roman"/>
              </a:rPr>
              <a:t>the </a:t>
            </a:r>
            <a:r>
              <a:rPr sz="2800" spc="-5" dirty="0">
                <a:latin typeface="Times New Roman"/>
                <a:cs typeface="Times New Roman"/>
              </a:rPr>
              <a:t>cipher exceeds </a:t>
            </a:r>
            <a:r>
              <a:rPr sz="2800" dirty="0">
                <a:latin typeface="Times New Roman"/>
                <a:cs typeface="Times New Roman"/>
              </a:rPr>
              <a:t>the </a:t>
            </a:r>
            <a:r>
              <a:rPr sz="2800" spc="-5" dirty="0">
                <a:latin typeface="Times New Roman"/>
                <a:cs typeface="Times New Roman"/>
              </a:rPr>
              <a:t>useful lifetime of  </a:t>
            </a:r>
            <a:r>
              <a:rPr sz="2800" dirty="0">
                <a:latin typeface="Times New Roman"/>
                <a:cs typeface="Times New Roman"/>
              </a:rPr>
              <a:t>the</a:t>
            </a:r>
            <a:r>
              <a:rPr sz="2800" spc="-15" dirty="0">
                <a:latin typeface="Times New Roman"/>
                <a:cs typeface="Times New Roman"/>
              </a:rPr>
              <a:t> </a:t>
            </a:r>
            <a:r>
              <a:rPr sz="2800" spc="-5" dirty="0">
                <a:latin typeface="Times New Roman"/>
                <a:cs typeface="Times New Roman"/>
              </a:rPr>
              <a:t>information.</a:t>
            </a:r>
            <a:endParaRPr sz="2800" dirty="0">
              <a:latin typeface="Times New Roman"/>
              <a:cs typeface="Times New Roman"/>
            </a:endParaRPr>
          </a:p>
          <a:p>
            <a:pPr marL="241300" marR="5080" indent="-229235" algn="just">
              <a:lnSpc>
                <a:spcPts val="3020"/>
              </a:lnSpc>
              <a:spcBef>
                <a:spcPts val="1020"/>
              </a:spcBef>
              <a:buFont typeface="Arial"/>
              <a:buChar char="•"/>
              <a:tabLst>
                <a:tab pos="241935" algn="l"/>
              </a:tabLst>
            </a:pPr>
            <a:r>
              <a:rPr sz="2800" spc="-10" dirty="0">
                <a:latin typeface="Times New Roman"/>
                <a:cs typeface="Times New Roman"/>
              </a:rPr>
              <a:t>An </a:t>
            </a:r>
            <a:r>
              <a:rPr sz="2800" spc="-5" dirty="0">
                <a:latin typeface="Times New Roman"/>
                <a:cs typeface="Times New Roman"/>
              </a:rPr>
              <a:t>encryption </a:t>
            </a:r>
            <a:r>
              <a:rPr sz="2800" spc="-10" dirty="0">
                <a:latin typeface="Times New Roman"/>
                <a:cs typeface="Times New Roman"/>
              </a:rPr>
              <a:t>scheme </a:t>
            </a:r>
            <a:r>
              <a:rPr sz="2800" spc="-5" dirty="0">
                <a:latin typeface="Times New Roman"/>
                <a:cs typeface="Times New Roman"/>
              </a:rPr>
              <a:t>is said to </a:t>
            </a:r>
            <a:r>
              <a:rPr sz="2800" dirty="0">
                <a:latin typeface="Times New Roman"/>
                <a:cs typeface="Times New Roman"/>
              </a:rPr>
              <a:t>be </a:t>
            </a:r>
            <a:r>
              <a:rPr sz="2800" spc="-5" dirty="0">
                <a:latin typeface="Times New Roman"/>
                <a:cs typeface="Times New Roman"/>
              </a:rPr>
              <a:t>computationally secure if either </a:t>
            </a:r>
            <a:r>
              <a:rPr sz="2800" spc="-10" dirty="0">
                <a:latin typeface="Times New Roman"/>
                <a:cs typeface="Times New Roman"/>
              </a:rPr>
              <a:t>of </a:t>
            </a:r>
            <a:r>
              <a:rPr sz="2800" dirty="0">
                <a:latin typeface="Times New Roman"/>
                <a:cs typeface="Times New Roman"/>
              </a:rPr>
              <a:t>the  foregoing </a:t>
            </a:r>
            <a:r>
              <a:rPr sz="2800" spc="-5" dirty="0">
                <a:latin typeface="Times New Roman"/>
                <a:cs typeface="Times New Roman"/>
              </a:rPr>
              <a:t>two criteria are</a:t>
            </a:r>
            <a:r>
              <a:rPr sz="2800" spc="-20" dirty="0">
                <a:latin typeface="Times New Roman"/>
                <a:cs typeface="Times New Roman"/>
              </a:rPr>
              <a:t> </a:t>
            </a:r>
            <a:r>
              <a:rPr sz="2800" spc="-10" dirty="0">
                <a:latin typeface="Times New Roman"/>
                <a:cs typeface="Times New Roman"/>
              </a:rPr>
              <a:t>met.</a:t>
            </a:r>
            <a:endParaRPr sz="28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535940" y="764540"/>
            <a:ext cx="4456430" cy="619760"/>
          </a:xfrm>
          <a:prstGeom prst="rect">
            <a:avLst/>
          </a:prstGeom>
        </p:spPr>
        <p:txBody>
          <a:bodyPr vert="horz" wrap="square" lIns="0" tIns="12700" rIns="0" bIns="0" rtlCol="0">
            <a:spAutoFit/>
          </a:bodyPr>
          <a:lstStyle>
            <a:lvl1pPr>
              <a:defRPr sz="4000" b="0" i="0">
                <a:solidFill>
                  <a:schemeClr val="tx1"/>
                </a:solidFill>
                <a:latin typeface="Calibri"/>
                <a:ea typeface="+mj-ea"/>
                <a:cs typeface="Calibri"/>
              </a:defRPr>
            </a:lvl1pPr>
          </a:lstStyle>
          <a:p>
            <a:pPr marL="12700">
              <a:spcBef>
                <a:spcPts val="100"/>
              </a:spcBef>
            </a:pPr>
            <a:r>
              <a:rPr lang="en-US" sz="3900" b="1" kern="0" spc="-5" smtClean="0">
                <a:solidFill>
                  <a:srgbClr val="330066"/>
                </a:solidFill>
                <a:latin typeface="Arial"/>
                <a:cs typeface="Arial"/>
              </a:rPr>
              <a:t>Basic</a:t>
            </a:r>
            <a:r>
              <a:rPr lang="en-US" sz="3900" b="1" kern="0" spc="-70" smtClean="0">
                <a:solidFill>
                  <a:srgbClr val="330066"/>
                </a:solidFill>
                <a:latin typeface="Arial"/>
                <a:cs typeface="Arial"/>
              </a:rPr>
              <a:t> </a:t>
            </a:r>
            <a:r>
              <a:rPr lang="en-US" sz="3900" b="1" kern="0" spc="-5" smtClean="0">
                <a:solidFill>
                  <a:srgbClr val="330066"/>
                </a:solidFill>
                <a:latin typeface="Arial"/>
                <a:cs typeface="Arial"/>
              </a:rPr>
              <a:t>Terminology</a:t>
            </a:r>
            <a:endParaRPr lang="en-US" sz="3900" kern="0">
              <a:latin typeface="Arial"/>
              <a:cs typeface="Arial"/>
            </a:endParaRPr>
          </a:p>
        </p:txBody>
      </p:sp>
      <p:sp>
        <p:nvSpPr>
          <p:cNvPr id="5" name="object 4"/>
          <p:cNvSpPr txBox="1"/>
          <p:nvPr/>
        </p:nvSpPr>
        <p:spPr>
          <a:xfrm>
            <a:off x="1143000" y="1752600"/>
            <a:ext cx="9672003" cy="4864537"/>
          </a:xfrm>
          <a:prstGeom prst="rect">
            <a:avLst/>
          </a:prstGeom>
        </p:spPr>
        <p:txBody>
          <a:bodyPr vert="horz" wrap="square" lIns="0" tIns="12700" rIns="0" bIns="0" rtlCol="0">
            <a:spAutoFit/>
          </a:bodyPr>
          <a:lstStyle/>
          <a:p>
            <a:pPr marL="355600" indent="-342900">
              <a:lnSpc>
                <a:spcPct val="150000"/>
              </a:lnSpc>
              <a:spcBef>
                <a:spcPts val="100"/>
              </a:spcBef>
              <a:buFont typeface="Arial" panose="020B0604020202020204" pitchFamily="34" charset="0"/>
              <a:buChar char="•"/>
            </a:pPr>
            <a:r>
              <a:rPr sz="2100" b="1" spc="-5" dirty="0">
                <a:latin typeface="Arial"/>
                <a:cs typeface="Arial"/>
              </a:rPr>
              <a:t>plaintext </a:t>
            </a:r>
            <a:r>
              <a:rPr sz="2100" dirty="0">
                <a:latin typeface="Arial"/>
                <a:cs typeface="Arial"/>
              </a:rPr>
              <a:t>- </a:t>
            </a:r>
            <a:r>
              <a:rPr sz="2100" spc="-5" dirty="0">
                <a:latin typeface="Arial"/>
                <a:cs typeface="Arial"/>
              </a:rPr>
              <a:t>the original</a:t>
            </a:r>
            <a:r>
              <a:rPr sz="2100" spc="10" dirty="0">
                <a:latin typeface="Arial"/>
                <a:cs typeface="Arial"/>
              </a:rPr>
              <a:t> </a:t>
            </a:r>
            <a:r>
              <a:rPr sz="2100" spc="-5" dirty="0">
                <a:latin typeface="Arial"/>
                <a:cs typeface="Arial"/>
              </a:rPr>
              <a:t>message</a:t>
            </a:r>
            <a:endParaRPr sz="2100" dirty="0">
              <a:latin typeface="Arial"/>
              <a:cs typeface="Arial"/>
            </a:endParaRPr>
          </a:p>
          <a:p>
            <a:pPr marL="355600" indent="-342900">
              <a:lnSpc>
                <a:spcPct val="150000"/>
              </a:lnSpc>
              <a:spcBef>
                <a:spcPts val="20"/>
              </a:spcBef>
              <a:buFont typeface="Arial" panose="020B0604020202020204" pitchFamily="34" charset="0"/>
              <a:buChar char="•"/>
            </a:pPr>
            <a:r>
              <a:rPr sz="2100" b="1" spc="-10" dirty="0">
                <a:latin typeface="Arial"/>
                <a:cs typeface="Arial"/>
              </a:rPr>
              <a:t>ciphertext </a:t>
            </a:r>
            <a:r>
              <a:rPr sz="2100" dirty="0">
                <a:latin typeface="Arial"/>
                <a:cs typeface="Arial"/>
              </a:rPr>
              <a:t>- </a:t>
            </a:r>
            <a:r>
              <a:rPr sz="2100" spc="-5" dirty="0">
                <a:latin typeface="Arial"/>
                <a:cs typeface="Arial"/>
              </a:rPr>
              <a:t>the coded</a:t>
            </a:r>
            <a:r>
              <a:rPr sz="2100" spc="15" dirty="0">
                <a:latin typeface="Arial"/>
                <a:cs typeface="Arial"/>
              </a:rPr>
              <a:t> </a:t>
            </a:r>
            <a:r>
              <a:rPr sz="2100" dirty="0">
                <a:latin typeface="Arial"/>
                <a:cs typeface="Arial"/>
              </a:rPr>
              <a:t>message</a:t>
            </a:r>
          </a:p>
          <a:p>
            <a:pPr marL="355600" marR="968375" indent="-342900">
              <a:lnSpc>
                <a:spcPct val="150000"/>
              </a:lnSpc>
              <a:buFont typeface="Arial" panose="020B0604020202020204" pitchFamily="34" charset="0"/>
              <a:buChar char="•"/>
            </a:pPr>
            <a:r>
              <a:rPr sz="2100" b="1" spc="-5" dirty="0">
                <a:latin typeface="Arial"/>
                <a:cs typeface="Arial"/>
              </a:rPr>
              <a:t>cipher </a:t>
            </a:r>
            <a:r>
              <a:rPr sz="2100" dirty="0">
                <a:latin typeface="Arial"/>
                <a:cs typeface="Arial"/>
              </a:rPr>
              <a:t>- </a:t>
            </a:r>
            <a:r>
              <a:rPr sz="2100" spc="-5" dirty="0">
                <a:latin typeface="Arial"/>
                <a:cs typeface="Arial"/>
              </a:rPr>
              <a:t>algorithm for transforming </a:t>
            </a:r>
            <a:r>
              <a:rPr sz="2100" spc="-10" dirty="0">
                <a:latin typeface="Arial"/>
                <a:cs typeface="Arial"/>
              </a:rPr>
              <a:t>plaintext </a:t>
            </a:r>
            <a:r>
              <a:rPr sz="2100" dirty="0">
                <a:latin typeface="Arial"/>
                <a:cs typeface="Arial"/>
              </a:rPr>
              <a:t>to </a:t>
            </a:r>
            <a:r>
              <a:rPr sz="2100" spc="-5" dirty="0" smtClean="0">
                <a:latin typeface="Arial"/>
                <a:cs typeface="Arial"/>
              </a:rPr>
              <a:t>ciphertext </a:t>
            </a:r>
            <a:endParaRPr lang="en-US" sz="2100" spc="-5" dirty="0" smtClean="0">
              <a:latin typeface="Arial"/>
              <a:cs typeface="Arial"/>
            </a:endParaRPr>
          </a:p>
          <a:p>
            <a:pPr marL="355600" marR="968375" indent="-342900">
              <a:lnSpc>
                <a:spcPct val="150000"/>
              </a:lnSpc>
              <a:buFont typeface="Arial" panose="020B0604020202020204" pitchFamily="34" charset="0"/>
              <a:buChar char="•"/>
            </a:pPr>
            <a:r>
              <a:rPr sz="2100" spc="-5" dirty="0" smtClean="0">
                <a:latin typeface="Arial"/>
                <a:cs typeface="Arial"/>
              </a:rPr>
              <a:t> </a:t>
            </a:r>
            <a:r>
              <a:rPr sz="2100" b="1" spc="-5" dirty="0">
                <a:latin typeface="Arial"/>
                <a:cs typeface="Arial"/>
              </a:rPr>
              <a:t>key </a:t>
            </a:r>
            <a:r>
              <a:rPr sz="2100" dirty="0">
                <a:latin typeface="Arial"/>
                <a:cs typeface="Arial"/>
              </a:rPr>
              <a:t>- info </a:t>
            </a:r>
            <a:r>
              <a:rPr sz="2100" spc="-5" dirty="0">
                <a:latin typeface="Arial"/>
                <a:cs typeface="Arial"/>
              </a:rPr>
              <a:t>used in cipher </a:t>
            </a:r>
            <a:r>
              <a:rPr sz="2100" spc="-10" dirty="0">
                <a:latin typeface="Arial"/>
                <a:cs typeface="Arial"/>
              </a:rPr>
              <a:t>known </a:t>
            </a:r>
            <a:r>
              <a:rPr sz="2100" spc="-5" dirty="0">
                <a:latin typeface="Arial"/>
                <a:cs typeface="Arial"/>
              </a:rPr>
              <a:t>only </a:t>
            </a:r>
            <a:r>
              <a:rPr sz="2100" dirty="0">
                <a:latin typeface="Arial"/>
                <a:cs typeface="Arial"/>
              </a:rPr>
              <a:t>to </a:t>
            </a:r>
            <a:r>
              <a:rPr sz="2100" spc="-5" dirty="0" smtClean="0">
                <a:latin typeface="Arial"/>
                <a:cs typeface="Arial"/>
              </a:rPr>
              <a:t>sender/receiver</a:t>
            </a:r>
            <a:endParaRPr lang="en-US" sz="2100" spc="-5" dirty="0" smtClean="0">
              <a:latin typeface="Arial"/>
              <a:cs typeface="Arial"/>
            </a:endParaRPr>
          </a:p>
          <a:p>
            <a:pPr marL="355600" marR="968375" indent="-342900">
              <a:lnSpc>
                <a:spcPct val="150000"/>
              </a:lnSpc>
              <a:buFont typeface="Arial" panose="020B0604020202020204" pitchFamily="34" charset="0"/>
              <a:buChar char="•"/>
            </a:pPr>
            <a:r>
              <a:rPr sz="2100" spc="-5" dirty="0" smtClean="0">
                <a:latin typeface="Arial"/>
                <a:cs typeface="Arial"/>
              </a:rPr>
              <a:t>  </a:t>
            </a:r>
            <a:r>
              <a:rPr sz="2100" b="1" spc="-5" dirty="0">
                <a:latin typeface="Arial"/>
                <a:cs typeface="Arial"/>
              </a:rPr>
              <a:t>encipher </a:t>
            </a:r>
            <a:r>
              <a:rPr sz="2100" b="1" spc="-10" dirty="0">
                <a:latin typeface="Arial"/>
                <a:cs typeface="Arial"/>
              </a:rPr>
              <a:t>(encrypt) </a:t>
            </a:r>
            <a:r>
              <a:rPr sz="2100" dirty="0">
                <a:latin typeface="Arial"/>
                <a:cs typeface="Arial"/>
              </a:rPr>
              <a:t>- </a:t>
            </a:r>
            <a:r>
              <a:rPr sz="2100" spc="-5" dirty="0">
                <a:latin typeface="Arial"/>
                <a:cs typeface="Arial"/>
              </a:rPr>
              <a:t>converting plaintext </a:t>
            </a:r>
            <a:r>
              <a:rPr sz="2100" dirty="0">
                <a:latin typeface="Arial"/>
                <a:cs typeface="Arial"/>
              </a:rPr>
              <a:t>to </a:t>
            </a:r>
            <a:r>
              <a:rPr sz="2100" spc="-5" dirty="0">
                <a:latin typeface="Arial"/>
                <a:cs typeface="Arial"/>
              </a:rPr>
              <a:t>ciphertext  </a:t>
            </a:r>
            <a:endParaRPr lang="en-US" sz="2100" spc="-5" dirty="0" smtClean="0">
              <a:latin typeface="Arial"/>
              <a:cs typeface="Arial"/>
            </a:endParaRPr>
          </a:p>
          <a:p>
            <a:pPr marL="355600" marR="968375" indent="-342900">
              <a:lnSpc>
                <a:spcPct val="150000"/>
              </a:lnSpc>
              <a:buFont typeface="Arial" panose="020B0604020202020204" pitchFamily="34" charset="0"/>
              <a:buChar char="•"/>
            </a:pPr>
            <a:r>
              <a:rPr sz="2100" b="1" spc="-5" dirty="0" smtClean="0">
                <a:latin typeface="Arial"/>
                <a:cs typeface="Arial"/>
              </a:rPr>
              <a:t>decipher </a:t>
            </a:r>
            <a:r>
              <a:rPr sz="2100" b="1" spc="-10" dirty="0">
                <a:latin typeface="Arial"/>
                <a:cs typeface="Arial"/>
              </a:rPr>
              <a:t>(decrypt) </a:t>
            </a:r>
            <a:r>
              <a:rPr sz="2100" dirty="0">
                <a:latin typeface="Arial"/>
                <a:cs typeface="Arial"/>
              </a:rPr>
              <a:t>- </a:t>
            </a:r>
            <a:r>
              <a:rPr sz="2100" spc="-5" dirty="0">
                <a:latin typeface="Arial"/>
                <a:cs typeface="Arial"/>
              </a:rPr>
              <a:t>recovering ciphertext from </a:t>
            </a:r>
            <a:r>
              <a:rPr sz="2100" spc="-10" dirty="0">
                <a:latin typeface="Arial"/>
                <a:cs typeface="Arial"/>
              </a:rPr>
              <a:t>plaintext  </a:t>
            </a:r>
            <a:endParaRPr lang="en-US" sz="2100" spc="-10" dirty="0" smtClean="0">
              <a:latin typeface="Arial"/>
              <a:cs typeface="Arial"/>
            </a:endParaRPr>
          </a:p>
          <a:p>
            <a:pPr marL="355600" marR="968375" indent="-342900">
              <a:lnSpc>
                <a:spcPct val="150000"/>
              </a:lnSpc>
              <a:buFont typeface="Arial" panose="020B0604020202020204" pitchFamily="34" charset="0"/>
              <a:buChar char="•"/>
            </a:pPr>
            <a:r>
              <a:rPr sz="2100" b="1" spc="-10" dirty="0" smtClean="0">
                <a:latin typeface="Arial"/>
                <a:cs typeface="Arial"/>
              </a:rPr>
              <a:t>cryptography </a:t>
            </a:r>
            <a:r>
              <a:rPr sz="2100" dirty="0">
                <a:latin typeface="Arial"/>
                <a:cs typeface="Arial"/>
              </a:rPr>
              <a:t>- </a:t>
            </a:r>
            <a:r>
              <a:rPr sz="2100" spc="-5" dirty="0">
                <a:latin typeface="Arial"/>
                <a:cs typeface="Arial"/>
              </a:rPr>
              <a:t>study of encryption</a:t>
            </a:r>
            <a:r>
              <a:rPr sz="2100" spc="-40" dirty="0">
                <a:latin typeface="Arial"/>
                <a:cs typeface="Arial"/>
              </a:rPr>
              <a:t> </a:t>
            </a:r>
            <a:r>
              <a:rPr sz="2100" spc="-5" dirty="0">
                <a:latin typeface="Arial"/>
                <a:cs typeface="Arial"/>
              </a:rPr>
              <a:t>principles/methods</a:t>
            </a:r>
            <a:endParaRPr sz="2100" dirty="0">
              <a:latin typeface="Arial"/>
              <a:cs typeface="Arial"/>
            </a:endParaRPr>
          </a:p>
          <a:p>
            <a:pPr marL="355600" marR="5080" indent="-342900">
              <a:lnSpc>
                <a:spcPct val="150000"/>
              </a:lnSpc>
              <a:spcBef>
                <a:spcPts val="525"/>
              </a:spcBef>
              <a:buFont typeface="Arial" panose="020B0604020202020204" pitchFamily="34" charset="0"/>
              <a:buChar char="•"/>
            </a:pPr>
            <a:r>
              <a:rPr sz="2100" b="1" spc="-15" dirty="0">
                <a:latin typeface="Arial"/>
                <a:cs typeface="Arial"/>
              </a:rPr>
              <a:t>cryptanalysis </a:t>
            </a:r>
            <a:r>
              <a:rPr sz="2100" b="1" spc="-5" dirty="0">
                <a:latin typeface="Arial"/>
                <a:cs typeface="Arial"/>
              </a:rPr>
              <a:t>(codebreaking) </a:t>
            </a:r>
            <a:r>
              <a:rPr sz="2100" dirty="0">
                <a:latin typeface="Arial"/>
                <a:cs typeface="Arial"/>
              </a:rPr>
              <a:t>- </a:t>
            </a:r>
            <a:r>
              <a:rPr sz="2100" spc="-5" dirty="0">
                <a:latin typeface="Arial"/>
                <a:cs typeface="Arial"/>
              </a:rPr>
              <a:t>the study of principles/ methods  of deciphering ciphertext </a:t>
            </a:r>
            <a:r>
              <a:rPr sz="2100" i="1" spc="-10" dirty="0">
                <a:latin typeface="Arial"/>
                <a:cs typeface="Arial"/>
              </a:rPr>
              <a:t>without </a:t>
            </a:r>
            <a:r>
              <a:rPr sz="2100" spc="-10" dirty="0">
                <a:latin typeface="Arial"/>
                <a:cs typeface="Arial"/>
              </a:rPr>
              <a:t>knowing</a:t>
            </a:r>
            <a:r>
              <a:rPr sz="2100" spc="60" dirty="0">
                <a:latin typeface="Arial"/>
                <a:cs typeface="Arial"/>
              </a:rPr>
              <a:t> </a:t>
            </a:r>
            <a:r>
              <a:rPr sz="2100" spc="-5" dirty="0">
                <a:latin typeface="Arial"/>
                <a:cs typeface="Arial"/>
              </a:rPr>
              <a:t>key</a:t>
            </a:r>
            <a:endParaRPr sz="2100" dirty="0">
              <a:latin typeface="Arial"/>
              <a:cs typeface="Arial"/>
            </a:endParaRPr>
          </a:p>
          <a:p>
            <a:pPr marL="355600" indent="-342900">
              <a:lnSpc>
                <a:spcPct val="150000"/>
              </a:lnSpc>
              <a:spcBef>
                <a:spcPts val="20"/>
              </a:spcBef>
              <a:buFont typeface="Arial" panose="020B0604020202020204" pitchFamily="34" charset="0"/>
              <a:buChar char="•"/>
            </a:pPr>
            <a:r>
              <a:rPr sz="2100" b="1" spc="-10" dirty="0">
                <a:latin typeface="Arial"/>
                <a:cs typeface="Arial"/>
              </a:rPr>
              <a:t>cryptology </a:t>
            </a:r>
            <a:r>
              <a:rPr sz="2100" dirty="0">
                <a:latin typeface="Arial"/>
                <a:cs typeface="Arial"/>
              </a:rPr>
              <a:t>- </a:t>
            </a:r>
            <a:r>
              <a:rPr sz="2100" spc="-5" dirty="0">
                <a:latin typeface="Arial"/>
                <a:cs typeface="Arial"/>
              </a:rPr>
              <a:t>the field of both cryptography and</a:t>
            </a:r>
            <a:r>
              <a:rPr sz="2100" spc="-40" dirty="0">
                <a:latin typeface="Arial"/>
                <a:cs typeface="Arial"/>
              </a:rPr>
              <a:t> </a:t>
            </a:r>
            <a:r>
              <a:rPr sz="2100" spc="-5" dirty="0">
                <a:latin typeface="Arial"/>
                <a:cs typeface="Arial"/>
              </a:rPr>
              <a:t>cryptanalysis</a:t>
            </a:r>
            <a:endParaRPr sz="2100" dirty="0">
              <a:latin typeface="Arial"/>
              <a:cs typeface="Arial"/>
            </a:endParaRPr>
          </a:p>
        </p:txBody>
      </p:sp>
    </p:spTree>
    <p:extLst>
      <p:ext uri="{BB962C8B-B14F-4D97-AF65-F5344CB8AC3E}">
        <p14:creationId xmlns:p14="http://schemas.microsoft.com/office/powerpoint/2010/main" val="353899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3657600" y="0"/>
            <a:ext cx="3321685" cy="619760"/>
          </a:xfrm>
          <a:prstGeom prst="rect">
            <a:avLst/>
          </a:prstGeom>
        </p:spPr>
        <p:txBody>
          <a:bodyPr vert="horz" wrap="square" lIns="0" tIns="12700" rIns="0" bIns="0" rtlCol="0">
            <a:spAutoFit/>
          </a:bodyPr>
          <a:lstStyle>
            <a:lvl1pPr>
              <a:defRPr sz="4000" b="0" i="0">
                <a:solidFill>
                  <a:schemeClr val="tx1"/>
                </a:solidFill>
                <a:latin typeface="Calibri"/>
                <a:ea typeface="+mj-ea"/>
                <a:cs typeface="Calibri"/>
              </a:defRPr>
            </a:lvl1pPr>
          </a:lstStyle>
          <a:p>
            <a:pPr marL="12700">
              <a:spcBef>
                <a:spcPts val="100"/>
              </a:spcBef>
            </a:pPr>
            <a:r>
              <a:rPr lang="en-US" sz="3900" b="1" kern="0" spc="-10" dirty="0" smtClean="0">
                <a:solidFill>
                  <a:srgbClr val="330066"/>
                </a:solidFill>
                <a:latin typeface="Arial"/>
                <a:cs typeface="Arial"/>
              </a:rPr>
              <a:t>Cryptosystem</a:t>
            </a:r>
            <a:endParaRPr lang="en-US" sz="3900" kern="0" dirty="0">
              <a:latin typeface="Arial"/>
              <a:cs typeface="Arial"/>
            </a:endParaRPr>
          </a:p>
        </p:txBody>
      </p:sp>
      <p:sp>
        <p:nvSpPr>
          <p:cNvPr id="5" name="object 3"/>
          <p:cNvSpPr txBox="1"/>
          <p:nvPr/>
        </p:nvSpPr>
        <p:spPr>
          <a:xfrm>
            <a:off x="457200" y="667845"/>
            <a:ext cx="10972800" cy="5065488"/>
          </a:xfrm>
          <a:prstGeom prst="rect">
            <a:avLst/>
          </a:prstGeom>
        </p:spPr>
        <p:txBody>
          <a:bodyPr vert="horz" wrap="square" lIns="0" tIns="58419" rIns="0" bIns="0" rtlCol="0">
            <a:spAutoFit/>
          </a:bodyPr>
          <a:lstStyle/>
          <a:p>
            <a:pPr marL="673100" marR="588010" indent="-518159">
              <a:lnSpc>
                <a:spcPct val="150000"/>
              </a:lnSpc>
              <a:spcBef>
                <a:spcPts val="459"/>
              </a:spcBef>
            </a:pPr>
            <a:r>
              <a:rPr sz="2600" dirty="0">
                <a:latin typeface="Times New Roman" panose="02020603050405020304" pitchFamily="18" charset="0"/>
                <a:cs typeface="Times New Roman" panose="02020603050405020304" pitchFamily="18" charset="0"/>
              </a:rPr>
              <a:t>A </a:t>
            </a:r>
            <a:r>
              <a:rPr sz="2600" b="1" i="1" spc="-5" dirty="0">
                <a:latin typeface="Times New Roman" panose="02020603050405020304" pitchFamily="18" charset="0"/>
                <a:cs typeface="Times New Roman" panose="02020603050405020304" pitchFamily="18" charset="0"/>
              </a:rPr>
              <a:t>cryptosystem </a:t>
            </a:r>
            <a:r>
              <a:rPr sz="2600" spc="-5" dirty="0">
                <a:latin typeface="Times New Roman" panose="02020603050405020304" pitchFamily="18" charset="0"/>
                <a:cs typeface="Times New Roman" panose="02020603050405020304" pitchFamily="18" charset="0"/>
              </a:rPr>
              <a:t>is </a:t>
            </a:r>
            <a:r>
              <a:rPr sz="2600" dirty="0">
                <a:latin typeface="Times New Roman" panose="02020603050405020304" pitchFamily="18" charset="0"/>
                <a:cs typeface="Times New Roman" panose="02020603050405020304" pitchFamily="18" charset="0"/>
              </a:rPr>
              <a:t>a </a:t>
            </a:r>
            <a:r>
              <a:rPr sz="2600" spc="-5" dirty="0">
                <a:latin typeface="Times New Roman" panose="02020603050405020304" pitchFamily="18" charset="0"/>
                <a:cs typeface="Times New Roman" panose="02020603050405020304" pitchFamily="18" charset="0"/>
              </a:rPr>
              <a:t>five-tuple </a:t>
            </a:r>
            <a:r>
              <a:rPr sz="2600" dirty="0" smtClean="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P,C</a:t>
            </a:r>
            <a:r>
              <a:rPr sz="2600" dirty="0" smtClean="0">
                <a:latin typeface="Times New Roman" panose="02020603050405020304" pitchFamily="18" charset="0"/>
                <a:cs typeface="Times New Roman" panose="02020603050405020304" pitchFamily="18" charset="0"/>
              </a:rPr>
              <a:t>,</a:t>
            </a:r>
            <a:r>
              <a:rPr sz="2600" i="1" dirty="0" smtClean="0">
                <a:latin typeface="Times New Roman" panose="02020603050405020304" pitchFamily="18" charset="0"/>
                <a:cs typeface="Times New Roman" panose="02020603050405020304" pitchFamily="18" charset="0"/>
              </a:rPr>
              <a:t>E</a:t>
            </a:r>
            <a:r>
              <a:rPr sz="2600" dirty="0" smtClean="0">
                <a:latin typeface="Times New Roman" panose="02020603050405020304" pitchFamily="18" charset="0"/>
                <a:cs typeface="Times New Roman" panose="02020603050405020304" pitchFamily="18" charset="0"/>
              </a:rPr>
              <a:t>,</a:t>
            </a:r>
            <a:r>
              <a:rPr sz="2600" i="1" dirty="0" smtClean="0">
                <a:latin typeface="Times New Roman" panose="02020603050405020304" pitchFamily="18" charset="0"/>
                <a:cs typeface="Times New Roman" panose="02020603050405020304" pitchFamily="18" charset="0"/>
              </a:rPr>
              <a:t>D</a:t>
            </a:r>
            <a:r>
              <a:rPr sz="260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where the following </a:t>
            </a:r>
            <a:r>
              <a:rPr sz="2600" dirty="0">
                <a:latin typeface="Times New Roman" panose="02020603050405020304" pitchFamily="18" charset="0"/>
                <a:cs typeface="Times New Roman" panose="02020603050405020304" pitchFamily="18" charset="0"/>
              </a:rPr>
              <a:t>are </a:t>
            </a:r>
            <a:r>
              <a:rPr sz="2600" spc="-5" dirty="0">
                <a:latin typeface="Times New Roman" panose="02020603050405020304" pitchFamily="18" charset="0"/>
                <a:cs typeface="Times New Roman" panose="02020603050405020304" pitchFamily="18" charset="0"/>
              </a:rPr>
              <a:t>satisfied:</a:t>
            </a:r>
            <a:endParaRPr sz="2600" dirty="0">
              <a:latin typeface="Times New Roman" panose="02020603050405020304" pitchFamily="18" charset="0"/>
              <a:cs typeface="Times New Roman" panose="02020603050405020304" pitchFamily="18" charset="0"/>
            </a:endParaRPr>
          </a:p>
          <a:p>
            <a:pPr marL="764540" indent="-701040">
              <a:lnSpc>
                <a:spcPct val="150000"/>
              </a:lnSpc>
              <a:spcBef>
                <a:spcPts val="300"/>
              </a:spcBef>
              <a:buClr>
                <a:srgbClr val="330066"/>
              </a:buClr>
              <a:buSzPct val="69230"/>
              <a:buFont typeface="Arial"/>
              <a:buAutoNum type="arabicPeriod"/>
              <a:tabLst>
                <a:tab pos="763905" algn="l"/>
                <a:tab pos="764540" algn="l"/>
              </a:tabLst>
            </a:pPr>
            <a:r>
              <a:rPr sz="2600" i="1" dirty="0" smtClean="0">
                <a:latin typeface="Times New Roman" panose="02020603050405020304" pitchFamily="18" charset="0"/>
                <a:cs typeface="Times New Roman" panose="02020603050405020304" pitchFamily="18" charset="0"/>
              </a:rPr>
              <a:t> </a:t>
            </a:r>
            <a:r>
              <a:rPr lang="en-US" sz="2600" i="1" dirty="0" smtClean="0">
                <a:latin typeface="Times New Roman" panose="02020603050405020304" pitchFamily="18" charset="0"/>
                <a:cs typeface="Times New Roman" panose="02020603050405020304" pitchFamily="18" charset="0"/>
              </a:rPr>
              <a:t>p </a:t>
            </a:r>
            <a:r>
              <a:rPr sz="2600" spc="-5" dirty="0" smtClean="0">
                <a:latin typeface="Times New Roman" panose="02020603050405020304" pitchFamily="18" charset="0"/>
                <a:cs typeface="Times New Roman" panose="02020603050405020304" pitchFamily="18" charset="0"/>
              </a:rPr>
              <a:t>is </a:t>
            </a:r>
            <a:r>
              <a:rPr sz="2600" dirty="0">
                <a:latin typeface="Times New Roman" panose="02020603050405020304" pitchFamily="18" charset="0"/>
                <a:cs typeface="Times New Roman" panose="02020603050405020304" pitchFamily="18" charset="0"/>
              </a:rPr>
              <a:t>a </a:t>
            </a:r>
            <a:r>
              <a:rPr sz="2600" spc="-5" dirty="0">
                <a:latin typeface="Times New Roman" panose="02020603050405020304" pitchFamily="18" charset="0"/>
                <a:cs typeface="Times New Roman" panose="02020603050405020304" pitchFamily="18" charset="0"/>
              </a:rPr>
              <a:t>finite </a:t>
            </a:r>
            <a:r>
              <a:rPr sz="2600" dirty="0">
                <a:latin typeface="Times New Roman" panose="02020603050405020304" pitchFamily="18" charset="0"/>
                <a:cs typeface="Times New Roman" panose="02020603050405020304" pitchFamily="18" charset="0"/>
              </a:rPr>
              <a:t>set </a:t>
            </a:r>
            <a:r>
              <a:rPr sz="2600" spc="5" dirty="0">
                <a:latin typeface="Times New Roman" panose="02020603050405020304" pitchFamily="18" charset="0"/>
                <a:cs typeface="Times New Roman" panose="02020603050405020304" pitchFamily="18" charset="0"/>
              </a:rPr>
              <a:t>of </a:t>
            </a:r>
            <a:r>
              <a:rPr sz="2600" spc="-5" dirty="0">
                <a:latin typeface="Times New Roman" panose="02020603050405020304" pitchFamily="18" charset="0"/>
                <a:cs typeface="Times New Roman" panose="02020603050405020304" pitchFamily="18" charset="0"/>
              </a:rPr>
              <a:t>possible </a:t>
            </a:r>
            <a:r>
              <a:rPr sz="2600" b="1" i="1" dirty="0">
                <a:latin typeface="Times New Roman" panose="02020603050405020304" pitchFamily="18" charset="0"/>
                <a:cs typeface="Times New Roman" panose="02020603050405020304" pitchFamily="18" charset="0"/>
              </a:rPr>
              <a:t>plaintexts</a:t>
            </a:r>
            <a:r>
              <a:rPr sz="2600" dirty="0">
                <a:latin typeface="Times New Roman" panose="02020603050405020304" pitchFamily="18" charset="0"/>
                <a:cs typeface="Times New Roman" panose="02020603050405020304" pitchFamily="18" charset="0"/>
              </a:rPr>
              <a:t>.</a:t>
            </a:r>
          </a:p>
          <a:p>
            <a:pPr marL="764540" indent="-701040">
              <a:lnSpc>
                <a:spcPct val="150000"/>
              </a:lnSpc>
              <a:spcBef>
                <a:spcPts val="330"/>
              </a:spcBef>
              <a:buClr>
                <a:srgbClr val="330066"/>
              </a:buClr>
              <a:buSzPct val="69230"/>
              <a:buFont typeface="Arial"/>
              <a:buAutoNum type="arabicPeriod"/>
              <a:tabLst>
                <a:tab pos="763905" algn="l"/>
                <a:tab pos="764540" algn="l"/>
              </a:tabLst>
            </a:pPr>
            <a:r>
              <a:rPr sz="2600" i="1" dirty="0">
                <a:latin typeface="Times New Roman" panose="02020603050405020304" pitchFamily="18" charset="0"/>
                <a:cs typeface="Times New Roman" panose="02020603050405020304" pitchFamily="18" charset="0"/>
              </a:rPr>
              <a:t>C </a:t>
            </a:r>
            <a:r>
              <a:rPr sz="2600" spc="-5" dirty="0">
                <a:latin typeface="Times New Roman" panose="02020603050405020304" pitchFamily="18" charset="0"/>
                <a:cs typeface="Times New Roman" panose="02020603050405020304" pitchFamily="18" charset="0"/>
              </a:rPr>
              <a:t>is </a:t>
            </a:r>
            <a:r>
              <a:rPr sz="2600" dirty="0">
                <a:latin typeface="Times New Roman" panose="02020603050405020304" pitchFamily="18" charset="0"/>
                <a:cs typeface="Times New Roman" panose="02020603050405020304" pitchFamily="18" charset="0"/>
              </a:rPr>
              <a:t>a </a:t>
            </a:r>
            <a:r>
              <a:rPr sz="2600" spc="-5" dirty="0">
                <a:latin typeface="Times New Roman" panose="02020603050405020304" pitchFamily="18" charset="0"/>
                <a:cs typeface="Times New Roman" panose="02020603050405020304" pitchFamily="18" charset="0"/>
              </a:rPr>
              <a:t>finite </a:t>
            </a:r>
            <a:r>
              <a:rPr sz="2600" dirty="0">
                <a:latin typeface="Times New Roman" panose="02020603050405020304" pitchFamily="18" charset="0"/>
                <a:cs typeface="Times New Roman" panose="02020603050405020304" pitchFamily="18" charset="0"/>
              </a:rPr>
              <a:t>set of possible</a:t>
            </a:r>
            <a:r>
              <a:rPr sz="2600" spc="-20" dirty="0">
                <a:latin typeface="Times New Roman" panose="02020603050405020304" pitchFamily="18" charset="0"/>
                <a:cs typeface="Times New Roman" panose="02020603050405020304" pitchFamily="18" charset="0"/>
              </a:rPr>
              <a:t> </a:t>
            </a:r>
            <a:r>
              <a:rPr sz="2600" b="1" i="1" dirty="0">
                <a:latin typeface="Times New Roman" panose="02020603050405020304" pitchFamily="18" charset="0"/>
                <a:cs typeface="Times New Roman" panose="02020603050405020304" pitchFamily="18" charset="0"/>
              </a:rPr>
              <a:t>ciphertexts</a:t>
            </a:r>
            <a:r>
              <a:rPr sz="2600" dirty="0">
                <a:latin typeface="Times New Roman" panose="02020603050405020304" pitchFamily="18" charset="0"/>
                <a:cs typeface="Times New Roman" panose="02020603050405020304" pitchFamily="18" charset="0"/>
              </a:rPr>
              <a:t>.</a:t>
            </a:r>
          </a:p>
          <a:p>
            <a:pPr marL="764540" indent="-701040">
              <a:lnSpc>
                <a:spcPct val="150000"/>
              </a:lnSpc>
              <a:spcBef>
                <a:spcPts val="340"/>
              </a:spcBef>
              <a:buClr>
                <a:srgbClr val="330066"/>
              </a:buClr>
              <a:buSzPct val="69230"/>
              <a:buFont typeface="Arial"/>
              <a:buAutoNum type="arabicPeriod"/>
              <a:tabLst>
                <a:tab pos="763905" algn="l"/>
                <a:tab pos="764540" algn="l"/>
              </a:tabLst>
            </a:pPr>
            <a:r>
              <a:rPr sz="2600" i="1" spc="-5" dirty="0">
                <a:latin typeface="Times New Roman" panose="02020603050405020304" pitchFamily="18" charset="0"/>
                <a:cs typeface="Times New Roman" panose="02020603050405020304" pitchFamily="18" charset="0"/>
              </a:rPr>
              <a:t>K</a:t>
            </a:r>
            <a:r>
              <a:rPr sz="2600" spc="-5" dirty="0">
                <a:latin typeface="Times New Roman" panose="02020603050405020304" pitchFamily="18" charset="0"/>
                <a:cs typeface="Times New Roman" panose="02020603050405020304" pitchFamily="18" charset="0"/>
              </a:rPr>
              <a:t>, the </a:t>
            </a:r>
            <a:r>
              <a:rPr sz="2600" b="1" i="1" dirty="0">
                <a:latin typeface="Times New Roman" panose="02020603050405020304" pitchFamily="18" charset="0"/>
                <a:cs typeface="Times New Roman" panose="02020603050405020304" pitchFamily="18" charset="0"/>
              </a:rPr>
              <a:t>key </a:t>
            </a:r>
            <a:r>
              <a:rPr sz="2600" b="1" i="1" spc="5" dirty="0">
                <a:latin typeface="Times New Roman" panose="02020603050405020304" pitchFamily="18" charset="0"/>
                <a:cs typeface="Times New Roman" panose="02020603050405020304" pitchFamily="18" charset="0"/>
              </a:rPr>
              <a:t>space</a:t>
            </a:r>
            <a:r>
              <a:rPr sz="2600" spc="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is </a:t>
            </a:r>
            <a:r>
              <a:rPr sz="2600" dirty="0">
                <a:latin typeface="Times New Roman" panose="02020603050405020304" pitchFamily="18" charset="0"/>
                <a:cs typeface="Times New Roman" panose="02020603050405020304" pitchFamily="18" charset="0"/>
              </a:rPr>
              <a:t>a </a:t>
            </a:r>
            <a:r>
              <a:rPr sz="2600" spc="-5" dirty="0">
                <a:latin typeface="Times New Roman" panose="02020603050405020304" pitchFamily="18" charset="0"/>
                <a:cs typeface="Times New Roman" panose="02020603050405020304" pitchFamily="18" charset="0"/>
              </a:rPr>
              <a:t>finite </a:t>
            </a:r>
            <a:r>
              <a:rPr sz="2600" dirty="0">
                <a:latin typeface="Times New Roman" panose="02020603050405020304" pitchFamily="18" charset="0"/>
                <a:cs typeface="Times New Roman" panose="02020603050405020304" pitchFamily="18" charset="0"/>
              </a:rPr>
              <a:t>set of</a:t>
            </a:r>
            <a:r>
              <a:rPr sz="2600" spc="-40" dirty="0">
                <a:latin typeface="Times New Roman" panose="02020603050405020304" pitchFamily="18" charset="0"/>
                <a:cs typeface="Times New Roman" panose="02020603050405020304" pitchFamily="18" charset="0"/>
              </a:rPr>
              <a:t> </a:t>
            </a:r>
            <a:r>
              <a:rPr sz="2600" spc="-5" dirty="0" smtClean="0">
                <a:latin typeface="Times New Roman" panose="02020603050405020304" pitchFamily="18" charset="0"/>
                <a:cs typeface="Times New Roman" panose="02020603050405020304" pitchFamily="18" charset="0"/>
              </a:rPr>
              <a:t>possible</a:t>
            </a:r>
            <a:r>
              <a:rPr lang="en-US" sz="2600" spc="-5" dirty="0" smtClean="0">
                <a:latin typeface="Times New Roman" panose="02020603050405020304" pitchFamily="18" charset="0"/>
                <a:cs typeface="Times New Roman" panose="02020603050405020304" pitchFamily="18" charset="0"/>
              </a:rPr>
              <a:t> </a:t>
            </a:r>
            <a:r>
              <a:rPr sz="2600" b="1" i="1" dirty="0" smtClean="0">
                <a:latin typeface="Times New Roman" panose="02020603050405020304" pitchFamily="18" charset="0"/>
                <a:cs typeface="Times New Roman" panose="02020603050405020304" pitchFamily="18" charset="0"/>
              </a:rPr>
              <a:t>keys</a:t>
            </a:r>
            <a:endParaRPr sz="2600" dirty="0">
              <a:latin typeface="Times New Roman" panose="02020603050405020304" pitchFamily="18" charset="0"/>
              <a:cs typeface="Times New Roman" panose="02020603050405020304" pitchFamily="18" charset="0"/>
            </a:endParaRPr>
          </a:p>
          <a:p>
            <a:pPr marL="63500">
              <a:lnSpc>
                <a:spcPct val="150000"/>
              </a:lnSpc>
              <a:spcBef>
                <a:spcPts val="290"/>
              </a:spcBef>
              <a:tabLst>
                <a:tab pos="672465" algn="l"/>
              </a:tabLst>
            </a:pPr>
            <a:r>
              <a:rPr sz="1800" spc="80" dirty="0">
                <a:solidFill>
                  <a:srgbClr val="330066"/>
                </a:solidFill>
                <a:latin typeface="Times New Roman" panose="02020603050405020304" pitchFamily="18" charset="0"/>
                <a:cs typeface="Times New Roman" panose="02020603050405020304" pitchFamily="18" charset="0"/>
              </a:rPr>
              <a:t>	</a:t>
            </a:r>
            <a:r>
              <a:rPr sz="2600" i="1" spc="-45" dirty="0" smtClean="0">
                <a:latin typeface="Times New Roman" panose="02020603050405020304" pitchFamily="18" charset="0"/>
                <a:cs typeface="Times New Roman" panose="02020603050405020304" pitchFamily="18" charset="0"/>
              </a:rPr>
              <a:t>E</a:t>
            </a:r>
            <a:r>
              <a:rPr sz="2250" i="1" spc="-67" baseline="-24074" dirty="0" smtClean="0">
                <a:latin typeface="Times New Roman" panose="02020603050405020304" pitchFamily="18" charset="0"/>
                <a:cs typeface="Times New Roman" panose="02020603050405020304" pitchFamily="18" charset="0"/>
              </a:rPr>
              <a:t>K</a:t>
            </a:r>
            <a:r>
              <a:rPr sz="2600" i="1" spc="-45" dirty="0" smtClean="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(encryption rule), </a:t>
            </a:r>
            <a:r>
              <a:rPr sz="2600" spc="-425" dirty="0" smtClean="0">
                <a:latin typeface="Times New Roman" panose="02020603050405020304" pitchFamily="18" charset="0"/>
                <a:cs typeface="Times New Roman" panose="02020603050405020304" pitchFamily="18" charset="0"/>
              </a:rPr>
              <a:t> </a:t>
            </a:r>
            <a:endParaRPr lang="en-US" sz="2600" spc="-425" dirty="0" smtClean="0">
              <a:latin typeface="Times New Roman" panose="02020603050405020304" pitchFamily="18" charset="0"/>
              <a:cs typeface="Times New Roman" panose="02020603050405020304" pitchFamily="18" charset="0"/>
            </a:endParaRPr>
          </a:p>
          <a:p>
            <a:pPr marL="63500">
              <a:lnSpc>
                <a:spcPct val="150000"/>
              </a:lnSpc>
              <a:spcBef>
                <a:spcPts val="290"/>
              </a:spcBef>
              <a:tabLst>
                <a:tab pos="672465" algn="l"/>
              </a:tabLst>
            </a:pPr>
            <a:r>
              <a:rPr lang="en-US" sz="2600" i="1" spc="-105" dirty="0" smtClean="0">
                <a:latin typeface="Times New Roman" panose="02020603050405020304" pitchFamily="18" charset="0"/>
                <a:cs typeface="Times New Roman" panose="02020603050405020304" pitchFamily="18" charset="0"/>
              </a:rPr>
              <a:t>        </a:t>
            </a:r>
            <a:r>
              <a:rPr sz="2600" i="1" spc="-105" dirty="0" smtClean="0">
                <a:latin typeface="Times New Roman" panose="02020603050405020304" pitchFamily="18" charset="0"/>
                <a:cs typeface="Times New Roman" panose="02020603050405020304" pitchFamily="18" charset="0"/>
              </a:rPr>
              <a:t>D</a:t>
            </a:r>
            <a:r>
              <a:rPr sz="2250" i="1" spc="-157" baseline="-24074" dirty="0" smtClean="0">
                <a:latin typeface="Times New Roman" panose="02020603050405020304" pitchFamily="18" charset="0"/>
                <a:cs typeface="Times New Roman" panose="02020603050405020304" pitchFamily="18" charset="0"/>
              </a:rPr>
              <a:t>K</a:t>
            </a:r>
            <a:r>
              <a:rPr sz="2600" spc="-5" dirty="0" smtClean="0">
                <a:latin typeface="Times New Roman" panose="02020603050405020304" pitchFamily="18" charset="0"/>
                <a:cs typeface="Times New Roman" panose="02020603050405020304" pitchFamily="18" charset="0"/>
              </a:rPr>
              <a:t>(decryption</a:t>
            </a:r>
            <a:r>
              <a:rPr sz="2600" spc="5" dirty="0" smtClean="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rule).</a:t>
            </a:r>
            <a:endParaRPr sz="2600" dirty="0">
              <a:latin typeface="Times New Roman" panose="02020603050405020304" pitchFamily="18" charset="0"/>
              <a:cs typeface="Times New Roman" panose="02020603050405020304" pitchFamily="18" charset="0"/>
            </a:endParaRPr>
          </a:p>
          <a:p>
            <a:pPr marL="673100">
              <a:lnSpc>
                <a:spcPct val="150000"/>
              </a:lnSpc>
            </a:pPr>
            <a:r>
              <a:rPr sz="2600" dirty="0">
                <a:latin typeface="Times New Roman" panose="02020603050405020304" pitchFamily="18" charset="0"/>
                <a:cs typeface="Times New Roman" panose="02020603050405020304" pitchFamily="18" charset="0"/>
              </a:rPr>
              <a:t>Each </a:t>
            </a:r>
            <a:r>
              <a:rPr sz="2600" i="1" spc="-140" dirty="0">
                <a:latin typeface="Times New Roman" panose="02020603050405020304" pitchFamily="18" charset="0"/>
                <a:cs typeface="Times New Roman" panose="02020603050405020304" pitchFamily="18" charset="0"/>
              </a:rPr>
              <a:t>E</a:t>
            </a:r>
            <a:r>
              <a:rPr sz="2250" i="1" spc="-209" baseline="-24074" dirty="0">
                <a:latin typeface="Times New Roman" panose="02020603050405020304" pitchFamily="18" charset="0"/>
                <a:cs typeface="Times New Roman" panose="02020603050405020304" pitchFamily="18" charset="0"/>
              </a:rPr>
              <a:t>K</a:t>
            </a:r>
            <a:r>
              <a:rPr sz="2600" spc="-140" dirty="0">
                <a:latin typeface="Times New Roman" panose="02020603050405020304" pitchFamily="18" charset="0"/>
                <a:cs typeface="Times New Roman" panose="02020603050405020304" pitchFamily="18" charset="0"/>
              </a:rPr>
              <a:t>: </a:t>
            </a:r>
            <a:r>
              <a:rPr sz="2600" i="1" dirty="0" smtClean="0">
                <a:latin typeface="Times New Roman" panose="02020603050405020304" pitchFamily="18" charset="0"/>
                <a:cs typeface="Times New Roman" panose="02020603050405020304" pitchFamily="18" charset="0"/>
              </a:rPr>
              <a:t>P</a:t>
            </a:r>
            <a:r>
              <a:rPr lang="en-US" sz="2600" i="1" dirty="0" smtClean="0">
                <a:latin typeface="Times New Roman" panose="02020603050405020304" pitchFamily="18" charset="0"/>
                <a:cs typeface="Times New Roman" panose="02020603050405020304" pitchFamily="18" charset="0"/>
              </a:rPr>
              <a:t>-&gt;</a:t>
            </a:r>
            <a:r>
              <a:rPr sz="2600" i="1" dirty="0" smtClean="0">
                <a:latin typeface="Times New Roman" panose="02020603050405020304" pitchFamily="18" charset="0"/>
                <a:cs typeface="Times New Roman" panose="02020603050405020304" pitchFamily="18" charset="0"/>
              </a:rPr>
              <a:t>C </a:t>
            </a:r>
            <a:r>
              <a:rPr sz="2600" dirty="0">
                <a:latin typeface="Times New Roman" panose="02020603050405020304" pitchFamily="18" charset="0"/>
                <a:cs typeface="Times New Roman" panose="02020603050405020304" pitchFamily="18" charset="0"/>
              </a:rPr>
              <a:t>and </a:t>
            </a:r>
            <a:r>
              <a:rPr sz="2600" i="1" spc="-145" dirty="0">
                <a:latin typeface="Times New Roman" panose="02020603050405020304" pitchFamily="18" charset="0"/>
                <a:cs typeface="Times New Roman" panose="02020603050405020304" pitchFamily="18" charset="0"/>
              </a:rPr>
              <a:t>D</a:t>
            </a:r>
            <a:r>
              <a:rPr sz="2250" i="1" spc="-217" baseline="-24074" dirty="0">
                <a:latin typeface="Times New Roman" panose="02020603050405020304" pitchFamily="18" charset="0"/>
                <a:cs typeface="Times New Roman" panose="02020603050405020304" pitchFamily="18" charset="0"/>
              </a:rPr>
              <a:t>K</a:t>
            </a:r>
            <a:r>
              <a:rPr sz="2600" spc="-145" dirty="0">
                <a:latin typeface="Times New Roman" panose="02020603050405020304" pitchFamily="18" charset="0"/>
                <a:cs typeface="Times New Roman" panose="02020603050405020304" pitchFamily="18" charset="0"/>
              </a:rPr>
              <a:t>: </a:t>
            </a:r>
            <a:r>
              <a:rPr sz="2600" i="1" spc="-5" dirty="0" smtClean="0">
                <a:latin typeface="Times New Roman" panose="02020603050405020304" pitchFamily="18" charset="0"/>
                <a:cs typeface="Times New Roman" panose="02020603050405020304" pitchFamily="18" charset="0"/>
              </a:rPr>
              <a:t>C</a:t>
            </a:r>
            <a:r>
              <a:rPr lang="en-US" sz="2600" i="1" spc="-5" dirty="0" smtClean="0">
                <a:latin typeface="Times New Roman" panose="02020603050405020304" pitchFamily="18" charset="0"/>
                <a:cs typeface="Times New Roman" panose="02020603050405020304" pitchFamily="18" charset="0"/>
              </a:rPr>
              <a:t>-&gt;</a:t>
            </a:r>
            <a:r>
              <a:rPr sz="2600" i="1" spc="-5" dirty="0" smtClean="0">
                <a:latin typeface="Times New Roman" panose="02020603050405020304" pitchFamily="18" charset="0"/>
                <a:cs typeface="Times New Roman" panose="02020603050405020304" pitchFamily="18" charset="0"/>
              </a:rPr>
              <a:t>P </a:t>
            </a:r>
            <a:r>
              <a:rPr sz="2600" dirty="0">
                <a:latin typeface="Times New Roman" panose="02020603050405020304" pitchFamily="18" charset="0"/>
                <a:cs typeface="Times New Roman" panose="02020603050405020304" pitchFamily="18" charset="0"/>
              </a:rPr>
              <a:t>are</a:t>
            </a:r>
            <a:r>
              <a:rPr sz="2600" spc="254"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functions</a:t>
            </a:r>
          </a:p>
          <a:p>
            <a:pPr marL="673100">
              <a:lnSpc>
                <a:spcPct val="150000"/>
              </a:lnSpc>
              <a:spcBef>
                <a:spcPts val="70"/>
              </a:spcBef>
            </a:pPr>
            <a:r>
              <a:rPr sz="2600" dirty="0">
                <a:latin typeface="Times New Roman" panose="02020603050405020304" pitchFamily="18" charset="0"/>
                <a:cs typeface="Times New Roman" panose="02020603050405020304" pitchFamily="18" charset="0"/>
              </a:rPr>
              <a:t>such </a:t>
            </a:r>
            <a:r>
              <a:rPr sz="2600" spc="-5" dirty="0">
                <a:latin typeface="Times New Roman" panose="02020603050405020304" pitchFamily="18" charset="0"/>
                <a:cs typeface="Times New Roman" panose="02020603050405020304" pitchFamily="18" charset="0"/>
              </a:rPr>
              <a:t>that </a:t>
            </a:r>
            <a:r>
              <a:rPr sz="2600" spc="5" dirty="0" smtClean="0">
                <a:latin typeface="Times New Roman" panose="02020603050405020304" pitchFamily="18" charset="0"/>
                <a:cs typeface="Times New Roman" panose="02020603050405020304" pitchFamily="18" charset="0"/>
              </a:rPr>
              <a:t>, </a:t>
            </a:r>
            <a:r>
              <a:rPr sz="2600" i="1" spc="-100" dirty="0">
                <a:latin typeface="Times New Roman" panose="02020603050405020304" pitchFamily="18" charset="0"/>
                <a:cs typeface="Times New Roman" panose="02020603050405020304" pitchFamily="18" charset="0"/>
              </a:rPr>
              <a:t>D</a:t>
            </a:r>
            <a:r>
              <a:rPr sz="2250" i="1" spc="-150" baseline="-24074" dirty="0">
                <a:latin typeface="Times New Roman" panose="02020603050405020304" pitchFamily="18" charset="0"/>
                <a:cs typeface="Times New Roman" panose="02020603050405020304" pitchFamily="18" charset="0"/>
              </a:rPr>
              <a:t>K</a:t>
            </a:r>
            <a:r>
              <a:rPr sz="2600" spc="-100" dirty="0">
                <a:latin typeface="Times New Roman" panose="02020603050405020304" pitchFamily="18" charset="0"/>
                <a:cs typeface="Times New Roman" panose="02020603050405020304" pitchFamily="18" charset="0"/>
              </a:rPr>
              <a:t>(</a:t>
            </a:r>
            <a:r>
              <a:rPr sz="2600" i="1" spc="-100" dirty="0">
                <a:latin typeface="Times New Roman" panose="02020603050405020304" pitchFamily="18" charset="0"/>
                <a:cs typeface="Times New Roman" panose="02020603050405020304" pitchFamily="18" charset="0"/>
              </a:rPr>
              <a:t>E</a:t>
            </a:r>
            <a:r>
              <a:rPr sz="2250" i="1" spc="-150" baseline="-24074" dirty="0">
                <a:latin typeface="Times New Roman" panose="02020603050405020304" pitchFamily="18" charset="0"/>
                <a:cs typeface="Times New Roman" panose="02020603050405020304" pitchFamily="18" charset="0"/>
              </a:rPr>
              <a:t>K</a:t>
            </a:r>
            <a:r>
              <a:rPr sz="2600" spc="-100" dirty="0">
                <a:latin typeface="Times New Roman" panose="02020603050405020304" pitchFamily="18" charset="0"/>
                <a:cs typeface="Times New Roman" panose="02020603050405020304" pitchFamily="18" charset="0"/>
              </a:rPr>
              <a:t>(</a:t>
            </a:r>
            <a:r>
              <a:rPr sz="2600" i="1" spc="-100" dirty="0">
                <a:latin typeface="Times New Roman" panose="02020603050405020304" pitchFamily="18" charset="0"/>
                <a:cs typeface="Times New Roman" panose="02020603050405020304" pitchFamily="18" charset="0"/>
              </a:rPr>
              <a:t>x</a:t>
            </a:r>
            <a:r>
              <a:rPr sz="2600" spc="-1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t>
            </a:r>
            <a:r>
              <a:rPr sz="2600" spc="-335" dirty="0">
                <a:latin typeface="Times New Roman" panose="02020603050405020304" pitchFamily="18" charset="0"/>
                <a:cs typeface="Times New Roman" panose="02020603050405020304" pitchFamily="18" charset="0"/>
              </a:rPr>
              <a:t> </a:t>
            </a:r>
            <a:r>
              <a:rPr sz="2600" i="1" spc="5" dirty="0">
                <a:latin typeface="Times New Roman" panose="02020603050405020304" pitchFamily="18" charset="0"/>
                <a:cs typeface="Times New Roman" panose="02020603050405020304" pitchFamily="18" charset="0"/>
              </a:rPr>
              <a:t>x</a:t>
            </a:r>
            <a:r>
              <a:rPr sz="2600" spc="5"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78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5746" y="21107"/>
            <a:ext cx="10053955" cy="6275070"/>
          </a:xfrm>
          <a:prstGeom prst="rect">
            <a:avLst/>
          </a:prstGeom>
        </p:spPr>
        <p:txBody>
          <a:bodyPr vert="horz" wrap="square" lIns="0" tIns="165100" rIns="0" bIns="0" rtlCol="0">
            <a:spAutoFit/>
          </a:bodyPr>
          <a:lstStyle/>
          <a:p>
            <a:pPr marL="12700" algn="just">
              <a:lnSpc>
                <a:spcPct val="100000"/>
              </a:lnSpc>
              <a:spcBef>
                <a:spcPts val="1300"/>
              </a:spcBef>
            </a:pPr>
            <a:r>
              <a:rPr sz="2800" spc="-10" dirty="0">
                <a:latin typeface="Calibri"/>
                <a:cs typeface="Calibri"/>
              </a:rPr>
              <a:t>The two basic building blocks </a:t>
            </a:r>
            <a:r>
              <a:rPr sz="2800" spc="-5" dirty="0">
                <a:latin typeface="Calibri"/>
                <a:cs typeface="Calibri"/>
              </a:rPr>
              <a:t>of all encryption </a:t>
            </a:r>
            <a:r>
              <a:rPr sz="2800" spc="-10" dirty="0">
                <a:latin typeface="Calibri"/>
                <a:cs typeface="Calibri"/>
              </a:rPr>
              <a:t>techniques </a:t>
            </a:r>
            <a:r>
              <a:rPr sz="2800" spc="-20" dirty="0">
                <a:latin typeface="Calibri"/>
                <a:cs typeface="Calibri"/>
              </a:rPr>
              <a:t>are</a:t>
            </a:r>
            <a:r>
              <a:rPr sz="2800" spc="225" dirty="0">
                <a:latin typeface="Calibri"/>
                <a:cs typeface="Calibri"/>
              </a:rPr>
              <a:t> </a:t>
            </a:r>
            <a:r>
              <a:rPr sz="2800" spc="-5" dirty="0">
                <a:latin typeface="Calibri"/>
                <a:cs typeface="Calibri"/>
              </a:rPr>
              <a:t>:</a:t>
            </a:r>
            <a:endParaRPr sz="2800" dirty="0">
              <a:latin typeface="Calibri"/>
              <a:cs typeface="Calibri"/>
            </a:endParaRPr>
          </a:p>
          <a:p>
            <a:pPr marL="527685" marR="5080" indent="-515620" algn="just">
              <a:lnSpc>
                <a:spcPct val="100000"/>
              </a:lnSpc>
              <a:spcBef>
                <a:spcPts val="1200"/>
              </a:spcBef>
            </a:pPr>
            <a:r>
              <a:rPr sz="2800" spc="-5" dirty="0">
                <a:latin typeface="Calibri"/>
                <a:cs typeface="Calibri"/>
              </a:rPr>
              <a:t>1. </a:t>
            </a:r>
            <a:r>
              <a:rPr sz="2800" spc="-10" dirty="0">
                <a:latin typeface="Calibri"/>
                <a:cs typeface="Calibri"/>
              </a:rPr>
              <a:t>Substitution </a:t>
            </a:r>
            <a:r>
              <a:rPr sz="2800" spc="-5" dirty="0">
                <a:latin typeface="Calibri"/>
                <a:cs typeface="Calibri"/>
              </a:rPr>
              <a:t>techniques: A substitution technique </a:t>
            </a:r>
            <a:r>
              <a:rPr sz="2800" dirty="0">
                <a:latin typeface="Calibri"/>
                <a:cs typeface="Calibri"/>
              </a:rPr>
              <a:t>is </a:t>
            </a:r>
            <a:r>
              <a:rPr sz="2800" spc="-10" dirty="0">
                <a:latin typeface="Calibri"/>
                <a:cs typeface="Calibri"/>
              </a:rPr>
              <a:t>one </a:t>
            </a:r>
            <a:r>
              <a:rPr sz="2800" dirty="0">
                <a:latin typeface="Calibri"/>
                <a:cs typeface="Calibri"/>
              </a:rPr>
              <a:t>in </a:t>
            </a:r>
            <a:r>
              <a:rPr sz="2800" spc="-5" dirty="0">
                <a:latin typeface="Calibri"/>
                <a:cs typeface="Calibri"/>
              </a:rPr>
              <a:t>which  the </a:t>
            </a:r>
            <a:r>
              <a:rPr sz="2800" spc="-25" dirty="0">
                <a:latin typeface="Calibri"/>
                <a:cs typeface="Calibri"/>
              </a:rPr>
              <a:t>letters </a:t>
            </a:r>
            <a:r>
              <a:rPr sz="2800" spc="-5" dirty="0">
                <a:latin typeface="Calibri"/>
                <a:cs typeface="Calibri"/>
              </a:rPr>
              <a:t>of </a:t>
            </a:r>
            <a:r>
              <a:rPr sz="2800" spc="-15" dirty="0">
                <a:latin typeface="Calibri"/>
                <a:cs typeface="Calibri"/>
              </a:rPr>
              <a:t>plaintext are </a:t>
            </a:r>
            <a:r>
              <a:rPr sz="2800" spc="-10" dirty="0">
                <a:latin typeface="Calibri"/>
                <a:cs typeface="Calibri"/>
              </a:rPr>
              <a:t>replaced </a:t>
            </a:r>
            <a:r>
              <a:rPr sz="2800" spc="-15" dirty="0">
                <a:latin typeface="Calibri"/>
                <a:cs typeface="Calibri"/>
              </a:rPr>
              <a:t>by </a:t>
            </a:r>
            <a:r>
              <a:rPr sz="2800" spc="-5" dirty="0">
                <a:latin typeface="Calibri"/>
                <a:cs typeface="Calibri"/>
              </a:rPr>
              <a:t>other </a:t>
            </a:r>
            <a:r>
              <a:rPr sz="2800" spc="-25" dirty="0">
                <a:latin typeface="Calibri"/>
                <a:cs typeface="Calibri"/>
              </a:rPr>
              <a:t>letters </a:t>
            </a:r>
            <a:r>
              <a:rPr sz="2800" spc="-5" dirty="0">
                <a:latin typeface="Calibri"/>
                <a:cs typeface="Calibri"/>
              </a:rPr>
              <a:t>or </a:t>
            </a:r>
            <a:r>
              <a:rPr sz="2800" spc="-25" dirty="0">
                <a:latin typeface="Calibri"/>
                <a:cs typeface="Calibri"/>
              </a:rPr>
              <a:t>by  </a:t>
            </a:r>
            <a:r>
              <a:rPr sz="2800" spc="-15" dirty="0">
                <a:latin typeface="Calibri"/>
                <a:cs typeface="Calibri"/>
              </a:rPr>
              <a:t>numbers </a:t>
            </a:r>
            <a:r>
              <a:rPr sz="2800" spc="-5" dirty="0">
                <a:latin typeface="Calibri"/>
                <a:cs typeface="Calibri"/>
              </a:rPr>
              <a:t>or </a:t>
            </a:r>
            <a:r>
              <a:rPr sz="2800" spc="-10" dirty="0">
                <a:latin typeface="Calibri"/>
                <a:cs typeface="Calibri"/>
              </a:rPr>
              <a:t>symbols. </a:t>
            </a:r>
            <a:r>
              <a:rPr sz="2800" spc="-5" dirty="0">
                <a:latin typeface="Calibri"/>
                <a:cs typeface="Calibri"/>
              </a:rPr>
              <a:t>If the </a:t>
            </a:r>
            <a:r>
              <a:rPr sz="2800" spc="-15" dirty="0">
                <a:latin typeface="Calibri"/>
                <a:cs typeface="Calibri"/>
              </a:rPr>
              <a:t>plaintext </a:t>
            </a:r>
            <a:r>
              <a:rPr sz="2800" spc="-10" dirty="0">
                <a:latin typeface="Calibri"/>
                <a:cs typeface="Calibri"/>
              </a:rPr>
              <a:t>is viewed </a:t>
            </a:r>
            <a:r>
              <a:rPr sz="2800" dirty="0">
                <a:latin typeface="Calibri"/>
                <a:cs typeface="Calibri"/>
              </a:rPr>
              <a:t>as </a:t>
            </a:r>
            <a:r>
              <a:rPr sz="2800" spc="-5" dirty="0">
                <a:latin typeface="Calibri"/>
                <a:cs typeface="Calibri"/>
              </a:rPr>
              <a:t>a sequence </a:t>
            </a:r>
            <a:r>
              <a:rPr sz="2800" spc="-20" dirty="0">
                <a:latin typeface="Calibri"/>
                <a:cs typeface="Calibri"/>
              </a:rPr>
              <a:t>of  </a:t>
            </a:r>
            <a:r>
              <a:rPr sz="2800" spc="-10" dirty="0">
                <a:latin typeface="Calibri"/>
                <a:cs typeface="Calibri"/>
              </a:rPr>
              <a:t>bits, </a:t>
            </a:r>
            <a:r>
              <a:rPr sz="2800" spc="-5" dirty="0">
                <a:latin typeface="Calibri"/>
                <a:cs typeface="Calibri"/>
              </a:rPr>
              <a:t>then substitution </a:t>
            </a:r>
            <a:r>
              <a:rPr sz="2800" spc="-20" dirty="0">
                <a:latin typeface="Calibri"/>
                <a:cs typeface="Calibri"/>
              </a:rPr>
              <a:t>involves </a:t>
            </a:r>
            <a:r>
              <a:rPr sz="2800" spc="-10" dirty="0">
                <a:latin typeface="Calibri"/>
                <a:cs typeface="Calibri"/>
              </a:rPr>
              <a:t>replacing </a:t>
            </a:r>
            <a:r>
              <a:rPr sz="2800" spc="-15" dirty="0">
                <a:latin typeface="Calibri"/>
                <a:cs typeface="Calibri"/>
              </a:rPr>
              <a:t>plaintext </a:t>
            </a:r>
            <a:r>
              <a:rPr sz="2800" spc="-10" dirty="0">
                <a:latin typeface="Calibri"/>
                <a:cs typeface="Calibri"/>
              </a:rPr>
              <a:t>bit </a:t>
            </a:r>
            <a:r>
              <a:rPr sz="2800" spc="-15" dirty="0">
                <a:latin typeface="Calibri"/>
                <a:cs typeface="Calibri"/>
              </a:rPr>
              <a:t>patterns  </a:t>
            </a:r>
            <a:r>
              <a:rPr sz="2800" spc="-5" dirty="0">
                <a:latin typeface="Calibri"/>
                <a:cs typeface="Calibri"/>
              </a:rPr>
              <a:t>with </a:t>
            </a:r>
            <a:r>
              <a:rPr sz="2800" spc="-10" dirty="0">
                <a:latin typeface="Calibri"/>
                <a:cs typeface="Calibri"/>
              </a:rPr>
              <a:t>ciphertext </a:t>
            </a:r>
            <a:r>
              <a:rPr sz="2800" spc="-5" dirty="0">
                <a:latin typeface="Calibri"/>
                <a:cs typeface="Calibri"/>
              </a:rPr>
              <a:t>bit</a:t>
            </a:r>
            <a:r>
              <a:rPr sz="2800" spc="45" dirty="0">
                <a:latin typeface="Calibri"/>
                <a:cs typeface="Calibri"/>
              </a:rPr>
              <a:t> </a:t>
            </a:r>
            <a:r>
              <a:rPr sz="2800" spc="-15" dirty="0">
                <a:latin typeface="Calibri"/>
                <a:cs typeface="Calibri"/>
              </a:rPr>
              <a:t>patterns.</a:t>
            </a:r>
            <a:endParaRPr sz="2800" dirty="0">
              <a:latin typeface="Calibri"/>
              <a:cs typeface="Calibri"/>
            </a:endParaRPr>
          </a:p>
          <a:p>
            <a:pPr marL="12700">
              <a:lnSpc>
                <a:spcPct val="100000"/>
              </a:lnSpc>
              <a:spcBef>
                <a:spcPts val="2165"/>
              </a:spcBef>
            </a:pPr>
            <a:r>
              <a:rPr sz="2800" spc="-25" dirty="0">
                <a:latin typeface="Calibri"/>
                <a:cs typeface="Calibri"/>
              </a:rPr>
              <a:t>Different </a:t>
            </a:r>
            <a:r>
              <a:rPr sz="2800" spc="-5" dirty="0">
                <a:latin typeface="Calibri"/>
                <a:cs typeface="Calibri"/>
              </a:rPr>
              <a:t>types of </a:t>
            </a:r>
            <a:r>
              <a:rPr sz="2800" spc="-10" dirty="0">
                <a:latin typeface="Calibri"/>
                <a:cs typeface="Calibri"/>
              </a:rPr>
              <a:t>Substitution techniques</a:t>
            </a:r>
            <a:r>
              <a:rPr sz="2800" spc="155" dirty="0">
                <a:latin typeface="Calibri"/>
                <a:cs typeface="Calibri"/>
              </a:rPr>
              <a:t> </a:t>
            </a:r>
            <a:r>
              <a:rPr sz="2800" spc="-15" dirty="0">
                <a:latin typeface="Calibri"/>
                <a:cs typeface="Calibri"/>
              </a:rPr>
              <a:t>are:</a:t>
            </a:r>
            <a:endParaRPr sz="2800" dirty="0">
              <a:latin typeface="Calibri"/>
              <a:cs typeface="Calibri"/>
            </a:endParaRPr>
          </a:p>
          <a:p>
            <a:pPr marL="527685" indent="-515620">
              <a:lnSpc>
                <a:spcPct val="100000"/>
              </a:lnSpc>
              <a:spcBef>
                <a:spcPts val="960"/>
              </a:spcBef>
              <a:buAutoNum type="arabicPeriod"/>
              <a:tabLst>
                <a:tab pos="527685" algn="l"/>
                <a:tab pos="528320" algn="l"/>
              </a:tabLst>
            </a:pPr>
            <a:r>
              <a:rPr sz="2800" spc="-10" dirty="0">
                <a:latin typeface="Calibri"/>
                <a:cs typeface="Calibri"/>
              </a:rPr>
              <a:t>Caesar</a:t>
            </a:r>
            <a:r>
              <a:rPr sz="2800" dirty="0">
                <a:latin typeface="Calibri"/>
                <a:cs typeface="Calibri"/>
              </a:rPr>
              <a:t> </a:t>
            </a:r>
            <a:r>
              <a:rPr sz="2800" spc="-10" dirty="0">
                <a:latin typeface="Calibri"/>
                <a:cs typeface="Calibri"/>
              </a:rPr>
              <a:t>Cipher</a:t>
            </a:r>
            <a:endParaRPr sz="2800" dirty="0">
              <a:latin typeface="Calibri"/>
              <a:cs typeface="Calibri"/>
            </a:endParaRPr>
          </a:p>
          <a:p>
            <a:pPr marL="527685" indent="-515620">
              <a:lnSpc>
                <a:spcPct val="100000"/>
              </a:lnSpc>
              <a:buAutoNum type="arabicPeriod"/>
              <a:tabLst>
                <a:tab pos="527685" algn="l"/>
                <a:tab pos="528320" algn="l"/>
              </a:tabLst>
            </a:pPr>
            <a:r>
              <a:rPr sz="2800" spc="-5" dirty="0">
                <a:latin typeface="Calibri"/>
                <a:cs typeface="Calibri"/>
              </a:rPr>
              <a:t>Monoalphabetic</a:t>
            </a:r>
            <a:r>
              <a:rPr sz="2800" spc="30" dirty="0">
                <a:latin typeface="Calibri"/>
                <a:cs typeface="Calibri"/>
              </a:rPr>
              <a:t> </a:t>
            </a:r>
            <a:r>
              <a:rPr sz="2800" spc="-15" dirty="0">
                <a:latin typeface="Calibri"/>
                <a:cs typeface="Calibri"/>
              </a:rPr>
              <a:t>Ciphers</a:t>
            </a:r>
            <a:endParaRPr sz="2800" dirty="0">
              <a:latin typeface="Calibri"/>
              <a:cs typeface="Calibri"/>
            </a:endParaRPr>
          </a:p>
          <a:p>
            <a:pPr marL="527685" indent="-515620">
              <a:lnSpc>
                <a:spcPct val="100000"/>
              </a:lnSpc>
              <a:buAutoNum type="arabicPeriod"/>
              <a:tabLst>
                <a:tab pos="527685" algn="l"/>
                <a:tab pos="528320" algn="l"/>
              </a:tabLst>
            </a:pPr>
            <a:r>
              <a:rPr sz="2800" spc="-20" dirty="0">
                <a:latin typeface="Calibri"/>
                <a:cs typeface="Calibri"/>
              </a:rPr>
              <a:t>Playfair</a:t>
            </a:r>
            <a:r>
              <a:rPr sz="2800" spc="5" dirty="0">
                <a:latin typeface="Calibri"/>
                <a:cs typeface="Calibri"/>
              </a:rPr>
              <a:t> </a:t>
            </a:r>
            <a:r>
              <a:rPr sz="2800" spc="-10" dirty="0">
                <a:latin typeface="Calibri"/>
                <a:cs typeface="Calibri"/>
              </a:rPr>
              <a:t>Cipher</a:t>
            </a:r>
            <a:endParaRPr sz="2800" dirty="0">
              <a:latin typeface="Calibri"/>
              <a:cs typeface="Calibri"/>
            </a:endParaRPr>
          </a:p>
          <a:p>
            <a:pPr marL="527685" indent="-515620">
              <a:lnSpc>
                <a:spcPct val="100000"/>
              </a:lnSpc>
              <a:buAutoNum type="arabicPeriod"/>
              <a:tabLst>
                <a:tab pos="527685" algn="l"/>
                <a:tab pos="528320" algn="l"/>
              </a:tabLst>
            </a:pPr>
            <a:r>
              <a:rPr sz="2800" spc="-10" dirty="0">
                <a:latin typeface="Calibri"/>
                <a:cs typeface="Calibri"/>
              </a:rPr>
              <a:t>Hill</a:t>
            </a:r>
            <a:r>
              <a:rPr sz="2800" spc="-5" dirty="0">
                <a:latin typeface="Calibri"/>
                <a:cs typeface="Calibri"/>
              </a:rPr>
              <a:t> </a:t>
            </a:r>
            <a:r>
              <a:rPr sz="2800" spc="-10" dirty="0">
                <a:latin typeface="Calibri"/>
                <a:cs typeface="Calibri"/>
              </a:rPr>
              <a:t>Cipher</a:t>
            </a:r>
            <a:endParaRPr sz="2800" dirty="0">
              <a:latin typeface="Calibri"/>
              <a:cs typeface="Calibri"/>
            </a:endParaRPr>
          </a:p>
          <a:p>
            <a:pPr marL="527685" indent="-515620">
              <a:lnSpc>
                <a:spcPct val="100000"/>
              </a:lnSpc>
              <a:buAutoNum type="arabicPeriod"/>
              <a:tabLst>
                <a:tab pos="527685" algn="l"/>
                <a:tab pos="528320" algn="l"/>
              </a:tabLst>
            </a:pPr>
            <a:r>
              <a:rPr sz="2800" spc="-15" dirty="0">
                <a:latin typeface="Calibri"/>
                <a:cs typeface="Calibri"/>
              </a:rPr>
              <a:t>Polyalphabetic</a:t>
            </a:r>
            <a:r>
              <a:rPr sz="2800" spc="35" dirty="0">
                <a:latin typeface="Calibri"/>
                <a:cs typeface="Calibri"/>
              </a:rPr>
              <a:t> </a:t>
            </a:r>
            <a:r>
              <a:rPr sz="2800" spc="-15" dirty="0">
                <a:latin typeface="Calibri"/>
                <a:cs typeface="Calibri"/>
              </a:rPr>
              <a:t>Ciphers</a:t>
            </a:r>
            <a:endParaRPr sz="2800" dirty="0">
              <a:latin typeface="Calibri"/>
              <a:cs typeface="Calibri"/>
            </a:endParaRPr>
          </a:p>
          <a:p>
            <a:pPr marL="527685" indent="-515620">
              <a:lnSpc>
                <a:spcPct val="100000"/>
              </a:lnSpc>
              <a:buAutoNum type="arabicPeriod"/>
              <a:tabLst>
                <a:tab pos="527685" algn="l"/>
                <a:tab pos="528320" algn="l"/>
              </a:tabLst>
            </a:pPr>
            <a:r>
              <a:rPr sz="2800" spc="-10" dirty="0">
                <a:latin typeface="Calibri"/>
                <a:cs typeface="Calibri"/>
              </a:rPr>
              <a:t>One-Time</a:t>
            </a:r>
            <a:r>
              <a:rPr sz="2800" spc="5" dirty="0">
                <a:latin typeface="Calibri"/>
                <a:cs typeface="Calibri"/>
              </a:rPr>
              <a:t> </a:t>
            </a:r>
            <a:r>
              <a:rPr sz="2800" spc="-25" dirty="0">
                <a:latin typeface="Calibri"/>
                <a:cs typeface="Calibri"/>
              </a:rPr>
              <a:t>Pad</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968" y="0"/>
            <a:ext cx="11282680" cy="2919095"/>
          </a:xfrm>
          <a:prstGeom prst="rect">
            <a:avLst/>
          </a:prstGeom>
        </p:spPr>
        <p:txBody>
          <a:bodyPr vert="horz" wrap="square" lIns="0" tIns="100965" rIns="0" bIns="0" rtlCol="0">
            <a:spAutoFit/>
          </a:bodyPr>
          <a:lstStyle/>
          <a:p>
            <a:pPr marR="458470" algn="ctr">
              <a:lnSpc>
                <a:spcPct val="100000"/>
              </a:lnSpc>
              <a:spcBef>
                <a:spcPts val="795"/>
              </a:spcBef>
            </a:pPr>
            <a:r>
              <a:rPr spc="-5" dirty="0"/>
              <a:t>Caesar</a:t>
            </a:r>
            <a:r>
              <a:rPr spc="-10" dirty="0"/>
              <a:t> Cipher</a:t>
            </a:r>
          </a:p>
          <a:p>
            <a:pPr marL="12700" marR="5080" algn="just">
              <a:lnSpc>
                <a:spcPct val="100000"/>
              </a:lnSpc>
              <a:spcBef>
                <a:spcPts val="484"/>
              </a:spcBef>
            </a:pPr>
            <a:r>
              <a:rPr sz="2800" spc="-10" dirty="0"/>
              <a:t>The Caesar Cipher </a:t>
            </a:r>
            <a:r>
              <a:rPr sz="2800" spc="-5" dirty="0"/>
              <a:t>technique </a:t>
            </a:r>
            <a:r>
              <a:rPr sz="2800" dirty="0"/>
              <a:t>is </a:t>
            </a:r>
            <a:r>
              <a:rPr sz="2800" spc="-5" dirty="0"/>
              <a:t>one of the </a:t>
            </a:r>
            <a:r>
              <a:rPr sz="2800" spc="-10" dirty="0"/>
              <a:t>earliest </a:t>
            </a:r>
            <a:r>
              <a:rPr sz="2800" dirty="0"/>
              <a:t>and </a:t>
            </a:r>
            <a:r>
              <a:rPr sz="2800" spc="-10" dirty="0"/>
              <a:t>simplest </a:t>
            </a:r>
            <a:r>
              <a:rPr sz="2800" spc="-5" dirty="0"/>
              <a:t>method of  encryption technique. </a:t>
            </a:r>
            <a:r>
              <a:rPr sz="2800" spc="-20" dirty="0"/>
              <a:t>It’s </a:t>
            </a:r>
            <a:r>
              <a:rPr sz="2800" spc="-10" dirty="0"/>
              <a:t>simply </a:t>
            </a:r>
            <a:r>
              <a:rPr sz="2800" spc="-5" dirty="0"/>
              <a:t>a type of substitution </a:t>
            </a:r>
            <a:r>
              <a:rPr sz="2800" spc="-35" dirty="0"/>
              <a:t>cipher, </a:t>
            </a:r>
            <a:r>
              <a:rPr sz="2800" spc="-5" dirty="0"/>
              <a:t>i.e., each </a:t>
            </a:r>
            <a:r>
              <a:rPr sz="2800" spc="-20" dirty="0"/>
              <a:t>letter  </a:t>
            </a:r>
            <a:r>
              <a:rPr sz="2800" spc="-5" dirty="0"/>
              <a:t>of a </a:t>
            </a:r>
            <a:r>
              <a:rPr sz="2800" spc="-10" dirty="0"/>
              <a:t>given </a:t>
            </a:r>
            <a:r>
              <a:rPr sz="2800" spc="-20" dirty="0"/>
              <a:t>text </a:t>
            </a:r>
            <a:r>
              <a:rPr sz="2800" spc="-10" dirty="0"/>
              <a:t>is replaced </a:t>
            </a:r>
            <a:r>
              <a:rPr sz="2800" spc="-15" dirty="0"/>
              <a:t>by </a:t>
            </a:r>
            <a:r>
              <a:rPr sz="2800" spc="-5" dirty="0"/>
              <a:t>a </a:t>
            </a:r>
            <a:r>
              <a:rPr sz="2800" spc="-20" dirty="0"/>
              <a:t>letter </a:t>
            </a:r>
            <a:r>
              <a:rPr sz="2800" spc="-10" dirty="0"/>
              <a:t>some </a:t>
            </a:r>
            <a:r>
              <a:rPr sz="2800" spc="-20" dirty="0"/>
              <a:t>fixed </a:t>
            </a:r>
            <a:r>
              <a:rPr sz="2800" spc="-5" dirty="0"/>
              <a:t>number of positions </a:t>
            </a:r>
            <a:r>
              <a:rPr sz="2800" spc="-10" dirty="0"/>
              <a:t>down  </a:t>
            </a:r>
            <a:r>
              <a:rPr sz="2800" spc="-5" dirty="0"/>
              <a:t>the alphabet. </a:t>
            </a:r>
            <a:r>
              <a:rPr sz="2800" spc="-10" dirty="0"/>
              <a:t>The </a:t>
            </a:r>
            <a:r>
              <a:rPr sz="2800" spc="-5" dirty="0"/>
              <a:t>method </a:t>
            </a:r>
            <a:r>
              <a:rPr sz="2800" spc="-10" dirty="0"/>
              <a:t>is apparently </a:t>
            </a:r>
            <a:r>
              <a:rPr sz="2800" spc="-5" dirty="0"/>
              <a:t>named </a:t>
            </a:r>
            <a:r>
              <a:rPr sz="2800" spc="-10" dirty="0"/>
              <a:t>after </a:t>
            </a:r>
            <a:r>
              <a:rPr sz="2800" spc="-5" dirty="0"/>
              <a:t>Julius </a:t>
            </a:r>
            <a:r>
              <a:rPr sz="2800" spc="-40" dirty="0"/>
              <a:t>Caesar,  </a:t>
            </a:r>
            <a:r>
              <a:rPr sz="2800" spc="-5" dirty="0"/>
              <a:t>who  </a:t>
            </a:r>
            <a:r>
              <a:rPr sz="2800" spc="-10" dirty="0"/>
              <a:t>apparently used it </a:t>
            </a:r>
            <a:r>
              <a:rPr sz="2800" spc="-15" dirty="0"/>
              <a:t>to communicate </a:t>
            </a:r>
            <a:r>
              <a:rPr sz="2800" spc="-5" dirty="0"/>
              <a:t>with </a:t>
            </a:r>
            <a:r>
              <a:rPr sz="2800" spc="-10" dirty="0"/>
              <a:t>his</a:t>
            </a:r>
            <a:r>
              <a:rPr sz="2800" spc="150" dirty="0"/>
              <a:t> </a:t>
            </a:r>
            <a:r>
              <a:rPr sz="2800" spc="-10" dirty="0"/>
              <a:t>officials.</a:t>
            </a:r>
            <a:endParaRPr sz="2800"/>
          </a:p>
        </p:txBody>
      </p:sp>
      <p:sp>
        <p:nvSpPr>
          <p:cNvPr id="3" name="object 3"/>
          <p:cNvSpPr txBox="1"/>
          <p:nvPr/>
        </p:nvSpPr>
        <p:spPr>
          <a:xfrm>
            <a:off x="378968" y="3232480"/>
            <a:ext cx="5681345" cy="1304844"/>
          </a:xfrm>
          <a:prstGeom prst="rect">
            <a:avLst/>
          </a:prstGeom>
        </p:spPr>
        <p:txBody>
          <a:bodyPr vert="horz" wrap="square" lIns="0" tIns="12065" rIns="0" bIns="0" rtlCol="0">
            <a:spAutoFit/>
          </a:bodyPr>
          <a:lstStyle/>
          <a:p>
            <a:pPr marL="469900" indent="-457200">
              <a:lnSpc>
                <a:spcPct val="100000"/>
              </a:lnSpc>
              <a:buFont typeface="Wingdings"/>
              <a:buChar char=""/>
              <a:tabLst>
                <a:tab pos="469265" algn="l"/>
                <a:tab pos="469900" algn="l"/>
                <a:tab pos="2490470" algn="l"/>
              </a:tabLst>
            </a:pPr>
            <a:r>
              <a:rPr sz="2800" spc="-10" dirty="0" smtClean="0">
                <a:latin typeface="Calibri"/>
                <a:cs typeface="Calibri"/>
              </a:rPr>
              <a:t>Example</a:t>
            </a:r>
            <a:r>
              <a:rPr sz="2800" spc="-10" dirty="0">
                <a:latin typeface="Calibri"/>
                <a:cs typeface="Calibri"/>
              </a:rPr>
              <a:t>,	</a:t>
            </a:r>
            <a:r>
              <a:rPr sz="2800" spc="-25" dirty="0">
                <a:latin typeface="Calibri"/>
                <a:cs typeface="Calibri"/>
              </a:rPr>
              <a:t>key=3</a:t>
            </a:r>
            <a:endParaRPr sz="2800" dirty="0">
              <a:latin typeface="Calibri"/>
              <a:cs typeface="Calibri"/>
            </a:endParaRPr>
          </a:p>
          <a:p>
            <a:pPr marL="927100" marR="5080">
              <a:lnSpc>
                <a:spcPct val="100000"/>
              </a:lnSpc>
            </a:pPr>
            <a:r>
              <a:rPr sz="2800" spc="-15" dirty="0">
                <a:latin typeface="Calibri"/>
                <a:cs typeface="Calibri"/>
              </a:rPr>
              <a:t>plaintext: </a:t>
            </a:r>
            <a:r>
              <a:rPr sz="2800" spc="-10" dirty="0">
                <a:latin typeface="Calibri"/>
                <a:cs typeface="Calibri"/>
              </a:rPr>
              <a:t>hello </a:t>
            </a:r>
            <a:r>
              <a:rPr sz="2800" spc="-15" dirty="0">
                <a:latin typeface="Calibri"/>
                <a:cs typeface="Calibri"/>
              </a:rPr>
              <a:t>how </a:t>
            </a:r>
            <a:r>
              <a:rPr sz="2800" spc="-20" dirty="0">
                <a:latin typeface="Calibri"/>
                <a:cs typeface="Calibri"/>
              </a:rPr>
              <a:t>are </a:t>
            </a:r>
            <a:r>
              <a:rPr sz="2800" spc="-25" dirty="0">
                <a:latin typeface="Calibri"/>
                <a:cs typeface="Calibri"/>
              </a:rPr>
              <a:t>you  </a:t>
            </a:r>
            <a:r>
              <a:rPr sz="2800" spc="-10" dirty="0">
                <a:latin typeface="Calibri"/>
                <a:cs typeface="Calibri"/>
              </a:rPr>
              <a:t>ciphertext: </a:t>
            </a:r>
            <a:r>
              <a:rPr sz="2800" spc="-5" dirty="0">
                <a:latin typeface="Calibri"/>
                <a:cs typeface="Calibri"/>
              </a:rPr>
              <a:t>KHOOR KRZ </a:t>
            </a:r>
            <a:r>
              <a:rPr sz="2800" spc="-10" dirty="0">
                <a:latin typeface="Calibri"/>
                <a:cs typeface="Calibri"/>
              </a:rPr>
              <a:t>DUH</a:t>
            </a:r>
            <a:r>
              <a:rPr sz="2800" spc="30" dirty="0">
                <a:latin typeface="Calibri"/>
                <a:cs typeface="Calibri"/>
              </a:rPr>
              <a:t> </a:t>
            </a:r>
            <a:r>
              <a:rPr sz="2800" spc="-5" dirty="0">
                <a:latin typeface="Calibri"/>
                <a:cs typeface="Calibri"/>
              </a:rPr>
              <a:t>BRX</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535940" y="764540"/>
            <a:ext cx="3383915" cy="619760"/>
          </a:xfrm>
          <a:prstGeom prst="rect">
            <a:avLst/>
          </a:prstGeom>
        </p:spPr>
        <p:txBody>
          <a:bodyPr vert="horz" wrap="square" lIns="0" tIns="12700" rIns="0" bIns="0" rtlCol="0">
            <a:spAutoFit/>
          </a:bodyPr>
          <a:lstStyle>
            <a:lvl1pPr>
              <a:defRPr sz="4000" b="0" i="0">
                <a:solidFill>
                  <a:schemeClr val="tx1"/>
                </a:solidFill>
                <a:latin typeface="Calibri"/>
                <a:ea typeface="+mj-ea"/>
                <a:cs typeface="Calibri"/>
              </a:defRPr>
            </a:lvl1pPr>
          </a:lstStyle>
          <a:p>
            <a:pPr marL="12700">
              <a:spcBef>
                <a:spcPts val="100"/>
              </a:spcBef>
            </a:pPr>
            <a:r>
              <a:rPr lang="en-US" sz="3900" b="1" kern="0" spc="-5" smtClean="0">
                <a:solidFill>
                  <a:srgbClr val="330066"/>
                </a:solidFill>
                <a:latin typeface="Arial"/>
                <a:cs typeface="Arial"/>
              </a:rPr>
              <a:t>Caesar</a:t>
            </a:r>
            <a:r>
              <a:rPr lang="en-US" sz="3900" b="1" kern="0" spc="-85" smtClean="0">
                <a:solidFill>
                  <a:srgbClr val="330066"/>
                </a:solidFill>
                <a:latin typeface="Arial"/>
                <a:cs typeface="Arial"/>
              </a:rPr>
              <a:t> </a:t>
            </a:r>
            <a:r>
              <a:rPr lang="en-US" sz="3900" b="1" kern="0" spc="-5" smtClean="0">
                <a:solidFill>
                  <a:srgbClr val="330066"/>
                </a:solidFill>
                <a:latin typeface="Arial"/>
                <a:cs typeface="Arial"/>
              </a:rPr>
              <a:t>Cipher</a:t>
            </a:r>
            <a:endParaRPr lang="en-US" sz="3900" kern="0" dirty="0">
              <a:latin typeface="Arial"/>
              <a:cs typeface="Arial"/>
            </a:endParaRPr>
          </a:p>
        </p:txBody>
      </p:sp>
      <p:sp>
        <p:nvSpPr>
          <p:cNvPr id="5" name="object 3"/>
          <p:cNvSpPr txBox="1"/>
          <p:nvPr/>
        </p:nvSpPr>
        <p:spPr>
          <a:xfrm>
            <a:off x="523240" y="1659815"/>
            <a:ext cx="7332980" cy="1609725"/>
          </a:xfrm>
          <a:prstGeom prst="rect">
            <a:avLst/>
          </a:prstGeom>
        </p:spPr>
        <p:txBody>
          <a:bodyPr vert="horz" wrap="square" lIns="0" tIns="59690" rIns="0" bIns="0" rtlCol="0">
            <a:spAutoFit/>
          </a:bodyPr>
          <a:lstStyle/>
          <a:p>
            <a:pPr marL="368300" indent="-342900">
              <a:lnSpc>
                <a:spcPct val="100000"/>
              </a:lnSpc>
              <a:spcBef>
                <a:spcPts val="470"/>
              </a:spcBef>
              <a:buClr>
                <a:srgbClr val="330066"/>
              </a:buClr>
              <a:buSzPct val="70000"/>
              <a:buFont typeface="Symbol"/>
              <a:buChar char=""/>
              <a:tabLst>
                <a:tab pos="368300" algn="l"/>
              </a:tabLst>
            </a:pPr>
            <a:r>
              <a:rPr sz="3000" dirty="0">
                <a:latin typeface="Arial"/>
                <a:cs typeface="Arial"/>
              </a:rPr>
              <a:t>can </a:t>
            </a:r>
            <a:r>
              <a:rPr sz="3000" spc="-5" dirty="0">
                <a:latin typeface="Arial"/>
                <a:cs typeface="Arial"/>
              </a:rPr>
              <a:t>define </a:t>
            </a:r>
            <a:r>
              <a:rPr sz="3000" spc="-10" dirty="0">
                <a:latin typeface="Arial"/>
                <a:cs typeface="Arial"/>
              </a:rPr>
              <a:t>transformation</a:t>
            </a:r>
            <a:r>
              <a:rPr sz="3000" spc="-50" dirty="0">
                <a:latin typeface="Arial"/>
                <a:cs typeface="Arial"/>
              </a:rPr>
              <a:t> </a:t>
            </a:r>
            <a:r>
              <a:rPr sz="3000" spc="-5" dirty="0">
                <a:latin typeface="Arial"/>
                <a:cs typeface="Arial"/>
              </a:rPr>
              <a:t>as:</a:t>
            </a:r>
            <a:endParaRPr sz="3000">
              <a:latin typeface="Arial"/>
              <a:cs typeface="Arial"/>
            </a:endParaRPr>
          </a:p>
          <a:p>
            <a:pPr marL="368935" marR="349250">
              <a:lnSpc>
                <a:spcPts val="2260"/>
              </a:lnSpc>
              <a:spcBef>
                <a:spcPts val="100"/>
              </a:spcBef>
            </a:pPr>
            <a:r>
              <a:rPr sz="1700" dirty="0">
                <a:latin typeface="Courier New"/>
                <a:cs typeface="Courier New"/>
              </a:rPr>
              <a:t>a b c d e f g h i j k l m n o p q r s t u v w x y</a:t>
            </a:r>
            <a:r>
              <a:rPr sz="1700" spc="-225" dirty="0">
                <a:latin typeface="Courier New"/>
                <a:cs typeface="Courier New"/>
              </a:rPr>
              <a:t> </a:t>
            </a:r>
            <a:r>
              <a:rPr sz="1700" dirty="0">
                <a:latin typeface="Courier New"/>
                <a:cs typeface="Courier New"/>
              </a:rPr>
              <a:t>z  D E F G H I J K L M N O P Q R S T U V W X Y Z A B</a:t>
            </a:r>
            <a:r>
              <a:rPr sz="1700" spc="-225" dirty="0">
                <a:latin typeface="Courier New"/>
                <a:cs typeface="Courier New"/>
              </a:rPr>
              <a:t> </a:t>
            </a:r>
            <a:r>
              <a:rPr sz="1700" dirty="0">
                <a:latin typeface="Courier New"/>
                <a:cs typeface="Courier New"/>
              </a:rPr>
              <a:t>C</a:t>
            </a:r>
            <a:endParaRPr sz="1700">
              <a:latin typeface="Courier New"/>
              <a:cs typeface="Courier New"/>
            </a:endParaRPr>
          </a:p>
          <a:p>
            <a:pPr marL="368300" indent="-342900">
              <a:lnSpc>
                <a:spcPct val="100000"/>
              </a:lnSpc>
              <a:spcBef>
                <a:spcPts val="280"/>
              </a:spcBef>
              <a:buClr>
                <a:srgbClr val="330066"/>
              </a:buClr>
              <a:buSzPct val="70000"/>
              <a:buFont typeface="Symbol"/>
              <a:buChar char=""/>
              <a:tabLst>
                <a:tab pos="368300" algn="l"/>
              </a:tabLst>
            </a:pPr>
            <a:r>
              <a:rPr sz="3000" spc="-5" dirty="0">
                <a:latin typeface="Arial"/>
                <a:cs typeface="Arial"/>
              </a:rPr>
              <a:t>mathematically give each letter </a:t>
            </a:r>
            <a:r>
              <a:rPr sz="3000" dirty="0">
                <a:latin typeface="Arial"/>
                <a:cs typeface="Arial"/>
              </a:rPr>
              <a:t>a</a:t>
            </a:r>
            <a:r>
              <a:rPr sz="3000" spc="-70" dirty="0">
                <a:latin typeface="Arial"/>
                <a:cs typeface="Arial"/>
              </a:rPr>
              <a:t> </a:t>
            </a:r>
            <a:r>
              <a:rPr sz="3000" spc="-5" dirty="0">
                <a:latin typeface="Arial"/>
                <a:cs typeface="Arial"/>
              </a:rPr>
              <a:t>number</a:t>
            </a:r>
            <a:endParaRPr sz="3000">
              <a:latin typeface="Arial"/>
              <a:cs typeface="Arial"/>
            </a:endParaRPr>
          </a:p>
        </p:txBody>
      </p:sp>
      <p:graphicFrame>
        <p:nvGraphicFramePr>
          <p:cNvPr id="6" name="object 4"/>
          <p:cNvGraphicFramePr>
            <a:graphicFrameLocks noGrp="1"/>
          </p:cNvGraphicFramePr>
          <p:nvPr/>
        </p:nvGraphicFramePr>
        <p:xfrm>
          <a:off x="861060" y="3320379"/>
          <a:ext cx="4856476" cy="818614"/>
        </p:xfrm>
        <a:graphic>
          <a:graphicData uri="http://schemas.openxmlformats.org/drawingml/2006/table">
            <a:tbl>
              <a:tblPr firstRow="1" bandRow="1">
                <a:tableStyleId>{2D5ABB26-0587-4C30-8999-92F81FD0307C}</a:tableStyleId>
              </a:tblPr>
              <a:tblGrid>
                <a:gridCol w="226060"/>
                <a:gridCol w="518159"/>
                <a:gridCol w="259080"/>
                <a:gridCol w="518159"/>
                <a:gridCol w="259079"/>
                <a:gridCol w="518160"/>
                <a:gridCol w="259080"/>
                <a:gridCol w="388619"/>
                <a:gridCol w="388620"/>
                <a:gridCol w="1521460"/>
              </a:tblGrid>
              <a:tr h="265797">
                <a:tc>
                  <a:txBody>
                    <a:bodyPr/>
                    <a:lstStyle/>
                    <a:p>
                      <a:pPr marR="24765" algn="ctr">
                        <a:lnSpc>
                          <a:spcPts val="1755"/>
                        </a:lnSpc>
                      </a:pPr>
                      <a:r>
                        <a:rPr sz="1700" dirty="0">
                          <a:latin typeface="Courier New"/>
                          <a:cs typeface="Courier New"/>
                        </a:rPr>
                        <a:t>a</a:t>
                      </a:r>
                      <a:endParaRPr sz="1700">
                        <a:latin typeface="Courier New"/>
                        <a:cs typeface="Courier New"/>
                      </a:endParaRPr>
                    </a:p>
                  </a:txBody>
                  <a:tcPr marL="0" marR="0" marT="0" marB="0"/>
                </a:tc>
                <a:tc>
                  <a:txBody>
                    <a:bodyPr/>
                    <a:lstStyle/>
                    <a:p>
                      <a:pPr algn="ctr">
                        <a:lnSpc>
                          <a:spcPts val="1755"/>
                        </a:lnSpc>
                      </a:pPr>
                      <a:r>
                        <a:rPr sz="1700" dirty="0">
                          <a:latin typeface="Courier New"/>
                          <a:cs typeface="Courier New"/>
                        </a:rPr>
                        <a:t>b</a:t>
                      </a:r>
                      <a:r>
                        <a:rPr sz="1700" spc="-75" dirty="0">
                          <a:latin typeface="Courier New"/>
                          <a:cs typeface="Courier New"/>
                        </a:rPr>
                        <a:t> </a:t>
                      </a:r>
                      <a:r>
                        <a:rPr sz="1700" dirty="0">
                          <a:latin typeface="Courier New"/>
                          <a:cs typeface="Courier New"/>
                        </a:rPr>
                        <a:t>c</a:t>
                      </a:r>
                      <a:endParaRPr sz="1700">
                        <a:latin typeface="Courier New"/>
                        <a:cs typeface="Courier New"/>
                      </a:endParaRPr>
                    </a:p>
                  </a:txBody>
                  <a:tcPr marL="0" marR="0" marT="0" marB="0"/>
                </a:tc>
                <a:tc>
                  <a:txBody>
                    <a:bodyPr/>
                    <a:lstStyle/>
                    <a:p>
                      <a:pPr marL="64135">
                        <a:lnSpc>
                          <a:spcPts val="1755"/>
                        </a:lnSpc>
                      </a:pPr>
                      <a:r>
                        <a:rPr sz="1700" dirty="0">
                          <a:latin typeface="Courier New"/>
                          <a:cs typeface="Courier New"/>
                        </a:rPr>
                        <a:t>d</a:t>
                      </a:r>
                      <a:endParaRPr sz="1700">
                        <a:latin typeface="Courier New"/>
                        <a:cs typeface="Courier New"/>
                      </a:endParaRPr>
                    </a:p>
                  </a:txBody>
                  <a:tcPr marL="0" marR="0" marT="0" marB="0"/>
                </a:tc>
                <a:tc>
                  <a:txBody>
                    <a:bodyPr/>
                    <a:lstStyle/>
                    <a:p>
                      <a:pPr algn="ctr">
                        <a:lnSpc>
                          <a:spcPts val="1755"/>
                        </a:lnSpc>
                      </a:pPr>
                      <a:r>
                        <a:rPr sz="1700" dirty="0">
                          <a:latin typeface="Courier New"/>
                          <a:cs typeface="Courier New"/>
                        </a:rPr>
                        <a:t>e</a:t>
                      </a:r>
                      <a:r>
                        <a:rPr sz="1700" spc="-75" dirty="0">
                          <a:latin typeface="Courier New"/>
                          <a:cs typeface="Courier New"/>
                        </a:rPr>
                        <a:t> </a:t>
                      </a:r>
                      <a:r>
                        <a:rPr sz="1700" dirty="0">
                          <a:latin typeface="Courier New"/>
                          <a:cs typeface="Courier New"/>
                        </a:rPr>
                        <a:t>f</a:t>
                      </a:r>
                      <a:endParaRPr sz="1700">
                        <a:latin typeface="Courier New"/>
                        <a:cs typeface="Courier New"/>
                      </a:endParaRPr>
                    </a:p>
                  </a:txBody>
                  <a:tcPr marL="0" marR="0" marT="0" marB="0"/>
                </a:tc>
                <a:tc>
                  <a:txBody>
                    <a:bodyPr/>
                    <a:lstStyle/>
                    <a:p>
                      <a:pPr algn="ctr">
                        <a:lnSpc>
                          <a:spcPts val="1755"/>
                        </a:lnSpc>
                      </a:pPr>
                      <a:r>
                        <a:rPr sz="1700" dirty="0">
                          <a:latin typeface="Courier New"/>
                          <a:cs typeface="Courier New"/>
                        </a:rPr>
                        <a:t>g</a:t>
                      </a:r>
                      <a:endParaRPr sz="1700">
                        <a:latin typeface="Courier New"/>
                        <a:cs typeface="Courier New"/>
                      </a:endParaRPr>
                    </a:p>
                  </a:txBody>
                  <a:tcPr marL="0" marR="0" marT="0" marB="0"/>
                </a:tc>
                <a:tc>
                  <a:txBody>
                    <a:bodyPr/>
                    <a:lstStyle/>
                    <a:p>
                      <a:pPr algn="ctr">
                        <a:lnSpc>
                          <a:spcPts val="1755"/>
                        </a:lnSpc>
                      </a:pPr>
                      <a:r>
                        <a:rPr sz="1700" dirty="0">
                          <a:latin typeface="Courier New"/>
                          <a:cs typeface="Courier New"/>
                        </a:rPr>
                        <a:t>h</a:t>
                      </a:r>
                      <a:r>
                        <a:rPr sz="1700" spc="-75" dirty="0">
                          <a:latin typeface="Courier New"/>
                          <a:cs typeface="Courier New"/>
                        </a:rPr>
                        <a:t> </a:t>
                      </a:r>
                      <a:r>
                        <a:rPr sz="1700" dirty="0">
                          <a:latin typeface="Courier New"/>
                          <a:cs typeface="Courier New"/>
                        </a:rPr>
                        <a:t>i</a:t>
                      </a:r>
                      <a:endParaRPr sz="1700">
                        <a:latin typeface="Courier New"/>
                        <a:cs typeface="Courier New"/>
                      </a:endParaRPr>
                    </a:p>
                  </a:txBody>
                  <a:tcPr marL="0" marR="0" marT="0" marB="0"/>
                </a:tc>
                <a:tc>
                  <a:txBody>
                    <a:bodyPr/>
                    <a:lstStyle/>
                    <a:p>
                      <a:pPr algn="ctr">
                        <a:lnSpc>
                          <a:spcPts val="1755"/>
                        </a:lnSpc>
                      </a:pPr>
                      <a:r>
                        <a:rPr sz="1700" dirty="0">
                          <a:latin typeface="Courier New"/>
                          <a:cs typeface="Courier New"/>
                        </a:rPr>
                        <a:t>j</a:t>
                      </a:r>
                      <a:endParaRPr sz="1700">
                        <a:latin typeface="Courier New"/>
                        <a:cs typeface="Courier New"/>
                      </a:endParaRPr>
                    </a:p>
                  </a:txBody>
                  <a:tcPr marL="0" marR="0" marT="0" marB="0"/>
                </a:tc>
                <a:tc>
                  <a:txBody>
                    <a:bodyPr/>
                    <a:lstStyle/>
                    <a:p>
                      <a:pPr marL="64135">
                        <a:lnSpc>
                          <a:spcPts val="1755"/>
                        </a:lnSpc>
                      </a:pPr>
                      <a:r>
                        <a:rPr sz="1700" dirty="0">
                          <a:latin typeface="Courier New"/>
                          <a:cs typeface="Courier New"/>
                        </a:rPr>
                        <a:t>k</a:t>
                      </a:r>
                      <a:endParaRPr sz="1700">
                        <a:latin typeface="Courier New"/>
                        <a:cs typeface="Courier New"/>
                      </a:endParaRPr>
                    </a:p>
                  </a:txBody>
                  <a:tcPr marL="0" marR="0" marT="0" marB="0"/>
                </a:tc>
                <a:tc>
                  <a:txBody>
                    <a:bodyPr/>
                    <a:lstStyle/>
                    <a:p>
                      <a:pPr marL="64135">
                        <a:lnSpc>
                          <a:spcPts val="1755"/>
                        </a:lnSpc>
                      </a:pPr>
                      <a:r>
                        <a:rPr sz="1700" dirty="0">
                          <a:latin typeface="Courier New"/>
                          <a:cs typeface="Courier New"/>
                        </a:rPr>
                        <a:t>l</a:t>
                      </a:r>
                      <a:endParaRPr sz="1700">
                        <a:latin typeface="Courier New"/>
                        <a:cs typeface="Courier New"/>
                      </a:endParaRPr>
                    </a:p>
                  </a:txBody>
                  <a:tcPr marL="0" marR="0" marT="0" marB="0"/>
                </a:tc>
                <a:tc>
                  <a:txBody>
                    <a:bodyPr/>
                    <a:lstStyle/>
                    <a:p>
                      <a:pPr marL="64135">
                        <a:lnSpc>
                          <a:spcPts val="1755"/>
                        </a:lnSpc>
                      </a:pPr>
                      <a:r>
                        <a:rPr sz="1700" dirty="0">
                          <a:latin typeface="Courier New"/>
                          <a:cs typeface="Courier New"/>
                        </a:rPr>
                        <a:t>m</a:t>
                      </a:r>
                      <a:endParaRPr sz="1700">
                        <a:latin typeface="Courier New"/>
                        <a:cs typeface="Courier New"/>
                      </a:endParaRPr>
                    </a:p>
                  </a:txBody>
                  <a:tcPr marL="0" marR="0" marT="0" marB="0"/>
                </a:tc>
              </a:tr>
              <a:tr h="287020">
                <a:tc>
                  <a:txBody>
                    <a:bodyPr/>
                    <a:lstStyle/>
                    <a:p>
                      <a:pPr marR="24765" algn="ctr">
                        <a:lnSpc>
                          <a:spcPts val="1920"/>
                        </a:lnSpc>
                      </a:pPr>
                      <a:r>
                        <a:rPr sz="1700" dirty="0">
                          <a:latin typeface="Courier New"/>
                          <a:cs typeface="Courier New"/>
                        </a:rPr>
                        <a:t>0</a:t>
                      </a:r>
                      <a:endParaRPr sz="1700">
                        <a:latin typeface="Courier New"/>
                        <a:cs typeface="Courier New"/>
                      </a:endParaRPr>
                    </a:p>
                  </a:txBody>
                  <a:tcPr marL="0" marR="0" marT="0" marB="0"/>
                </a:tc>
                <a:tc>
                  <a:txBody>
                    <a:bodyPr/>
                    <a:lstStyle/>
                    <a:p>
                      <a:pPr algn="ctr">
                        <a:lnSpc>
                          <a:spcPts val="1920"/>
                        </a:lnSpc>
                      </a:pPr>
                      <a:r>
                        <a:rPr sz="1700" dirty="0">
                          <a:latin typeface="Courier New"/>
                          <a:cs typeface="Courier New"/>
                        </a:rPr>
                        <a:t>1</a:t>
                      </a:r>
                      <a:r>
                        <a:rPr sz="1700" spc="-75" dirty="0">
                          <a:latin typeface="Courier New"/>
                          <a:cs typeface="Courier New"/>
                        </a:rPr>
                        <a:t> </a:t>
                      </a:r>
                      <a:r>
                        <a:rPr sz="1700" dirty="0">
                          <a:latin typeface="Courier New"/>
                          <a:cs typeface="Courier New"/>
                        </a:rPr>
                        <a:t>2</a:t>
                      </a:r>
                      <a:endParaRPr sz="1700">
                        <a:latin typeface="Courier New"/>
                        <a:cs typeface="Courier New"/>
                      </a:endParaRPr>
                    </a:p>
                  </a:txBody>
                  <a:tcPr marL="0" marR="0" marT="0" marB="0"/>
                </a:tc>
                <a:tc>
                  <a:txBody>
                    <a:bodyPr/>
                    <a:lstStyle/>
                    <a:p>
                      <a:pPr marL="64135">
                        <a:lnSpc>
                          <a:spcPts val="1920"/>
                        </a:lnSpc>
                      </a:pPr>
                      <a:r>
                        <a:rPr sz="1700" dirty="0">
                          <a:latin typeface="Courier New"/>
                          <a:cs typeface="Courier New"/>
                        </a:rPr>
                        <a:t>3</a:t>
                      </a:r>
                      <a:endParaRPr sz="1700">
                        <a:latin typeface="Courier New"/>
                        <a:cs typeface="Courier New"/>
                      </a:endParaRPr>
                    </a:p>
                  </a:txBody>
                  <a:tcPr marL="0" marR="0" marT="0" marB="0"/>
                </a:tc>
                <a:tc>
                  <a:txBody>
                    <a:bodyPr/>
                    <a:lstStyle/>
                    <a:p>
                      <a:pPr algn="ctr">
                        <a:lnSpc>
                          <a:spcPts val="1920"/>
                        </a:lnSpc>
                      </a:pPr>
                      <a:r>
                        <a:rPr sz="1700" dirty="0">
                          <a:latin typeface="Courier New"/>
                          <a:cs typeface="Courier New"/>
                        </a:rPr>
                        <a:t>4</a:t>
                      </a:r>
                      <a:r>
                        <a:rPr sz="1700" spc="-75" dirty="0">
                          <a:latin typeface="Courier New"/>
                          <a:cs typeface="Courier New"/>
                        </a:rPr>
                        <a:t> </a:t>
                      </a:r>
                      <a:r>
                        <a:rPr sz="1700" dirty="0">
                          <a:latin typeface="Courier New"/>
                          <a:cs typeface="Courier New"/>
                        </a:rPr>
                        <a:t>5</a:t>
                      </a:r>
                      <a:endParaRPr sz="1700">
                        <a:latin typeface="Courier New"/>
                        <a:cs typeface="Courier New"/>
                      </a:endParaRPr>
                    </a:p>
                  </a:txBody>
                  <a:tcPr marL="0" marR="0" marT="0" marB="0"/>
                </a:tc>
                <a:tc>
                  <a:txBody>
                    <a:bodyPr/>
                    <a:lstStyle/>
                    <a:p>
                      <a:pPr algn="ctr">
                        <a:lnSpc>
                          <a:spcPts val="1920"/>
                        </a:lnSpc>
                      </a:pPr>
                      <a:r>
                        <a:rPr sz="1700" dirty="0">
                          <a:latin typeface="Courier New"/>
                          <a:cs typeface="Courier New"/>
                        </a:rPr>
                        <a:t>6</a:t>
                      </a:r>
                      <a:endParaRPr sz="1700">
                        <a:latin typeface="Courier New"/>
                        <a:cs typeface="Courier New"/>
                      </a:endParaRPr>
                    </a:p>
                  </a:txBody>
                  <a:tcPr marL="0" marR="0" marT="0" marB="0"/>
                </a:tc>
                <a:tc>
                  <a:txBody>
                    <a:bodyPr/>
                    <a:lstStyle/>
                    <a:p>
                      <a:pPr algn="ctr">
                        <a:lnSpc>
                          <a:spcPts val="1920"/>
                        </a:lnSpc>
                      </a:pPr>
                      <a:r>
                        <a:rPr sz="1700" dirty="0">
                          <a:latin typeface="Courier New"/>
                          <a:cs typeface="Courier New"/>
                        </a:rPr>
                        <a:t>7</a:t>
                      </a:r>
                      <a:r>
                        <a:rPr sz="1700" spc="-75" dirty="0">
                          <a:latin typeface="Courier New"/>
                          <a:cs typeface="Courier New"/>
                        </a:rPr>
                        <a:t> </a:t>
                      </a:r>
                      <a:r>
                        <a:rPr sz="1700" dirty="0">
                          <a:latin typeface="Courier New"/>
                          <a:cs typeface="Courier New"/>
                        </a:rPr>
                        <a:t>8</a:t>
                      </a:r>
                      <a:endParaRPr sz="1700">
                        <a:latin typeface="Courier New"/>
                        <a:cs typeface="Courier New"/>
                      </a:endParaRPr>
                    </a:p>
                  </a:txBody>
                  <a:tcPr marL="0" marR="0" marT="0" marB="0"/>
                </a:tc>
                <a:tc>
                  <a:txBody>
                    <a:bodyPr/>
                    <a:lstStyle/>
                    <a:p>
                      <a:pPr algn="ctr">
                        <a:lnSpc>
                          <a:spcPts val="1920"/>
                        </a:lnSpc>
                      </a:pPr>
                      <a:r>
                        <a:rPr sz="1700" dirty="0">
                          <a:latin typeface="Courier New"/>
                          <a:cs typeface="Courier New"/>
                        </a:rPr>
                        <a:t>9</a:t>
                      </a:r>
                      <a:endParaRPr sz="1700">
                        <a:latin typeface="Courier New"/>
                        <a:cs typeface="Courier New"/>
                      </a:endParaRPr>
                    </a:p>
                  </a:txBody>
                  <a:tcPr marL="0" marR="0" marT="0" marB="0"/>
                </a:tc>
                <a:tc>
                  <a:txBody>
                    <a:bodyPr/>
                    <a:lstStyle/>
                    <a:p>
                      <a:pPr marR="57150" algn="r">
                        <a:lnSpc>
                          <a:spcPts val="1920"/>
                        </a:lnSpc>
                      </a:pPr>
                      <a:r>
                        <a:rPr sz="1700" spc="-5" dirty="0">
                          <a:latin typeface="Courier New"/>
                          <a:cs typeface="Courier New"/>
                        </a:rPr>
                        <a:t>10</a:t>
                      </a:r>
                      <a:endParaRPr sz="1700">
                        <a:latin typeface="Courier New"/>
                        <a:cs typeface="Courier New"/>
                      </a:endParaRPr>
                    </a:p>
                  </a:txBody>
                  <a:tcPr marL="0" marR="0" marT="0" marB="0"/>
                </a:tc>
                <a:tc>
                  <a:txBody>
                    <a:bodyPr/>
                    <a:lstStyle/>
                    <a:p>
                      <a:pPr marL="64135">
                        <a:lnSpc>
                          <a:spcPts val="1920"/>
                        </a:lnSpc>
                      </a:pPr>
                      <a:r>
                        <a:rPr sz="1700" spc="-5" dirty="0">
                          <a:latin typeface="Courier New"/>
                          <a:cs typeface="Courier New"/>
                        </a:rPr>
                        <a:t>11</a:t>
                      </a:r>
                      <a:endParaRPr sz="1700">
                        <a:latin typeface="Courier New"/>
                        <a:cs typeface="Courier New"/>
                      </a:endParaRPr>
                    </a:p>
                  </a:txBody>
                  <a:tcPr marL="0" marR="0" marT="0" marB="0"/>
                </a:tc>
                <a:tc>
                  <a:txBody>
                    <a:bodyPr/>
                    <a:lstStyle/>
                    <a:p>
                      <a:pPr marL="64135">
                        <a:lnSpc>
                          <a:spcPts val="1920"/>
                        </a:lnSpc>
                      </a:pPr>
                      <a:r>
                        <a:rPr sz="1700" spc="-5" dirty="0">
                          <a:latin typeface="Courier New"/>
                          <a:cs typeface="Courier New"/>
                        </a:rPr>
                        <a:t>12</a:t>
                      </a:r>
                      <a:endParaRPr sz="1700">
                        <a:latin typeface="Courier New"/>
                        <a:cs typeface="Courier New"/>
                      </a:endParaRPr>
                    </a:p>
                  </a:txBody>
                  <a:tcPr marL="0" marR="0" marT="0" marB="0"/>
                </a:tc>
              </a:tr>
              <a:tr h="265797">
                <a:tc>
                  <a:txBody>
                    <a:bodyPr/>
                    <a:lstStyle/>
                    <a:p>
                      <a:pPr marR="24765" algn="ctr">
                        <a:lnSpc>
                          <a:spcPts val="1920"/>
                        </a:lnSpc>
                      </a:pPr>
                      <a:r>
                        <a:rPr sz="1700" dirty="0">
                          <a:latin typeface="Courier New"/>
                          <a:cs typeface="Courier New"/>
                        </a:rPr>
                        <a:t>n</a:t>
                      </a:r>
                      <a:endParaRPr sz="1700">
                        <a:latin typeface="Courier New"/>
                        <a:cs typeface="Courier New"/>
                      </a:endParaRPr>
                    </a:p>
                  </a:txBody>
                  <a:tcPr marL="0" marR="0" marT="0" marB="0"/>
                </a:tc>
                <a:tc>
                  <a:txBody>
                    <a:bodyPr/>
                    <a:lstStyle/>
                    <a:p>
                      <a:pPr algn="ctr">
                        <a:lnSpc>
                          <a:spcPts val="1920"/>
                        </a:lnSpc>
                      </a:pPr>
                      <a:r>
                        <a:rPr sz="1700" dirty="0">
                          <a:latin typeface="Courier New"/>
                          <a:cs typeface="Courier New"/>
                        </a:rPr>
                        <a:t>o</a:t>
                      </a:r>
                      <a:endParaRPr sz="1700">
                        <a:latin typeface="Courier New"/>
                        <a:cs typeface="Courier New"/>
                      </a:endParaRPr>
                    </a:p>
                  </a:txBody>
                  <a:tcPr marL="0" marR="0" marT="0" marB="0"/>
                </a:tc>
                <a:tc>
                  <a:txBody>
                    <a:bodyPr/>
                    <a:lstStyle/>
                    <a:p>
                      <a:pPr marL="64769">
                        <a:lnSpc>
                          <a:spcPts val="1920"/>
                        </a:lnSpc>
                      </a:pPr>
                      <a:r>
                        <a:rPr sz="1700" dirty="0">
                          <a:latin typeface="Courier New"/>
                          <a:cs typeface="Courier New"/>
                        </a:rPr>
                        <a:t>p</a:t>
                      </a:r>
                      <a:endParaRPr sz="1700">
                        <a:latin typeface="Courier New"/>
                        <a:cs typeface="Courier New"/>
                      </a:endParaRPr>
                    </a:p>
                  </a:txBody>
                  <a:tcPr marL="0" marR="0" marT="0" marB="0"/>
                </a:tc>
                <a:tc>
                  <a:txBody>
                    <a:bodyPr/>
                    <a:lstStyle/>
                    <a:p>
                      <a:pPr algn="ctr">
                        <a:lnSpc>
                          <a:spcPts val="1920"/>
                        </a:lnSpc>
                      </a:pPr>
                      <a:r>
                        <a:rPr sz="1700" dirty="0">
                          <a:latin typeface="Courier New"/>
                          <a:cs typeface="Courier New"/>
                        </a:rPr>
                        <a:t>q</a:t>
                      </a:r>
                      <a:endParaRPr sz="1700">
                        <a:latin typeface="Courier New"/>
                        <a:cs typeface="Courier New"/>
                      </a:endParaRPr>
                    </a:p>
                  </a:txBody>
                  <a:tcPr marL="0" marR="0" marT="0" marB="0"/>
                </a:tc>
                <a:tc>
                  <a:txBody>
                    <a:bodyPr/>
                    <a:lstStyle/>
                    <a:p>
                      <a:pPr algn="ctr">
                        <a:lnSpc>
                          <a:spcPts val="1920"/>
                        </a:lnSpc>
                      </a:pPr>
                      <a:r>
                        <a:rPr sz="1700" dirty="0">
                          <a:latin typeface="Courier New"/>
                          <a:cs typeface="Courier New"/>
                        </a:rPr>
                        <a:t>r</a:t>
                      </a:r>
                      <a:endParaRPr sz="1700">
                        <a:latin typeface="Courier New"/>
                        <a:cs typeface="Courier New"/>
                      </a:endParaRPr>
                    </a:p>
                  </a:txBody>
                  <a:tcPr marL="0" marR="0" marT="0" marB="0"/>
                </a:tc>
                <a:tc>
                  <a:txBody>
                    <a:bodyPr/>
                    <a:lstStyle/>
                    <a:p>
                      <a:pPr algn="ctr">
                        <a:lnSpc>
                          <a:spcPts val="1920"/>
                        </a:lnSpc>
                      </a:pPr>
                      <a:r>
                        <a:rPr sz="1700" dirty="0">
                          <a:latin typeface="Courier New"/>
                          <a:cs typeface="Courier New"/>
                        </a:rPr>
                        <a:t>s</a:t>
                      </a:r>
                      <a:endParaRPr sz="1700">
                        <a:latin typeface="Courier New"/>
                        <a:cs typeface="Courier New"/>
                      </a:endParaRPr>
                    </a:p>
                  </a:txBody>
                  <a:tcPr marL="0" marR="0" marT="0" marB="0"/>
                </a:tc>
                <a:tc>
                  <a:txBody>
                    <a:bodyPr/>
                    <a:lstStyle/>
                    <a:p>
                      <a:pPr algn="ctr">
                        <a:lnSpc>
                          <a:spcPts val="1920"/>
                        </a:lnSpc>
                      </a:pPr>
                      <a:r>
                        <a:rPr sz="1700" dirty="0">
                          <a:latin typeface="Courier New"/>
                          <a:cs typeface="Courier New"/>
                        </a:rPr>
                        <a:t>t</a:t>
                      </a:r>
                      <a:endParaRPr sz="1700">
                        <a:latin typeface="Courier New"/>
                        <a:cs typeface="Courier New"/>
                      </a:endParaRPr>
                    </a:p>
                  </a:txBody>
                  <a:tcPr marL="0" marR="0" marT="0" marB="0"/>
                </a:tc>
                <a:tc>
                  <a:txBody>
                    <a:bodyPr/>
                    <a:lstStyle/>
                    <a:p>
                      <a:pPr marR="56515" algn="r">
                        <a:lnSpc>
                          <a:spcPts val="1920"/>
                        </a:lnSpc>
                      </a:pPr>
                      <a:r>
                        <a:rPr sz="1700" dirty="0">
                          <a:latin typeface="Courier New"/>
                          <a:cs typeface="Courier New"/>
                        </a:rPr>
                        <a:t>u</a:t>
                      </a:r>
                      <a:endParaRPr sz="1700">
                        <a:latin typeface="Courier New"/>
                        <a:cs typeface="Courier New"/>
                      </a:endParaRPr>
                    </a:p>
                  </a:txBody>
                  <a:tcPr marL="0" marR="0" marT="0" marB="0"/>
                </a:tc>
                <a:tc>
                  <a:txBody>
                    <a:bodyPr/>
                    <a:lstStyle/>
                    <a:p>
                      <a:pPr marL="194310">
                        <a:lnSpc>
                          <a:spcPts val="1920"/>
                        </a:lnSpc>
                      </a:pPr>
                      <a:r>
                        <a:rPr sz="1700" dirty="0">
                          <a:latin typeface="Courier New"/>
                          <a:cs typeface="Courier New"/>
                        </a:rPr>
                        <a:t>v</a:t>
                      </a:r>
                      <a:endParaRPr sz="1700">
                        <a:latin typeface="Courier New"/>
                        <a:cs typeface="Courier New"/>
                      </a:endParaRPr>
                    </a:p>
                  </a:txBody>
                  <a:tcPr marL="0" marR="0" marT="0" marB="0"/>
                </a:tc>
                <a:tc>
                  <a:txBody>
                    <a:bodyPr/>
                    <a:lstStyle/>
                    <a:p>
                      <a:pPr marL="194310">
                        <a:lnSpc>
                          <a:spcPts val="1920"/>
                        </a:lnSpc>
                        <a:tabLst>
                          <a:tab pos="582295" algn="l"/>
                          <a:tab pos="970915" algn="l"/>
                          <a:tab pos="1359535" algn="l"/>
                        </a:tabLst>
                      </a:pPr>
                      <a:r>
                        <a:rPr sz="1700" dirty="0">
                          <a:latin typeface="Courier New"/>
                          <a:cs typeface="Courier New"/>
                        </a:rPr>
                        <a:t>w	x	y	Z</a:t>
                      </a:r>
                      <a:endParaRPr sz="1700">
                        <a:latin typeface="Courier New"/>
                        <a:cs typeface="Courier New"/>
                      </a:endParaRPr>
                    </a:p>
                  </a:txBody>
                  <a:tcPr marL="0" marR="0" marT="0" marB="0"/>
                </a:tc>
              </a:tr>
            </a:tbl>
          </a:graphicData>
        </a:graphic>
      </p:graphicFrame>
      <p:sp>
        <p:nvSpPr>
          <p:cNvPr id="7" name="object 5"/>
          <p:cNvSpPr txBox="1"/>
          <p:nvPr/>
        </p:nvSpPr>
        <p:spPr>
          <a:xfrm>
            <a:off x="510540" y="4105232"/>
            <a:ext cx="5342890" cy="1695450"/>
          </a:xfrm>
          <a:prstGeom prst="rect">
            <a:avLst/>
          </a:prstGeom>
        </p:spPr>
        <p:txBody>
          <a:bodyPr vert="horz" wrap="square" lIns="0" tIns="40005" rIns="0" bIns="0" rtlCol="0">
            <a:spAutoFit/>
          </a:bodyPr>
          <a:lstStyle/>
          <a:p>
            <a:pPr marL="381635">
              <a:lnSpc>
                <a:spcPct val="100000"/>
              </a:lnSpc>
              <a:spcBef>
                <a:spcPts val="315"/>
              </a:spcBef>
            </a:pPr>
            <a:r>
              <a:rPr sz="1700" spc="-5" dirty="0">
                <a:latin typeface="Courier New"/>
                <a:cs typeface="Courier New"/>
              </a:rPr>
              <a:t>13 14 15 16 17 18 19 20 21 22 23 24</a:t>
            </a:r>
            <a:r>
              <a:rPr sz="1700" spc="-45" dirty="0">
                <a:latin typeface="Courier New"/>
                <a:cs typeface="Courier New"/>
              </a:rPr>
              <a:t> </a:t>
            </a:r>
            <a:r>
              <a:rPr sz="1700" spc="-5" dirty="0">
                <a:latin typeface="Courier New"/>
                <a:cs typeface="Courier New"/>
              </a:rPr>
              <a:t>25</a:t>
            </a:r>
            <a:endParaRPr sz="1700" dirty="0">
              <a:latin typeface="Courier New"/>
              <a:cs typeface="Courier New"/>
            </a:endParaRPr>
          </a:p>
          <a:p>
            <a:pPr marL="38100">
              <a:lnSpc>
                <a:spcPct val="100000"/>
              </a:lnSpc>
              <a:spcBef>
                <a:spcPts val="380"/>
              </a:spcBef>
            </a:pPr>
            <a:r>
              <a:rPr sz="3150" spc="1417" baseline="14550" dirty="0">
                <a:solidFill>
                  <a:srgbClr val="330066"/>
                </a:solidFill>
                <a:latin typeface="Symbol"/>
                <a:cs typeface="Symbol"/>
              </a:rPr>
              <a:t></a:t>
            </a:r>
            <a:r>
              <a:rPr sz="3150" spc="-7" baseline="14550" dirty="0">
                <a:solidFill>
                  <a:srgbClr val="330066"/>
                </a:solidFill>
                <a:latin typeface="Times New Roman"/>
                <a:cs typeface="Times New Roman"/>
              </a:rPr>
              <a:t> </a:t>
            </a:r>
            <a:r>
              <a:rPr sz="3000" spc="-10" dirty="0">
                <a:latin typeface="Arial"/>
                <a:cs typeface="Arial"/>
              </a:rPr>
              <a:t>then </a:t>
            </a:r>
            <a:r>
              <a:rPr sz="3000" spc="-5" dirty="0">
                <a:latin typeface="Arial"/>
                <a:cs typeface="Arial"/>
              </a:rPr>
              <a:t>have Caesar </a:t>
            </a:r>
            <a:r>
              <a:rPr sz="3000" dirty="0">
                <a:latin typeface="Arial"/>
                <a:cs typeface="Arial"/>
              </a:rPr>
              <a:t>cipher </a:t>
            </a:r>
            <a:r>
              <a:rPr sz="3000" spc="-5" dirty="0">
                <a:latin typeface="Arial"/>
                <a:cs typeface="Arial"/>
              </a:rPr>
              <a:t>as:</a:t>
            </a:r>
            <a:endParaRPr sz="3000" dirty="0">
              <a:latin typeface="Arial"/>
              <a:cs typeface="Arial"/>
            </a:endParaRPr>
          </a:p>
          <a:p>
            <a:pPr marL="381635">
              <a:lnSpc>
                <a:spcPct val="100000"/>
              </a:lnSpc>
              <a:spcBef>
                <a:spcPts val="340"/>
              </a:spcBef>
            </a:pPr>
            <a:r>
              <a:rPr sz="2600" i="1" dirty="0">
                <a:latin typeface="Arial"/>
                <a:cs typeface="Arial"/>
              </a:rPr>
              <a:t>C </a:t>
            </a:r>
            <a:r>
              <a:rPr sz="2600" dirty="0">
                <a:latin typeface="Arial"/>
                <a:cs typeface="Arial"/>
              </a:rPr>
              <a:t>= E(</a:t>
            </a:r>
            <a:r>
              <a:rPr sz="2600" i="1" dirty="0">
                <a:latin typeface="Arial"/>
                <a:cs typeface="Arial"/>
              </a:rPr>
              <a:t>p</a:t>
            </a:r>
            <a:r>
              <a:rPr sz="2600" dirty="0">
                <a:latin typeface="Arial"/>
                <a:cs typeface="Arial"/>
              </a:rPr>
              <a:t>) = </a:t>
            </a:r>
            <a:r>
              <a:rPr sz="2600" spc="-5" dirty="0">
                <a:latin typeface="Arial"/>
                <a:cs typeface="Arial"/>
              </a:rPr>
              <a:t>(</a:t>
            </a:r>
            <a:r>
              <a:rPr sz="2600" i="1" spc="-5" dirty="0">
                <a:latin typeface="Arial"/>
                <a:cs typeface="Arial"/>
              </a:rPr>
              <a:t>p </a:t>
            </a:r>
            <a:r>
              <a:rPr sz="2600" dirty="0">
                <a:latin typeface="Arial"/>
                <a:cs typeface="Arial"/>
              </a:rPr>
              <a:t>+ </a:t>
            </a:r>
            <a:r>
              <a:rPr sz="2600" i="1" spc="5" dirty="0">
                <a:latin typeface="Arial"/>
                <a:cs typeface="Arial"/>
              </a:rPr>
              <a:t>k</a:t>
            </a:r>
            <a:r>
              <a:rPr sz="2600" spc="5" dirty="0">
                <a:latin typeface="Arial"/>
                <a:cs typeface="Arial"/>
              </a:rPr>
              <a:t>) mod</a:t>
            </a:r>
            <a:r>
              <a:rPr sz="2600" spc="-45" dirty="0">
                <a:latin typeface="Arial"/>
                <a:cs typeface="Arial"/>
              </a:rPr>
              <a:t> </a:t>
            </a:r>
            <a:r>
              <a:rPr sz="2600" dirty="0">
                <a:latin typeface="Arial"/>
                <a:cs typeface="Arial"/>
              </a:rPr>
              <a:t>(26)</a:t>
            </a:r>
          </a:p>
          <a:p>
            <a:pPr marL="381635">
              <a:lnSpc>
                <a:spcPct val="100000"/>
              </a:lnSpc>
              <a:spcBef>
                <a:spcPts val="330"/>
              </a:spcBef>
            </a:pPr>
            <a:r>
              <a:rPr sz="2600" i="1" dirty="0">
                <a:latin typeface="Arial"/>
                <a:cs typeface="Arial"/>
              </a:rPr>
              <a:t>p </a:t>
            </a:r>
            <a:r>
              <a:rPr sz="2600" dirty="0">
                <a:latin typeface="Arial"/>
                <a:cs typeface="Arial"/>
              </a:rPr>
              <a:t>= </a:t>
            </a:r>
            <a:r>
              <a:rPr sz="2600" spc="-5" dirty="0">
                <a:latin typeface="Arial"/>
                <a:cs typeface="Arial"/>
              </a:rPr>
              <a:t>D(C) </a:t>
            </a:r>
            <a:r>
              <a:rPr sz="2600" dirty="0">
                <a:latin typeface="Arial"/>
                <a:cs typeface="Arial"/>
              </a:rPr>
              <a:t>= (C – </a:t>
            </a:r>
            <a:r>
              <a:rPr sz="2600" i="1" dirty="0">
                <a:latin typeface="Arial"/>
                <a:cs typeface="Arial"/>
              </a:rPr>
              <a:t>k</a:t>
            </a:r>
            <a:r>
              <a:rPr sz="2600" dirty="0">
                <a:latin typeface="Arial"/>
                <a:cs typeface="Arial"/>
              </a:rPr>
              <a:t>) mod</a:t>
            </a:r>
            <a:r>
              <a:rPr sz="2600" spc="-5" dirty="0">
                <a:latin typeface="Arial"/>
                <a:cs typeface="Arial"/>
              </a:rPr>
              <a:t> (26)</a:t>
            </a:r>
            <a:endParaRPr sz="2600" dirty="0">
              <a:latin typeface="Arial"/>
              <a:cs typeface="Arial"/>
            </a:endParaRPr>
          </a:p>
        </p:txBody>
      </p:sp>
    </p:spTree>
    <p:extLst>
      <p:ext uri="{BB962C8B-B14F-4D97-AF65-F5344CB8AC3E}">
        <p14:creationId xmlns:p14="http://schemas.microsoft.com/office/powerpoint/2010/main" val="3564632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 dirty="0"/>
              <a:t>Monoalphabetic</a:t>
            </a:r>
            <a:r>
              <a:rPr spc="-55" dirty="0"/>
              <a:t> </a:t>
            </a:r>
            <a:r>
              <a:rPr spc="-20" dirty="0"/>
              <a:t>Ciphers</a:t>
            </a:r>
          </a:p>
        </p:txBody>
      </p:sp>
      <p:sp>
        <p:nvSpPr>
          <p:cNvPr id="3" name="object 3"/>
          <p:cNvSpPr txBox="1"/>
          <p:nvPr/>
        </p:nvSpPr>
        <p:spPr>
          <a:xfrm>
            <a:off x="535940" y="555472"/>
            <a:ext cx="10130155" cy="1358900"/>
          </a:xfrm>
          <a:prstGeom prst="rect">
            <a:avLst/>
          </a:prstGeom>
        </p:spPr>
        <p:txBody>
          <a:bodyPr vert="horz" wrap="square" lIns="0" tIns="60960" rIns="0" bIns="0" rtlCol="0">
            <a:spAutoFit/>
          </a:bodyPr>
          <a:lstStyle/>
          <a:p>
            <a:pPr marL="241300" indent="-228600">
              <a:lnSpc>
                <a:spcPct val="100000"/>
              </a:lnSpc>
              <a:spcBef>
                <a:spcPts val="480"/>
              </a:spcBef>
              <a:buFont typeface="Arial"/>
              <a:buChar char="•"/>
              <a:tabLst>
                <a:tab pos="241300" algn="l"/>
              </a:tabLst>
            </a:pPr>
            <a:r>
              <a:rPr sz="2600" dirty="0">
                <a:latin typeface="Times New Roman"/>
                <a:cs typeface="Times New Roman"/>
              </a:rPr>
              <a:t>Better than </a:t>
            </a:r>
            <a:r>
              <a:rPr sz="2600" spc="-5" dirty="0">
                <a:latin typeface="Times New Roman"/>
                <a:cs typeface="Times New Roman"/>
              </a:rPr>
              <a:t>Caeser</a:t>
            </a:r>
            <a:r>
              <a:rPr sz="2600" spc="-35" dirty="0">
                <a:latin typeface="Times New Roman"/>
                <a:cs typeface="Times New Roman"/>
              </a:rPr>
              <a:t> </a:t>
            </a:r>
            <a:r>
              <a:rPr sz="2600" dirty="0">
                <a:latin typeface="Times New Roman"/>
                <a:cs typeface="Times New Roman"/>
              </a:rPr>
              <a:t>Cipher</a:t>
            </a:r>
            <a:endParaRPr sz="2600">
              <a:latin typeface="Times New Roman"/>
              <a:cs typeface="Times New Roman"/>
            </a:endParaRPr>
          </a:p>
          <a:p>
            <a:pPr marL="241300" indent="-228600">
              <a:lnSpc>
                <a:spcPct val="100000"/>
              </a:lnSpc>
              <a:spcBef>
                <a:spcPts val="385"/>
              </a:spcBef>
              <a:buFont typeface="Arial"/>
              <a:buChar char="•"/>
              <a:tabLst>
                <a:tab pos="241300" algn="l"/>
              </a:tabLst>
            </a:pPr>
            <a:r>
              <a:rPr sz="2600" dirty="0">
                <a:latin typeface="Times New Roman"/>
                <a:cs typeface="Times New Roman"/>
              </a:rPr>
              <a:t>For </a:t>
            </a:r>
            <a:r>
              <a:rPr sz="2600" spc="-5" dirty="0">
                <a:latin typeface="Times New Roman"/>
                <a:cs typeface="Times New Roman"/>
              </a:rPr>
              <a:t>each character </a:t>
            </a:r>
            <a:r>
              <a:rPr sz="2600" dirty="0">
                <a:latin typeface="Times New Roman"/>
                <a:cs typeface="Times New Roman"/>
              </a:rPr>
              <a:t>of alphabet, </a:t>
            </a:r>
            <a:r>
              <a:rPr sz="2600" spc="-5" dirty="0">
                <a:latin typeface="Times New Roman"/>
                <a:cs typeface="Times New Roman"/>
              </a:rPr>
              <a:t>assign different-abrupt </a:t>
            </a:r>
            <a:r>
              <a:rPr sz="2600" dirty="0">
                <a:latin typeface="Times New Roman"/>
                <a:cs typeface="Times New Roman"/>
              </a:rPr>
              <a:t>concerned</a:t>
            </a:r>
            <a:r>
              <a:rPr sz="2600" spc="-45" dirty="0">
                <a:latin typeface="Times New Roman"/>
                <a:cs typeface="Times New Roman"/>
              </a:rPr>
              <a:t> </a:t>
            </a:r>
            <a:r>
              <a:rPr sz="2600" spc="-5" dirty="0">
                <a:latin typeface="Times New Roman"/>
                <a:cs typeface="Times New Roman"/>
              </a:rPr>
              <a:t>character</a:t>
            </a:r>
            <a:endParaRPr sz="2600">
              <a:latin typeface="Times New Roman"/>
              <a:cs typeface="Times New Roman"/>
            </a:endParaRPr>
          </a:p>
          <a:p>
            <a:pPr marL="241300" indent="-228600">
              <a:lnSpc>
                <a:spcPct val="100000"/>
              </a:lnSpc>
              <a:spcBef>
                <a:spcPts val="375"/>
              </a:spcBef>
              <a:buFont typeface="Arial"/>
              <a:buChar char="•"/>
              <a:tabLst>
                <a:tab pos="241300" algn="l"/>
              </a:tabLst>
            </a:pPr>
            <a:r>
              <a:rPr sz="2600" dirty="0">
                <a:latin typeface="Times New Roman"/>
                <a:cs typeface="Times New Roman"/>
              </a:rPr>
              <a:t>Example:</a:t>
            </a:r>
            <a:endParaRPr sz="2600">
              <a:latin typeface="Times New Roman"/>
              <a:cs typeface="Times New Roman"/>
            </a:endParaRPr>
          </a:p>
        </p:txBody>
      </p:sp>
      <p:sp>
        <p:nvSpPr>
          <p:cNvPr id="4" name="object 4"/>
          <p:cNvSpPr txBox="1">
            <a:spLocks noGrp="1"/>
          </p:cNvSpPr>
          <p:nvPr>
            <p:ph type="body" idx="1"/>
          </p:nvPr>
        </p:nvSpPr>
        <p:spPr>
          <a:xfrm>
            <a:off x="449579" y="3267532"/>
            <a:ext cx="11292840" cy="2849113"/>
          </a:xfrm>
          <a:prstGeom prst="rect">
            <a:avLst/>
          </a:prstGeom>
        </p:spPr>
        <p:txBody>
          <a:bodyPr vert="horz" wrap="square" lIns="0" tIns="89535" rIns="0" bIns="0" rtlCol="0">
            <a:spAutoFit/>
          </a:bodyPr>
          <a:lstStyle/>
          <a:p>
            <a:pPr marL="327660" marR="5715" indent="-228600">
              <a:lnSpc>
                <a:spcPts val="2500"/>
              </a:lnSpc>
              <a:spcBef>
                <a:spcPts val="705"/>
              </a:spcBef>
              <a:buFont typeface="Arial"/>
              <a:buChar char="•"/>
              <a:tabLst>
                <a:tab pos="327660" algn="l"/>
              </a:tabLst>
            </a:pPr>
            <a:r>
              <a:rPr spc="-5" dirty="0"/>
              <a:t>Monoalphabetic ciphers are easy </a:t>
            </a:r>
            <a:r>
              <a:rPr dirty="0"/>
              <a:t>to </a:t>
            </a:r>
            <a:r>
              <a:rPr spc="-5" dirty="0"/>
              <a:t>break because they reflect </a:t>
            </a:r>
            <a:r>
              <a:rPr dirty="0"/>
              <a:t>the </a:t>
            </a:r>
            <a:r>
              <a:rPr spc="-5" dirty="0"/>
              <a:t>frequency </a:t>
            </a:r>
            <a:r>
              <a:rPr dirty="0"/>
              <a:t>data  of the original</a:t>
            </a:r>
            <a:r>
              <a:rPr spc="-40" dirty="0"/>
              <a:t> </a:t>
            </a:r>
            <a:r>
              <a:rPr dirty="0"/>
              <a:t>alphabet.</a:t>
            </a:r>
          </a:p>
          <a:p>
            <a:pPr marL="327660" marR="5080" indent="-228600">
              <a:lnSpc>
                <a:spcPct val="80000"/>
              </a:lnSpc>
              <a:spcBef>
                <a:spcPts val="1025"/>
              </a:spcBef>
              <a:buFont typeface="Arial"/>
              <a:buChar char="•"/>
              <a:tabLst>
                <a:tab pos="327660" algn="l"/>
              </a:tabLst>
            </a:pPr>
            <a:r>
              <a:rPr dirty="0"/>
              <a:t>A </a:t>
            </a:r>
            <a:r>
              <a:rPr spc="-5" dirty="0"/>
              <a:t>countermeasure is to provide multiple </a:t>
            </a:r>
            <a:r>
              <a:rPr dirty="0"/>
              <a:t>substitutes, known </a:t>
            </a:r>
            <a:r>
              <a:rPr spc="-5" dirty="0"/>
              <a:t>as </a:t>
            </a:r>
            <a:r>
              <a:rPr dirty="0">
                <a:solidFill>
                  <a:srgbClr val="FF0000"/>
                </a:solidFill>
              </a:rPr>
              <a:t>homophones</a:t>
            </a:r>
            <a:r>
              <a:rPr dirty="0"/>
              <a:t>, for a  single</a:t>
            </a:r>
            <a:r>
              <a:rPr spc="-15" dirty="0"/>
              <a:t> </a:t>
            </a:r>
            <a:r>
              <a:rPr spc="-25" dirty="0"/>
              <a:t>letter</a:t>
            </a:r>
            <a:r>
              <a:rPr spc="-25" dirty="0" smtClean="0"/>
              <a:t>.</a:t>
            </a:r>
            <a:r>
              <a:rPr lang="en-US" spc="-25" dirty="0" smtClean="0"/>
              <a:t> If two letters considered for substitutes it is called </a:t>
            </a:r>
            <a:r>
              <a:rPr lang="en-US" spc="-25" dirty="0" smtClean="0">
                <a:solidFill>
                  <a:srgbClr val="FF0000"/>
                </a:solidFill>
              </a:rPr>
              <a:t>as digrams</a:t>
            </a:r>
            <a:r>
              <a:rPr lang="en-US" spc="-25" dirty="0" smtClean="0"/>
              <a:t>.</a:t>
            </a:r>
            <a:endParaRPr spc="-25" dirty="0"/>
          </a:p>
          <a:p>
            <a:pPr marL="99060" marR="8052434">
              <a:lnSpc>
                <a:spcPts val="3490"/>
              </a:lnSpc>
              <a:spcBef>
                <a:spcPts val="180"/>
              </a:spcBef>
              <a:buFont typeface="Arial"/>
              <a:buChar char="•"/>
              <a:tabLst>
                <a:tab pos="327660" algn="l"/>
              </a:tabLst>
            </a:pPr>
            <a:r>
              <a:rPr dirty="0"/>
              <a:t>For Example:  </a:t>
            </a:r>
            <a:r>
              <a:rPr lang="en-US" dirty="0" smtClean="0"/>
              <a:t> A-</a:t>
            </a:r>
            <a:r>
              <a:rPr dirty="0" smtClean="0"/>
              <a:t>Plaintext</a:t>
            </a:r>
            <a:r>
              <a:rPr dirty="0"/>
              <a:t>:</a:t>
            </a:r>
            <a:r>
              <a:rPr spc="-75" dirty="0"/>
              <a:t> </a:t>
            </a:r>
            <a:r>
              <a:rPr dirty="0"/>
              <a:t>goodmorning</a:t>
            </a:r>
          </a:p>
          <a:p>
            <a:pPr marL="99060">
              <a:lnSpc>
                <a:spcPct val="100000"/>
              </a:lnSpc>
              <a:spcBef>
                <a:spcPts val="210"/>
              </a:spcBef>
            </a:pPr>
            <a:r>
              <a:rPr dirty="0"/>
              <a:t>Ciphertext:</a:t>
            </a:r>
            <a:r>
              <a:rPr spc="-75" dirty="0"/>
              <a:t> </a:t>
            </a:r>
            <a:r>
              <a:rPr spc="-20" dirty="0"/>
              <a:t>TLLWNLIMRMT</a:t>
            </a:r>
          </a:p>
        </p:txBody>
      </p:sp>
      <p:graphicFrame>
        <p:nvGraphicFramePr>
          <p:cNvPr id="5" name="object 5"/>
          <p:cNvGraphicFramePr>
            <a:graphicFrameLocks noGrp="1"/>
          </p:cNvGraphicFramePr>
          <p:nvPr/>
        </p:nvGraphicFramePr>
        <p:xfrm>
          <a:off x="717804" y="2196083"/>
          <a:ext cx="10841982" cy="888809"/>
        </p:xfrm>
        <a:graphic>
          <a:graphicData uri="http://schemas.openxmlformats.org/drawingml/2006/table">
            <a:tbl>
              <a:tblPr firstRow="1" bandRow="1">
                <a:tableStyleId>{2D5ABB26-0587-4C30-8999-92F81FD0307C}</a:tableStyleId>
              </a:tblPr>
              <a:tblGrid>
                <a:gridCol w="414655"/>
                <a:gridCol w="417195"/>
                <a:gridCol w="417194"/>
                <a:gridCol w="417194"/>
                <a:gridCol w="417194"/>
                <a:gridCol w="417194"/>
                <a:gridCol w="417194"/>
                <a:gridCol w="417194"/>
                <a:gridCol w="417195"/>
                <a:gridCol w="417195"/>
                <a:gridCol w="417195"/>
                <a:gridCol w="417195"/>
                <a:gridCol w="417195"/>
                <a:gridCol w="417195"/>
                <a:gridCol w="417195"/>
                <a:gridCol w="417194"/>
                <a:gridCol w="417195"/>
                <a:gridCol w="417195"/>
                <a:gridCol w="417195"/>
                <a:gridCol w="417195"/>
                <a:gridCol w="417195"/>
                <a:gridCol w="417195"/>
                <a:gridCol w="417195"/>
                <a:gridCol w="417195"/>
                <a:gridCol w="417195"/>
                <a:gridCol w="414654"/>
              </a:tblGrid>
              <a:tr h="444563">
                <a:tc>
                  <a:txBody>
                    <a:bodyPr/>
                    <a:lstStyle/>
                    <a:p>
                      <a:pPr algn="ctr">
                        <a:lnSpc>
                          <a:spcPct val="100000"/>
                        </a:lnSpc>
                        <a:spcBef>
                          <a:spcPts val="225"/>
                        </a:spcBef>
                      </a:pPr>
                      <a:r>
                        <a:rPr sz="1800" dirty="0">
                          <a:latin typeface="Calibri"/>
                          <a:cs typeface="Calibri"/>
                        </a:rPr>
                        <a:t>a</a:t>
                      </a:r>
                      <a:endParaRPr sz="1800">
                        <a:latin typeface="Calibri"/>
                        <a:cs typeface="Calibri"/>
                      </a:endParaRPr>
                    </a:p>
                  </a:txBody>
                  <a:tcPr marL="0" marR="0" marT="28575" marB="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b</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60020">
                        <a:lnSpc>
                          <a:spcPct val="100000"/>
                        </a:lnSpc>
                        <a:spcBef>
                          <a:spcPts val="225"/>
                        </a:spcBef>
                      </a:pPr>
                      <a:r>
                        <a:rPr sz="1800" dirty="0">
                          <a:latin typeface="Calibri"/>
                          <a:cs typeface="Calibri"/>
                        </a:rPr>
                        <a:t>c</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R="140335" algn="r">
                        <a:lnSpc>
                          <a:spcPct val="100000"/>
                        </a:lnSpc>
                        <a:spcBef>
                          <a:spcPts val="225"/>
                        </a:spcBef>
                      </a:pPr>
                      <a:r>
                        <a:rPr sz="1800" dirty="0">
                          <a:latin typeface="Calibri"/>
                          <a:cs typeface="Calibri"/>
                        </a:rPr>
                        <a:t>d</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e</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f</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g</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h</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i</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j</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k</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l</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16839">
                        <a:lnSpc>
                          <a:spcPct val="100000"/>
                        </a:lnSpc>
                        <a:spcBef>
                          <a:spcPts val="225"/>
                        </a:spcBef>
                      </a:pPr>
                      <a:r>
                        <a:rPr sz="1800" dirty="0">
                          <a:latin typeface="Calibri"/>
                          <a:cs typeface="Calibri"/>
                        </a:rPr>
                        <a:t>m</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48590">
                        <a:lnSpc>
                          <a:spcPct val="100000"/>
                        </a:lnSpc>
                        <a:spcBef>
                          <a:spcPts val="225"/>
                        </a:spcBef>
                      </a:pPr>
                      <a:r>
                        <a:rPr sz="1800" dirty="0">
                          <a:latin typeface="Calibri"/>
                          <a:cs typeface="Calibri"/>
                        </a:rPr>
                        <a:t>n</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905" algn="ctr">
                        <a:lnSpc>
                          <a:spcPct val="100000"/>
                        </a:lnSpc>
                        <a:spcBef>
                          <a:spcPts val="225"/>
                        </a:spcBef>
                      </a:pPr>
                      <a:r>
                        <a:rPr sz="1800" dirty="0">
                          <a:latin typeface="Calibri"/>
                          <a:cs typeface="Calibri"/>
                        </a:rPr>
                        <a:t>o</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R="139700" algn="r">
                        <a:lnSpc>
                          <a:spcPct val="100000"/>
                        </a:lnSpc>
                        <a:spcBef>
                          <a:spcPts val="225"/>
                        </a:spcBef>
                      </a:pPr>
                      <a:r>
                        <a:rPr sz="1800" dirty="0">
                          <a:latin typeface="Calibri"/>
                          <a:cs typeface="Calibri"/>
                        </a:rPr>
                        <a:t>p</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48590">
                        <a:lnSpc>
                          <a:spcPct val="100000"/>
                        </a:lnSpc>
                        <a:spcBef>
                          <a:spcPts val="225"/>
                        </a:spcBef>
                      </a:pPr>
                      <a:r>
                        <a:rPr sz="1800" dirty="0">
                          <a:latin typeface="Calibri"/>
                          <a:cs typeface="Calibri"/>
                        </a:rPr>
                        <a:t>q</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68910">
                        <a:lnSpc>
                          <a:spcPct val="100000"/>
                        </a:lnSpc>
                        <a:spcBef>
                          <a:spcPts val="225"/>
                        </a:spcBef>
                      </a:pPr>
                      <a:r>
                        <a:rPr sz="1800" dirty="0">
                          <a:latin typeface="Calibri"/>
                          <a:cs typeface="Calibri"/>
                        </a:rPr>
                        <a:t>r</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270" algn="ctr">
                        <a:lnSpc>
                          <a:spcPct val="100000"/>
                        </a:lnSpc>
                        <a:spcBef>
                          <a:spcPts val="225"/>
                        </a:spcBef>
                      </a:pPr>
                      <a:r>
                        <a:rPr sz="1800" dirty="0">
                          <a:latin typeface="Calibri"/>
                          <a:cs typeface="Calibri"/>
                        </a:rPr>
                        <a:t>s</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70180">
                        <a:lnSpc>
                          <a:spcPct val="100000"/>
                        </a:lnSpc>
                        <a:spcBef>
                          <a:spcPts val="225"/>
                        </a:spcBef>
                      </a:pPr>
                      <a:r>
                        <a:rPr sz="1800" dirty="0">
                          <a:latin typeface="Calibri"/>
                          <a:cs typeface="Calibri"/>
                        </a:rPr>
                        <a:t>t</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270" algn="ctr">
                        <a:lnSpc>
                          <a:spcPct val="100000"/>
                        </a:lnSpc>
                        <a:spcBef>
                          <a:spcPts val="225"/>
                        </a:spcBef>
                      </a:pPr>
                      <a:r>
                        <a:rPr sz="1800" dirty="0">
                          <a:latin typeface="Calibri"/>
                          <a:cs typeface="Calibri"/>
                        </a:rPr>
                        <a:t>u</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R="148590" algn="r">
                        <a:lnSpc>
                          <a:spcPct val="100000"/>
                        </a:lnSpc>
                        <a:spcBef>
                          <a:spcPts val="225"/>
                        </a:spcBef>
                      </a:pPr>
                      <a:r>
                        <a:rPr sz="1800" dirty="0">
                          <a:latin typeface="Calibri"/>
                          <a:cs typeface="Calibri"/>
                        </a:rPr>
                        <a:t>v</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27635">
                        <a:lnSpc>
                          <a:spcPct val="100000"/>
                        </a:lnSpc>
                        <a:spcBef>
                          <a:spcPts val="225"/>
                        </a:spcBef>
                      </a:pPr>
                      <a:r>
                        <a:rPr sz="1800" dirty="0">
                          <a:latin typeface="Calibri"/>
                          <a:cs typeface="Calibri"/>
                        </a:rPr>
                        <a:t>w</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905" algn="ctr">
                        <a:lnSpc>
                          <a:spcPct val="100000"/>
                        </a:lnSpc>
                        <a:spcBef>
                          <a:spcPts val="225"/>
                        </a:spcBef>
                      </a:pPr>
                      <a:r>
                        <a:rPr sz="1800" dirty="0">
                          <a:latin typeface="Calibri"/>
                          <a:cs typeface="Calibri"/>
                        </a:rPr>
                        <a:t>x</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y</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5715" algn="ctr">
                        <a:lnSpc>
                          <a:spcPct val="100000"/>
                        </a:lnSpc>
                        <a:spcBef>
                          <a:spcPts val="225"/>
                        </a:spcBef>
                      </a:pPr>
                      <a:r>
                        <a:rPr sz="1800" dirty="0">
                          <a:latin typeface="Calibri"/>
                          <a:cs typeface="Calibri"/>
                        </a:rPr>
                        <a:t>z</a:t>
                      </a:r>
                      <a:endParaRPr sz="1800">
                        <a:latin typeface="Calibri"/>
                        <a:cs typeface="Calibri"/>
                      </a:endParaRPr>
                    </a:p>
                  </a:txBody>
                  <a:tcPr marL="0" marR="0" marT="28575" marB="0">
                    <a:lnL w="12700">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444246">
                <a:tc>
                  <a:txBody>
                    <a:bodyPr/>
                    <a:lstStyle/>
                    <a:p>
                      <a:pPr algn="ctr">
                        <a:lnSpc>
                          <a:spcPct val="100000"/>
                        </a:lnSpc>
                        <a:spcBef>
                          <a:spcPts val="245"/>
                        </a:spcBef>
                      </a:pPr>
                      <a:r>
                        <a:rPr sz="1800" dirty="0">
                          <a:latin typeface="Calibri"/>
                          <a:cs typeface="Calibri"/>
                        </a:rPr>
                        <a:t>Z</a:t>
                      </a:r>
                      <a:endParaRPr sz="1800">
                        <a:latin typeface="Calibri"/>
                        <a:cs typeface="Calibri"/>
                      </a:endParaRPr>
                    </a:p>
                  </a:txBody>
                  <a:tcPr marL="0" marR="0" marT="31115" marB="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dirty="0">
                          <a:latin typeface="Calibri"/>
                          <a:cs typeface="Calibri"/>
                        </a:rPr>
                        <a:t>Y</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47955">
                        <a:lnSpc>
                          <a:spcPct val="100000"/>
                        </a:lnSpc>
                        <a:spcBef>
                          <a:spcPts val="245"/>
                        </a:spcBef>
                      </a:pPr>
                      <a:r>
                        <a:rPr sz="1800" dirty="0">
                          <a:latin typeface="Calibri"/>
                          <a:cs typeface="Calibri"/>
                        </a:rPr>
                        <a:t>X</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R="98425" algn="r">
                        <a:lnSpc>
                          <a:spcPct val="100000"/>
                        </a:lnSpc>
                        <a:spcBef>
                          <a:spcPts val="245"/>
                        </a:spcBef>
                      </a:pPr>
                      <a:r>
                        <a:rPr sz="1800" dirty="0">
                          <a:latin typeface="Calibri"/>
                          <a:cs typeface="Calibri"/>
                        </a:rPr>
                        <a:t>W</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dirty="0">
                          <a:latin typeface="Calibri"/>
                          <a:cs typeface="Calibri"/>
                        </a:rPr>
                        <a:t>V</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U</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dirty="0">
                          <a:latin typeface="Calibri"/>
                          <a:cs typeface="Calibri"/>
                        </a:rPr>
                        <a:t>T</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dirty="0">
                          <a:latin typeface="Calibri"/>
                          <a:cs typeface="Calibri"/>
                        </a:rPr>
                        <a:t>S</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270" algn="ctr">
                        <a:lnSpc>
                          <a:spcPct val="100000"/>
                        </a:lnSpc>
                        <a:spcBef>
                          <a:spcPts val="245"/>
                        </a:spcBef>
                      </a:pPr>
                      <a:r>
                        <a:rPr sz="1800" dirty="0">
                          <a:latin typeface="Calibri"/>
                          <a:cs typeface="Calibri"/>
                        </a:rPr>
                        <a:t>R</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dirty="0">
                          <a:latin typeface="Calibri"/>
                          <a:cs typeface="Calibri"/>
                        </a:rPr>
                        <a:t>Q</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905" algn="ctr">
                        <a:lnSpc>
                          <a:spcPct val="100000"/>
                        </a:lnSpc>
                        <a:spcBef>
                          <a:spcPts val="245"/>
                        </a:spcBef>
                      </a:pPr>
                      <a:r>
                        <a:rPr sz="1800" dirty="0">
                          <a:latin typeface="Calibri"/>
                          <a:cs typeface="Calibri"/>
                        </a:rPr>
                        <a:t>P</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270" algn="ctr">
                        <a:lnSpc>
                          <a:spcPct val="100000"/>
                        </a:lnSpc>
                        <a:spcBef>
                          <a:spcPts val="245"/>
                        </a:spcBef>
                      </a:pPr>
                      <a:r>
                        <a:rPr sz="1800" dirty="0">
                          <a:latin typeface="Calibri"/>
                          <a:cs typeface="Calibri"/>
                        </a:rPr>
                        <a:t>O</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34620">
                        <a:lnSpc>
                          <a:spcPct val="100000"/>
                        </a:lnSpc>
                        <a:spcBef>
                          <a:spcPts val="245"/>
                        </a:spcBef>
                      </a:pPr>
                      <a:r>
                        <a:rPr sz="1800" dirty="0">
                          <a:latin typeface="Calibri"/>
                          <a:cs typeface="Calibri"/>
                        </a:rPr>
                        <a:t>N</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10489">
                        <a:lnSpc>
                          <a:spcPct val="100000"/>
                        </a:lnSpc>
                        <a:spcBef>
                          <a:spcPts val="245"/>
                        </a:spcBef>
                      </a:pPr>
                      <a:r>
                        <a:rPr sz="1800" dirty="0">
                          <a:latin typeface="Calibri"/>
                          <a:cs typeface="Calibri"/>
                        </a:rPr>
                        <a:t>M</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270" algn="ctr">
                        <a:lnSpc>
                          <a:spcPct val="100000"/>
                        </a:lnSpc>
                        <a:spcBef>
                          <a:spcPts val="245"/>
                        </a:spcBef>
                      </a:pPr>
                      <a:r>
                        <a:rPr sz="1800" dirty="0">
                          <a:latin typeface="Calibri"/>
                          <a:cs typeface="Calibri"/>
                        </a:rPr>
                        <a:t>L</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R="140970" algn="r">
                        <a:lnSpc>
                          <a:spcPct val="100000"/>
                        </a:lnSpc>
                        <a:spcBef>
                          <a:spcPts val="245"/>
                        </a:spcBef>
                      </a:pPr>
                      <a:r>
                        <a:rPr sz="1800" dirty="0">
                          <a:latin typeface="Calibri"/>
                          <a:cs typeface="Calibri"/>
                        </a:rPr>
                        <a:t>K</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71450">
                        <a:lnSpc>
                          <a:spcPct val="100000"/>
                        </a:lnSpc>
                        <a:spcBef>
                          <a:spcPts val="245"/>
                        </a:spcBef>
                      </a:pPr>
                      <a:r>
                        <a:rPr sz="1800" dirty="0">
                          <a:latin typeface="Calibri"/>
                          <a:cs typeface="Calibri"/>
                        </a:rPr>
                        <a:t>J</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79070">
                        <a:lnSpc>
                          <a:spcPct val="100000"/>
                        </a:lnSpc>
                        <a:spcBef>
                          <a:spcPts val="245"/>
                        </a:spcBef>
                      </a:pPr>
                      <a:r>
                        <a:rPr sz="1800" dirty="0">
                          <a:latin typeface="Calibri"/>
                          <a:cs typeface="Calibri"/>
                        </a:rPr>
                        <a:t>I</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2540" algn="ctr">
                        <a:lnSpc>
                          <a:spcPct val="100000"/>
                        </a:lnSpc>
                        <a:spcBef>
                          <a:spcPts val="245"/>
                        </a:spcBef>
                      </a:pPr>
                      <a:r>
                        <a:rPr sz="1800" dirty="0">
                          <a:latin typeface="Calibri"/>
                          <a:cs typeface="Calibri"/>
                        </a:rPr>
                        <a:t>H</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36525">
                        <a:lnSpc>
                          <a:spcPct val="100000"/>
                        </a:lnSpc>
                        <a:spcBef>
                          <a:spcPts val="245"/>
                        </a:spcBef>
                      </a:pPr>
                      <a:r>
                        <a:rPr sz="1800" dirty="0">
                          <a:latin typeface="Calibri"/>
                          <a:cs typeface="Calibri"/>
                        </a:rPr>
                        <a:t>G</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905" algn="ctr">
                        <a:lnSpc>
                          <a:spcPct val="100000"/>
                        </a:lnSpc>
                        <a:spcBef>
                          <a:spcPts val="245"/>
                        </a:spcBef>
                      </a:pPr>
                      <a:r>
                        <a:rPr sz="1800" dirty="0">
                          <a:latin typeface="Calibri"/>
                          <a:cs typeface="Calibri"/>
                        </a:rPr>
                        <a:t>F</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R="143510" algn="r">
                        <a:lnSpc>
                          <a:spcPct val="100000"/>
                        </a:lnSpc>
                        <a:spcBef>
                          <a:spcPts val="245"/>
                        </a:spcBef>
                      </a:pPr>
                      <a:r>
                        <a:rPr sz="1800" dirty="0">
                          <a:latin typeface="Calibri"/>
                          <a:cs typeface="Calibri"/>
                        </a:rPr>
                        <a:t>E</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38430">
                        <a:lnSpc>
                          <a:spcPct val="100000"/>
                        </a:lnSpc>
                        <a:spcBef>
                          <a:spcPts val="245"/>
                        </a:spcBef>
                      </a:pPr>
                      <a:r>
                        <a:rPr sz="1800" dirty="0">
                          <a:latin typeface="Calibri"/>
                          <a:cs typeface="Calibri"/>
                        </a:rPr>
                        <a:t>D</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dirty="0">
                          <a:latin typeface="Calibri"/>
                          <a:cs typeface="Calibri"/>
                        </a:rPr>
                        <a:t>C</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B</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5080" algn="ctr">
                        <a:lnSpc>
                          <a:spcPct val="100000"/>
                        </a:lnSpc>
                        <a:spcBef>
                          <a:spcPts val="245"/>
                        </a:spcBef>
                      </a:pPr>
                      <a:r>
                        <a:rPr sz="1800" dirty="0">
                          <a:latin typeface="Calibri"/>
                          <a:cs typeface="Calibri"/>
                        </a:rPr>
                        <a:t>A</a:t>
                      </a:r>
                      <a:endParaRPr sz="1800">
                        <a:latin typeface="Calibri"/>
                        <a:cs typeface="Calibri"/>
                      </a:endParaRPr>
                    </a:p>
                  </a:txBody>
                  <a:tcPr marL="0" marR="0" marT="31115" marB="0">
                    <a:lnL w="12700">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0285" y="711"/>
            <a:ext cx="3014345" cy="635000"/>
          </a:xfrm>
          <a:prstGeom prst="rect">
            <a:avLst/>
          </a:prstGeom>
        </p:spPr>
        <p:txBody>
          <a:bodyPr vert="horz" wrap="square" lIns="0" tIns="12065" rIns="0" bIns="0" rtlCol="0">
            <a:spAutoFit/>
          </a:bodyPr>
          <a:lstStyle/>
          <a:p>
            <a:pPr marL="12700">
              <a:lnSpc>
                <a:spcPct val="100000"/>
              </a:lnSpc>
              <a:spcBef>
                <a:spcPts val="95"/>
              </a:spcBef>
            </a:pPr>
            <a:r>
              <a:rPr spc="-20" dirty="0"/>
              <a:t>Playfair</a:t>
            </a:r>
            <a:r>
              <a:rPr spc="-80" dirty="0"/>
              <a:t> </a:t>
            </a:r>
            <a:r>
              <a:rPr spc="-10" dirty="0"/>
              <a:t>Cipher</a:t>
            </a:r>
          </a:p>
        </p:txBody>
      </p:sp>
      <p:sp>
        <p:nvSpPr>
          <p:cNvPr id="3" name="object 3"/>
          <p:cNvSpPr txBox="1"/>
          <p:nvPr/>
        </p:nvSpPr>
        <p:spPr>
          <a:xfrm>
            <a:off x="338124" y="802004"/>
            <a:ext cx="11445240" cy="6213881"/>
          </a:xfrm>
          <a:prstGeom prst="rect">
            <a:avLst/>
          </a:prstGeom>
        </p:spPr>
        <p:txBody>
          <a:bodyPr vert="horz" wrap="square" lIns="0" tIns="12065" rIns="0" bIns="0" rtlCol="0">
            <a:spAutoFit/>
          </a:bodyPr>
          <a:lstStyle/>
          <a:p>
            <a:pPr marL="469900" marR="5715" indent="-457200" algn="just">
              <a:lnSpc>
                <a:spcPct val="100000"/>
              </a:lnSpc>
              <a:spcBef>
                <a:spcPts val="95"/>
              </a:spcBef>
              <a:buFont typeface="Arial"/>
              <a:buChar char="•"/>
              <a:tabLst>
                <a:tab pos="469900" algn="l"/>
              </a:tabLst>
            </a:pPr>
            <a:r>
              <a:rPr sz="2800" spc="-10" dirty="0">
                <a:latin typeface="Calibri"/>
                <a:cs typeface="Calibri"/>
              </a:rPr>
              <a:t>The best-known multiple-letter </a:t>
            </a:r>
            <a:r>
              <a:rPr sz="2800" spc="-5" dirty="0">
                <a:latin typeface="Calibri"/>
                <a:cs typeface="Calibri"/>
              </a:rPr>
              <a:t>encryption cipher </a:t>
            </a:r>
            <a:r>
              <a:rPr sz="2800" spc="-10" dirty="0">
                <a:latin typeface="Calibri"/>
                <a:cs typeface="Calibri"/>
              </a:rPr>
              <a:t>is </a:t>
            </a:r>
            <a:r>
              <a:rPr sz="2800" spc="-5" dirty="0">
                <a:latin typeface="Calibri"/>
                <a:cs typeface="Calibri"/>
              </a:rPr>
              <a:t>the </a:t>
            </a:r>
            <a:r>
              <a:rPr sz="2800" spc="-45" dirty="0">
                <a:latin typeface="Calibri"/>
                <a:cs typeface="Calibri"/>
              </a:rPr>
              <a:t>Playfair, </a:t>
            </a:r>
            <a:r>
              <a:rPr sz="2800" dirty="0">
                <a:latin typeface="Calibri"/>
                <a:cs typeface="Calibri"/>
              </a:rPr>
              <a:t>which  </a:t>
            </a:r>
            <a:r>
              <a:rPr sz="2800" spc="-15" dirty="0">
                <a:latin typeface="Calibri"/>
                <a:cs typeface="Calibri"/>
              </a:rPr>
              <a:t>treats diagrams </a:t>
            </a:r>
            <a:r>
              <a:rPr sz="2800" dirty="0">
                <a:latin typeface="Calibri"/>
                <a:cs typeface="Calibri"/>
              </a:rPr>
              <a:t>in </a:t>
            </a:r>
            <a:r>
              <a:rPr sz="2800" spc="-5" dirty="0">
                <a:latin typeface="Calibri"/>
                <a:cs typeface="Calibri"/>
              </a:rPr>
              <a:t>the </a:t>
            </a:r>
            <a:r>
              <a:rPr sz="2800" spc="-15" dirty="0">
                <a:latin typeface="Calibri"/>
                <a:cs typeface="Calibri"/>
              </a:rPr>
              <a:t>plaintext </a:t>
            </a:r>
            <a:r>
              <a:rPr sz="2800" spc="-5" dirty="0">
                <a:latin typeface="Calibri"/>
                <a:cs typeface="Calibri"/>
              </a:rPr>
              <a:t>as </a:t>
            </a:r>
            <a:r>
              <a:rPr sz="2800" spc="-10" dirty="0">
                <a:latin typeface="Calibri"/>
                <a:cs typeface="Calibri"/>
              </a:rPr>
              <a:t>single </a:t>
            </a:r>
            <a:r>
              <a:rPr sz="2800" spc="-5" dirty="0">
                <a:latin typeface="Calibri"/>
                <a:cs typeface="Calibri"/>
              </a:rPr>
              <a:t>units and </a:t>
            </a:r>
            <a:r>
              <a:rPr sz="2800" spc="-15" dirty="0">
                <a:latin typeface="Calibri"/>
                <a:cs typeface="Calibri"/>
              </a:rPr>
              <a:t>translates </a:t>
            </a:r>
            <a:r>
              <a:rPr sz="2800" spc="-5" dirty="0">
                <a:latin typeface="Calibri"/>
                <a:cs typeface="Calibri"/>
              </a:rPr>
              <a:t>these units  </a:t>
            </a:r>
            <a:r>
              <a:rPr sz="2800" spc="-20" dirty="0">
                <a:latin typeface="Calibri"/>
                <a:cs typeface="Calibri"/>
              </a:rPr>
              <a:t>into </a:t>
            </a:r>
            <a:r>
              <a:rPr sz="2800" spc="-15" dirty="0">
                <a:latin typeface="Calibri"/>
                <a:cs typeface="Calibri"/>
              </a:rPr>
              <a:t>ciphertext</a:t>
            </a:r>
            <a:r>
              <a:rPr sz="2800" spc="45" dirty="0">
                <a:latin typeface="Calibri"/>
                <a:cs typeface="Calibri"/>
              </a:rPr>
              <a:t> </a:t>
            </a:r>
            <a:r>
              <a:rPr sz="2800" spc="-15" dirty="0">
                <a:latin typeface="Calibri"/>
                <a:cs typeface="Calibri"/>
              </a:rPr>
              <a:t>diagrams.</a:t>
            </a:r>
            <a:endParaRPr sz="2800" dirty="0">
              <a:latin typeface="Calibri"/>
              <a:cs typeface="Calibri"/>
            </a:endParaRPr>
          </a:p>
          <a:p>
            <a:pPr marL="469900" marR="6350" indent="-457200" algn="just">
              <a:lnSpc>
                <a:spcPts val="3379"/>
              </a:lnSpc>
              <a:spcBef>
                <a:spcPts val="100"/>
              </a:spcBef>
              <a:buFont typeface="Arial"/>
              <a:buChar char="•"/>
              <a:tabLst>
                <a:tab pos="469900" algn="l"/>
              </a:tabLst>
            </a:pPr>
            <a:r>
              <a:rPr sz="2800" spc="-10" dirty="0">
                <a:latin typeface="Calibri"/>
                <a:cs typeface="Calibri"/>
              </a:rPr>
              <a:t>The </a:t>
            </a:r>
            <a:r>
              <a:rPr sz="2800" spc="-20" dirty="0">
                <a:latin typeface="Calibri"/>
                <a:cs typeface="Calibri"/>
              </a:rPr>
              <a:t>Playfair </a:t>
            </a:r>
            <a:r>
              <a:rPr sz="2800" spc="-10" dirty="0">
                <a:latin typeface="Calibri"/>
                <a:cs typeface="Calibri"/>
              </a:rPr>
              <a:t>algorithm is based </a:t>
            </a:r>
            <a:r>
              <a:rPr sz="2800" dirty="0">
                <a:latin typeface="Calibri"/>
                <a:cs typeface="Calibri"/>
              </a:rPr>
              <a:t>on </a:t>
            </a:r>
            <a:r>
              <a:rPr sz="2800" spc="-5" dirty="0">
                <a:latin typeface="Calibri"/>
                <a:cs typeface="Calibri"/>
              </a:rPr>
              <a:t>the </a:t>
            </a:r>
            <a:r>
              <a:rPr sz="2800" spc="-10" dirty="0">
                <a:latin typeface="Calibri"/>
                <a:cs typeface="Calibri"/>
              </a:rPr>
              <a:t>use </a:t>
            </a:r>
            <a:r>
              <a:rPr sz="2800" spc="-5" dirty="0">
                <a:latin typeface="Calibri"/>
                <a:cs typeface="Calibri"/>
              </a:rPr>
              <a:t>of a </a:t>
            </a:r>
            <a:r>
              <a:rPr sz="2800" i="1" spc="-5" dirty="0">
                <a:latin typeface="Calibri"/>
                <a:cs typeface="Calibri"/>
              </a:rPr>
              <a:t>5 * 5 matrix </a:t>
            </a:r>
            <a:r>
              <a:rPr sz="2800" spc="-5" dirty="0">
                <a:latin typeface="Calibri"/>
                <a:cs typeface="Calibri"/>
              </a:rPr>
              <a:t>of </a:t>
            </a:r>
            <a:r>
              <a:rPr sz="2800" spc="-25" dirty="0">
                <a:latin typeface="Calibri"/>
                <a:cs typeface="Calibri"/>
              </a:rPr>
              <a:t>letters  </a:t>
            </a:r>
            <a:r>
              <a:rPr sz="2800" spc="-15" dirty="0">
                <a:latin typeface="Calibri"/>
                <a:cs typeface="Calibri"/>
              </a:rPr>
              <a:t>constructed </a:t>
            </a:r>
            <a:r>
              <a:rPr sz="2800" spc="-10" dirty="0">
                <a:latin typeface="Calibri"/>
                <a:cs typeface="Calibri"/>
              </a:rPr>
              <a:t>using </a:t>
            </a:r>
            <a:r>
              <a:rPr sz="2800" spc="-5" dirty="0">
                <a:latin typeface="Calibri"/>
                <a:cs typeface="Calibri"/>
              </a:rPr>
              <a:t>a</a:t>
            </a:r>
            <a:r>
              <a:rPr sz="2800" spc="90" dirty="0">
                <a:latin typeface="Calibri"/>
                <a:cs typeface="Calibri"/>
              </a:rPr>
              <a:t> </a:t>
            </a:r>
            <a:r>
              <a:rPr sz="2800" spc="-25" dirty="0">
                <a:latin typeface="Calibri"/>
                <a:cs typeface="Calibri"/>
              </a:rPr>
              <a:t>keyword</a:t>
            </a:r>
            <a:r>
              <a:rPr sz="2800" spc="-25" dirty="0">
                <a:latin typeface="Times New Roman"/>
                <a:cs typeface="Times New Roman"/>
              </a:rPr>
              <a:t>.</a:t>
            </a:r>
            <a:endParaRPr sz="2800" dirty="0">
              <a:latin typeface="Times New Roman"/>
              <a:cs typeface="Times New Roman"/>
            </a:endParaRPr>
          </a:p>
          <a:p>
            <a:pPr marL="469900" indent="-457200" algn="just">
              <a:lnSpc>
                <a:spcPct val="100000"/>
              </a:lnSpc>
              <a:spcBef>
                <a:spcPts val="1065"/>
              </a:spcBef>
              <a:buFont typeface="Wingdings"/>
              <a:buChar char=""/>
              <a:tabLst>
                <a:tab pos="469900" algn="l"/>
              </a:tabLst>
            </a:pPr>
            <a:r>
              <a:rPr sz="2800" spc="-20" dirty="0">
                <a:latin typeface="Calibri"/>
                <a:cs typeface="Calibri"/>
              </a:rPr>
              <a:t>For</a:t>
            </a:r>
            <a:r>
              <a:rPr sz="2800" spc="-5" dirty="0">
                <a:latin typeface="Calibri"/>
                <a:cs typeface="Calibri"/>
              </a:rPr>
              <a:t> </a:t>
            </a:r>
            <a:r>
              <a:rPr sz="2800" spc="-10" dirty="0">
                <a:latin typeface="Calibri"/>
                <a:cs typeface="Calibri"/>
              </a:rPr>
              <a:t>Example,</a:t>
            </a:r>
            <a:endParaRPr sz="2800" dirty="0">
              <a:latin typeface="Calibri"/>
              <a:cs typeface="Calibri"/>
            </a:endParaRPr>
          </a:p>
          <a:p>
            <a:pPr marL="927100" marR="7939405" algn="just">
              <a:lnSpc>
                <a:spcPct val="100000"/>
              </a:lnSpc>
            </a:pPr>
            <a:r>
              <a:rPr sz="2800" spc="-20" dirty="0">
                <a:latin typeface="Calibri"/>
                <a:cs typeface="Calibri"/>
              </a:rPr>
              <a:t>Keyword: </a:t>
            </a:r>
            <a:r>
              <a:rPr sz="2800" spc="-10" dirty="0">
                <a:latin typeface="Calibri"/>
                <a:cs typeface="Calibri"/>
              </a:rPr>
              <a:t>security </a:t>
            </a:r>
            <a:r>
              <a:rPr lang="en-US" sz="2800" spc="-10" dirty="0" smtClean="0">
                <a:latin typeface="Calibri"/>
                <a:cs typeface="Calibri"/>
              </a:rPr>
              <a:t>                (monarchy)</a:t>
            </a:r>
          </a:p>
          <a:p>
            <a:pPr marL="927100" marR="7939405" algn="just">
              <a:lnSpc>
                <a:spcPct val="100000"/>
              </a:lnSpc>
            </a:pPr>
            <a:r>
              <a:rPr sz="2800" spc="-15" dirty="0" smtClean="0">
                <a:latin typeface="Calibri"/>
                <a:cs typeface="Calibri"/>
              </a:rPr>
              <a:t>Plaintext</a:t>
            </a:r>
            <a:r>
              <a:rPr sz="2800" spc="-15" dirty="0">
                <a:latin typeface="Calibri"/>
                <a:cs typeface="Calibri"/>
              </a:rPr>
              <a:t>:</a:t>
            </a:r>
            <a:r>
              <a:rPr sz="2800" spc="-20" dirty="0">
                <a:latin typeface="Calibri"/>
                <a:cs typeface="Calibri"/>
              </a:rPr>
              <a:t> pattern</a:t>
            </a:r>
            <a:endParaRPr sz="2800" dirty="0">
              <a:latin typeface="Calibri"/>
              <a:cs typeface="Calibri"/>
            </a:endParaRPr>
          </a:p>
          <a:p>
            <a:pPr marL="469900" marR="5080" indent="-457200" algn="just">
              <a:lnSpc>
                <a:spcPct val="100000"/>
              </a:lnSpc>
              <a:spcBef>
                <a:spcPts val="85"/>
              </a:spcBef>
              <a:buFont typeface="Arial"/>
              <a:buChar char="•"/>
              <a:tabLst>
                <a:tab pos="469900" algn="l"/>
              </a:tabLst>
            </a:pPr>
            <a:r>
              <a:rPr sz="2800" spc="-5" dirty="0">
                <a:latin typeface="Times New Roman"/>
                <a:cs typeface="Times New Roman"/>
              </a:rPr>
              <a:t>In this </a:t>
            </a:r>
            <a:r>
              <a:rPr sz="2800" spc="-10" dirty="0">
                <a:latin typeface="Times New Roman"/>
                <a:cs typeface="Times New Roman"/>
              </a:rPr>
              <a:t>case, </a:t>
            </a:r>
            <a:r>
              <a:rPr sz="2800" dirty="0">
                <a:latin typeface="Times New Roman"/>
                <a:cs typeface="Times New Roman"/>
              </a:rPr>
              <a:t>the </a:t>
            </a:r>
            <a:r>
              <a:rPr sz="2800" spc="-5" dirty="0">
                <a:latin typeface="Times New Roman"/>
                <a:cs typeface="Times New Roman"/>
              </a:rPr>
              <a:t>keyword is security</a:t>
            </a:r>
            <a:r>
              <a:rPr sz="2800" i="1" spc="-5" dirty="0">
                <a:latin typeface="Times New Roman"/>
                <a:cs typeface="Times New Roman"/>
              </a:rPr>
              <a:t>. The matrix is constructed </a:t>
            </a:r>
            <a:r>
              <a:rPr sz="2800" i="1" dirty="0">
                <a:latin typeface="Times New Roman"/>
                <a:cs typeface="Times New Roman"/>
              </a:rPr>
              <a:t>by </a:t>
            </a:r>
            <a:r>
              <a:rPr sz="2800" i="1" spc="-5" dirty="0">
                <a:latin typeface="Times New Roman"/>
                <a:cs typeface="Times New Roman"/>
              </a:rPr>
              <a:t>filling </a:t>
            </a:r>
            <a:r>
              <a:rPr sz="2800" spc="-5" dirty="0">
                <a:latin typeface="Times New Roman"/>
                <a:cs typeface="Times New Roman"/>
              </a:rPr>
              <a:t>in  the letters of the keyword (minus duplicates) from left to right and from top  to bottom, and then </a:t>
            </a:r>
            <a:r>
              <a:rPr sz="2800" dirty="0">
                <a:latin typeface="Times New Roman"/>
                <a:cs typeface="Times New Roman"/>
              </a:rPr>
              <a:t>filling </a:t>
            </a:r>
            <a:r>
              <a:rPr sz="2800" spc="-5" dirty="0">
                <a:latin typeface="Times New Roman"/>
                <a:cs typeface="Times New Roman"/>
              </a:rPr>
              <a:t>in the remainder </a:t>
            </a:r>
            <a:r>
              <a:rPr sz="2800" dirty="0">
                <a:latin typeface="Times New Roman"/>
                <a:cs typeface="Times New Roman"/>
              </a:rPr>
              <a:t>of the </a:t>
            </a:r>
            <a:r>
              <a:rPr sz="2800" spc="-5" dirty="0">
                <a:latin typeface="Times New Roman"/>
                <a:cs typeface="Times New Roman"/>
              </a:rPr>
              <a:t>matrix with </a:t>
            </a:r>
            <a:r>
              <a:rPr sz="2800" dirty="0">
                <a:latin typeface="Times New Roman"/>
                <a:cs typeface="Times New Roman"/>
              </a:rPr>
              <a:t>the </a:t>
            </a:r>
            <a:r>
              <a:rPr sz="2800" spc="-5" dirty="0">
                <a:latin typeface="Times New Roman"/>
                <a:cs typeface="Times New Roman"/>
              </a:rPr>
              <a:t>remaining  letters in alphabetic</a:t>
            </a:r>
            <a:r>
              <a:rPr sz="2800" spc="-35" dirty="0">
                <a:latin typeface="Times New Roman"/>
                <a:cs typeface="Times New Roman"/>
              </a:rPr>
              <a:t> </a:t>
            </a:r>
            <a:r>
              <a:rPr sz="2800" spc="-30" dirty="0">
                <a:latin typeface="Times New Roman"/>
                <a:cs typeface="Times New Roman"/>
              </a:rPr>
              <a:t>order.</a:t>
            </a:r>
            <a:endParaRPr sz="2800" dirty="0">
              <a:latin typeface="Times New Roman"/>
              <a:cs typeface="Times New Roman"/>
            </a:endParaRPr>
          </a:p>
          <a:p>
            <a:pPr marL="469900" indent="-457200" algn="just">
              <a:lnSpc>
                <a:spcPts val="3300"/>
              </a:lnSpc>
              <a:buFont typeface="Wingdings"/>
              <a:buChar char=""/>
              <a:tabLst>
                <a:tab pos="469900" algn="l"/>
              </a:tabLst>
            </a:pPr>
            <a:r>
              <a:rPr sz="2800" spc="-10" dirty="0">
                <a:latin typeface="Calibri"/>
                <a:cs typeface="Calibri"/>
              </a:rPr>
              <a:t>Note: </a:t>
            </a:r>
            <a:r>
              <a:rPr sz="2800" spc="-5" dirty="0">
                <a:latin typeface="Calibri"/>
                <a:cs typeface="Calibri"/>
              </a:rPr>
              <a:t>The </a:t>
            </a:r>
            <a:r>
              <a:rPr sz="2800" spc="-25" dirty="0">
                <a:latin typeface="Calibri"/>
                <a:cs typeface="Calibri"/>
              </a:rPr>
              <a:t>letters </a:t>
            </a:r>
            <a:r>
              <a:rPr sz="2800" spc="-5" dirty="0">
                <a:latin typeface="Calibri"/>
                <a:cs typeface="Calibri"/>
              </a:rPr>
              <a:t>I and J </a:t>
            </a:r>
            <a:r>
              <a:rPr sz="2800" spc="-15" dirty="0">
                <a:latin typeface="Calibri"/>
                <a:cs typeface="Calibri"/>
              </a:rPr>
              <a:t>count </a:t>
            </a:r>
            <a:r>
              <a:rPr sz="2800" spc="-5" dirty="0">
                <a:latin typeface="Calibri"/>
                <a:cs typeface="Calibri"/>
              </a:rPr>
              <a:t>as </a:t>
            </a:r>
            <a:r>
              <a:rPr sz="2800" spc="-10" dirty="0">
                <a:latin typeface="Calibri"/>
                <a:cs typeface="Calibri"/>
              </a:rPr>
              <a:t>one</a:t>
            </a:r>
            <a:r>
              <a:rPr sz="2800" spc="180" dirty="0">
                <a:latin typeface="Calibri"/>
                <a:cs typeface="Calibri"/>
              </a:rPr>
              <a:t> </a:t>
            </a:r>
            <a:r>
              <a:rPr sz="2800" spc="-55" dirty="0">
                <a:latin typeface="Calibri"/>
                <a:cs typeface="Calibri"/>
              </a:rPr>
              <a:t>letter.</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5636" y="204215"/>
          <a:ext cx="3385819" cy="1843275"/>
        </p:xfrm>
        <a:graphic>
          <a:graphicData uri="http://schemas.openxmlformats.org/drawingml/2006/table">
            <a:tbl>
              <a:tblPr firstRow="1" bandRow="1">
                <a:tableStyleId>{2D5ABB26-0587-4C30-8999-92F81FD0307C}</a:tableStyleId>
              </a:tblPr>
              <a:tblGrid>
                <a:gridCol w="675640"/>
                <a:gridCol w="678179"/>
                <a:gridCol w="678180"/>
                <a:gridCol w="678180"/>
                <a:gridCol w="675640"/>
              </a:tblGrid>
              <a:tr h="362839">
                <a:tc>
                  <a:txBody>
                    <a:bodyPr/>
                    <a:lstStyle/>
                    <a:p>
                      <a:pPr algn="ctr">
                        <a:lnSpc>
                          <a:spcPct val="100000"/>
                        </a:lnSpc>
                        <a:spcBef>
                          <a:spcPts val="215"/>
                        </a:spcBef>
                      </a:pPr>
                      <a:r>
                        <a:rPr sz="1800" dirty="0">
                          <a:latin typeface="Calibri"/>
                          <a:cs typeface="Calibri"/>
                        </a:rPr>
                        <a:t>S</a:t>
                      </a:r>
                    </a:p>
                  </a:txBody>
                  <a:tcPr marL="0" marR="0" marT="27305" marB="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15"/>
                        </a:spcBef>
                      </a:pPr>
                      <a:r>
                        <a:rPr sz="1800" dirty="0">
                          <a:latin typeface="Calibri"/>
                          <a:cs typeface="Calibri"/>
                        </a:rPr>
                        <a:t>E</a:t>
                      </a:r>
                    </a:p>
                  </a:txBody>
                  <a:tcPr marL="0" marR="0" marT="2730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15"/>
                        </a:spcBef>
                      </a:pPr>
                      <a:r>
                        <a:rPr sz="1800" dirty="0">
                          <a:latin typeface="Calibri"/>
                          <a:cs typeface="Calibri"/>
                        </a:rPr>
                        <a:t>C</a:t>
                      </a:r>
                    </a:p>
                  </a:txBody>
                  <a:tcPr marL="0" marR="0" marT="2730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15"/>
                        </a:spcBef>
                      </a:pPr>
                      <a:r>
                        <a:rPr sz="1800" dirty="0">
                          <a:latin typeface="Calibri"/>
                          <a:cs typeface="Calibri"/>
                        </a:rPr>
                        <a:t>U</a:t>
                      </a:r>
                    </a:p>
                  </a:txBody>
                  <a:tcPr marL="0" marR="0" marT="2730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R="266065" algn="r">
                        <a:lnSpc>
                          <a:spcPct val="100000"/>
                        </a:lnSpc>
                        <a:spcBef>
                          <a:spcPts val="215"/>
                        </a:spcBef>
                      </a:pPr>
                      <a:r>
                        <a:rPr sz="1800" dirty="0">
                          <a:latin typeface="Calibri"/>
                          <a:cs typeface="Calibri"/>
                        </a:rPr>
                        <a:t>R</a:t>
                      </a:r>
                    </a:p>
                  </a:txBody>
                  <a:tcPr marL="0" marR="0" marT="27305" marB="0">
                    <a:lnL w="12700">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370839">
                <a:tc>
                  <a:txBody>
                    <a:bodyPr/>
                    <a:lstStyle/>
                    <a:p>
                      <a:pPr algn="ctr">
                        <a:lnSpc>
                          <a:spcPct val="100000"/>
                        </a:lnSpc>
                        <a:spcBef>
                          <a:spcPts val="240"/>
                        </a:spcBef>
                      </a:pPr>
                      <a:r>
                        <a:rPr sz="1800" spc="-15" dirty="0">
                          <a:latin typeface="Calibri"/>
                          <a:cs typeface="Calibri"/>
                        </a:rPr>
                        <a:t>I/J</a:t>
                      </a:r>
                      <a:endParaRPr sz="1800" dirty="0">
                        <a:latin typeface="Calibri"/>
                        <a:cs typeface="Calibri"/>
                      </a:endParaRPr>
                    </a:p>
                  </a:txBody>
                  <a:tcPr marL="0" marR="0" marT="3048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40"/>
                        </a:spcBef>
                      </a:pPr>
                      <a:r>
                        <a:rPr sz="1800" dirty="0">
                          <a:latin typeface="Calibri"/>
                          <a:cs typeface="Calibri"/>
                        </a:rPr>
                        <a:t>T</a:t>
                      </a: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40"/>
                        </a:spcBef>
                      </a:pPr>
                      <a:r>
                        <a:rPr sz="1800" dirty="0">
                          <a:latin typeface="Calibri"/>
                          <a:cs typeface="Calibri"/>
                        </a:rPr>
                        <a:t>Y</a:t>
                      </a: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0"/>
                        </a:spcBef>
                      </a:pPr>
                      <a:r>
                        <a:rPr sz="1800" dirty="0">
                          <a:latin typeface="Calibri"/>
                          <a:cs typeface="Calibri"/>
                        </a:rPr>
                        <a:t>A</a:t>
                      </a: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67335" algn="r">
                        <a:lnSpc>
                          <a:spcPct val="100000"/>
                        </a:lnSpc>
                        <a:spcBef>
                          <a:spcPts val="240"/>
                        </a:spcBef>
                      </a:pPr>
                      <a:r>
                        <a:rPr sz="1800" dirty="0">
                          <a:latin typeface="Calibri"/>
                          <a:cs typeface="Calibri"/>
                        </a:rPr>
                        <a:t>B</a:t>
                      </a:r>
                    </a:p>
                  </a:txBody>
                  <a:tcPr marL="0" marR="0" marT="3048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algn="ctr">
                        <a:lnSpc>
                          <a:spcPct val="100000"/>
                        </a:lnSpc>
                        <a:spcBef>
                          <a:spcPts val="240"/>
                        </a:spcBef>
                      </a:pPr>
                      <a:r>
                        <a:rPr sz="1800" dirty="0">
                          <a:latin typeface="Calibri"/>
                          <a:cs typeface="Calibri"/>
                        </a:rPr>
                        <a:t>D</a:t>
                      </a:r>
                      <a:endParaRPr sz="1800">
                        <a:latin typeface="Calibri"/>
                        <a:cs typeface="Calibri"/>
                      </a:endParaRPr>
                    </a:p>
                  </a:txBody>
                  <a:tcPr marL="0" marR="0" marT="3048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0"/>
                        </a:spcBef>
                      </a:pPr>
                      <a:r>
                        <a:rPr sz="1800" dirty="0">
                          <a:latin typeface="Calibri"/>
                          <a:cs typeface="Calibri"/>
                        </a:rPr>
                        <a:t>F</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0"/>
                        </a:spcBef>
                      </a:pPr>
                      <a:r>
                        <a:rPr sz="1800" dirty="0">
                          <a:latin typeface="Calibri"/>
                          <a:cs typeface="Calibri"/>
                        </a:rPr>
                        <a:t>G</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40"/>
                        </a:spcBef>
                      </a:pPr>
                      <a:r>
                        <a:rPr sz="1800" dirty="0">
                          <a:latin typeface="Calibri"/>
                          <a:cs typeface="Calibri"/>
                        </a:rPr>
                        <a:t>H</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69875" algn="r">
                        <a:lnSpc>
                          <a:spcPct val="100000"/>
                        </a:lnSpc>
                        <a:spcBef>
                          <a:spcPts val="240"/>
                        </a:spcBef>
                      </a:pPr>
                      <a:r>
                        <a:rPr sz="1800" dirty="0">
                          <a:latin typeface="Calibri"/>
                          <a:cs typeface="Calibri"/>
                        </a:rPr>
                        <a:t>K</a:t>
                      </a:r>
                    </a:p>
                  </a:txBody>
                  <a:tcPr marL="0" marR="0" marT="3048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algn="ctr">
                        <a:lnSpc>
                          <a:spcPct val="100000"/>
                        </a:lnSpc>
                        <a:spcBef>
                          <a:spcPts val="240"/>
                        </a:spcBef>
                      </a:pPr>
                      <a:r>
                        <a:rPr sz="1800" dirty="0">
                          <a:latin typeface="Calibri"/>
                          <a:cs typeface="Calibri"/>
                        </a:rPr>
                        <a:t>L</a:t>
                      </a:r>
                    </a:p>
                  </a:txBody>
                  <a:tcPr marL="0" marR="0" marT="3048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0"/>
                        </a:spcBef>
                      </a:pPr>
                      <a:r>
                        <a:rPr sz="1800" dirty="0">
                          <a:latin typeface="Calibri"/>
                          <a:cs typeface="Calibri"/>
                        </a:rPr>
                        <a:t>M</a:t>
                      </a: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0"/>
                        </a:spcBef>
                      </a:pPr>
                      <a:r>
                        <a:rPr sz="1800" dirty="0">
                          <a:latin typeface="Calibri"/>
                          <a:cs typeface="Calibri"/>
                        </a:rPr>
                        <a:t>N</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40"/>
                        </a:spcBef>
                      </a:pPr>
                      <a:r>
                        <a:rPr sz="1800" dirty="0">
                          <a:latin typeface="Calibri"/>
                          <a:cs typeface="Calibri"/>
                        </a:rPr>
                        <a:t>O</a:t>
                      </a: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68605" algn="r">
                        <a:lnSpc>
                          <a:spcPct val="100000"/>
                        </a:lnSpc>
                        <a:spcBef>
                          <a:spcPts val="240"/>
                        </a:spcBef>
                      </a:pPr>
                      <a:r>
                        <a:rPr sz="1800" dirty="0">
                          <a:latin typeface="Calibri"/>
                          <a:cs typeface="Calibri"/>
                        </a:rPr>
                        <a:t>P</a:t>
                      </a:r>
                    </a:p>
                  </a:txBody>
                  <a:tcPr marL="0" marR="0" marT="3048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367919">
                <a:tc>
                  <a:txBody>
                    <a:bodyPr/>
                    <a:lstStyle/>
                    <a:p>
                      <a:pPr algn="ctr">
                        <a:lnSpc>
                          <a:spcPct val="100000"/>
                        </a:lnSpc>
                        <a:spcBef>
                          <a:spcPts val="240"/>
                        </a:spcBef>
                      </a:pPr>
                      <a:r>
                        <a:rPr sz="1800" dirty="0">
                          <a:latin typeface="Calibri"/>
                          <a:cs typeface="Calibri"/>
                        </a:rPr>
                        <a:t>Q</a:t>
                      </a:r>
                      <a:endParaRPr sz="1800">
                        <a:latin typeface="Calibri"/>
                        <a:cs typeface="Calibri"/>
                      </a:endParaRPr>
                    </a:p>
                  </a:txBody>
                  <a:tcPr marL="0" marR="0" marT="30480" marB="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0"/>
                        </a:spcBef>
                      </a:pPr>
                      <a:r>
                        <a:rPr sz="1800" dirty="0">
                          <a:latin typeface="Calibri"/>
                          <a:cs typeface="Calibri"/>
                        </a:rPr>
                        <a:t>V</a:t>
                      </a: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0"/>
                        </a:spcBef>
                      </a:pPr>
                      <a:r>
                        <a:rPr sz="1800" dirty="0">
                          <a:latin typeface="Calibri"/>
                          <a:cs typeface="Calibri"/>
                        </a:rPr>
                        <a:t>W</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0"/>
                        </a:spcBef>
                      </a:pPr>
                      <a:r>
                        <a:rPr sz="1800" dirty="0">
                          <a:latin typeface="Calibri"/>
                          <a:cs typeface="Calibri"/>
                        </a:rPr>
                        <a:t>X</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R="274955" algn="r">
                        <a:lnSpc>
                          <a:spcPct val="100000"/>
                        </a:lnSpc>
                        <a:spcBef>
                          <a:spcPts val="240"/>
                        </a:spcBef>
                      </a:pPr>
                      <a:r>
                        <a:rPr sz="1800" dirty="0">
                          <a:latin typeface="Calibri"/>
                          <a:cs typeface="Calibri"/>
                        </a:rPr>
                        <a:t>Z</a:t>
                      </a:r>
                    </a:p>
                  </a:txBody>
                  <a:tcPr marL="0" marR="0" marT="30480" marB="0">
                    <a:lnL w="12700">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bl>
          </a:graphicData>
        </a:graphic>
      </p:graphicFrame>
      <p:sp>
        <p:nvSpPr>
          <p:cNvPr id="3" name="object 3"/>
          <p:cNvSpPr txBox="1">
            <a:spLocks noGrp="1"/>
          </p:cNvSpPr>
          <p:nvPr>
            <p:ph type="title"/>
          </p:nvPr>
        </p:nvSpPr>
        <p:spPr>
          <a:xfrm>
            <a:off x="3736975" y="679196"/>
            <a:ext cx="7693659" cy="878840"/>
          </a:xfrm>
          <a:prstGeom prst="rect">
            <a:avLst/>
          </a:prstGeom>
        </p:spPr>
        <p:txBody>
          <a:bodyPr vert="horz" wrap="square" lIns="0" tIns="12065" rIns="0" bIns="0" rtlCol="0">
            <a:spAutoFit/>
          </a:bodyPr>
          <a:lstStyle/>
          <a:p>
            <a:pPr marL="12700" marR="5080">
              <a:lnSpc>
                <a:spcPct val="100000"/>
              </a:lnSpc>
              <a:spcBef>
                <a:spcPts val="95"/>
              </a:spcBef>
            </a:pPr>
            <a:r>
              <a:rPr sz="2800" spc="-15" dirty="0"/>
              <a:t>Plaintext </a:t>
            </a:r>
            <a:r>
              <a:rPr sz="2800" spc="-5" dirty="0"/>
              <a:t>is </a:t>
            </a:r>
            <a:r>
              <a:rPr sz="2800" spc="-10" dirty="0"/>
              <a:t>encrypted two </a:t>
            </a:r>
            <a:r>
              <a:rPr sz="2800" spc="-25" dirty="0"/>
              <a:t>letters </a:t>
            </a:r>
            <a:r>
              <a:rPr sz="2800" spc="-15" dirty="0"/>
              <a:t>at </a:t>
            </a:r>
            <a:r>
              <a:rPr sz="2800" spc="-5" dirty="0"/>
              <a:t>a time, </a:t>
            </a:r>
            <a:r>
              <a:rPr sz="2800" spc="-15" dirty="0"/>
              <a:t>according  </a:t>
            </a:r>
            <a:r>
              <a:rPr sz="2800" spc="-20" dirty="0"/>
              <a:t>to </a:t>
            </a:r>
            <a:r>
              <a:rPr sz="2800" spc="-5" dirty="0"/>
              <a:t>the </a:t>
            </a:r>
            <a:r>
              <a:rPr sz="2800" spc="-15" dirty="0"/>
              <a:t>following</a:t>
            </a:r>
            <a:r>
              <a:rPr sz="2800" spc="20" dirty="0"/>
              <a:t> </a:t>
            </a:r>
            <a:r>
              <a:rPr sz="2800" spc="-5" dirty="0"/>
              <a:t>rules</a:t>
            </a:r>
            <a:r>
              <a:rPr sz="2800" spc="-5" dirty="0" smtClean="0"/>
              <a:t>:</a:t>
            </a:r>
            <a:r>
              <a:rPr lang="en-US" sz="2800" spc="-5" dirty="0" smtClean="0"/>
              <a:t> </a:t>
            </a:r>
            <a:r>
              <a:rPr lang="en-US" sz="2800" spc="-5" dirty="0" smtClean="0">
                <a:solidFill>
                  <a:srgbClr val="FF0000"/>
                </a:solidFill>
              </a:rPr>
              <a:t>BALLOON=&gt; BA L</a:t>
            </a:r>
            <a:r>
              <a:rPr lang="en-US" sz="2800" spc="-5" dirty="0" smtClean="0">
                <a:solidFill>
                  <a:schemeClr val="tx2"/>
                </a:solidFill>
              </a:rPr>
              <a:t>X  </a:t>
            </a:r>
            <a:r>
              <a:rPr lang="en-US" sz="2800" spc="-5" dirty="0" smtClean="0">
                <a:solidFill>
                  <a:srgbClr val="FF0000"/>
                </a:solidFill>
              </a:rPr>
              <a:t>L0 ON</a:t>
            </a:r>
            <a:endParaRPr sz="2800" dirty="0">
              <a:solidFill>
                <a:srgbClr val="FF0000"/>
              </a:solidFill>
            </a:endParaRPr>
          </a:p>
        </p:txBody>
      </p:sp>
      <p:sp>
        <p:nvSpPr>
          <p:cNvPr id="4" name="object 4"/>
          <p:cNvSpPr txBox="1"/>
          <p:nvPr/>
        </p:nvSpPr>
        <p:spPr>
          <a:xfrm>
            <a:off x="215290" y="2357704"/>
            <a:ext cx="11744960" cy="3459280"/>
          </a:xfrm>
          <a:prstGeom prst="rect">
            <a:avLst/>
          </a:prstGeom>
        </p:spPr>
        <p:txBody>
          <a:bodyPr vert="horz" wrap="square" lIns="0" tIns="12065" rIns="0" bIns="0" rtlCol="0">
            <a:spAutoFit/>
          </a:bodyPr>
          <a:lstStyle/>
          <a:p>
            <a:pPr marL="355600" marR="5080" indent="-342900" algn="just">
              <a:lnSpc>
                <a:spcPct val="100000"/>
              </a:lnSpc>
              <a:spcBef>
                <a:spcPts val="95"/>
              </a:spcBef>
              <a:buAutoNum type="arabicParenR"/>
              <a:tabLst>
                <a:tab pos="355600" algn="l"/>
              </a:tabLst>
            </a:pPr>
            <a:r>
              <a:rPr sz="2800" spc="-15" dirty="0">
                <a:latin typeface="Calibri"/>
                <a:cs typeface="Calibri"/>
              </a:rPr>
              <a:t>Repeating </a:t>
            </a:r>
            <a:r>
              <a:rPr sz="2800" spc="-20" dirty="0">
                <a:latin typeface="Calibri"/>
                <a:cs typeface="Calibri"/>
              </a:rPr>
              <a:t>plaintext </a:t>
            </a:r>
            <a:r>
              <a:rPr sz="2800" spc="-25" dirty="0">
                <a:latin typeface="Calibri"/>
                <a:cs typeface="Calibri"/>
              </a:rPr>
              <a:t>letters </a:t>
            </a:r>
            <a:r>
              <a:rPr sz="2800" spc="-10" dirty="0">
                <a:latin typeface="Calibri"/>
                <a:cs typeface="Calibri"/>
              </a:rPr>
              <a:t>that </a:t>
            </a:r>
            <a:r>
              <a:rPr sz="2800" spc="-15" dirty="0">
                <a:latin typeface="Calibri"/>
                <a:cs typeface="Calibri"/>
              </a:rPr>
              <a:t>are </a:t>
            </a:r>
            <a:r>
              <a:rPr sz="2800" spc="-10" dirty="0">
                <a:latin typeface="Calibri"/>
                <a:cs typeface="Calibri"/>
              </a:rPr>
              <a:t>in </a:t>
            </a:r>
            <a:r>
              <a:rPr sz="2800" spc="-5" dirty="0">
                <a:latin typeface="Calibri"/>
                <a:cs typeface="Calibri"/>
              </a:rPr>
              <a:t>the </a:t>
            </a:r>
            <a:r>
              <a:rPr sz="2800" dirty="0">
                <a:latin typeface="Calibri"/>
                <a:cs typeface="Calibri"/>
              </a:rPr>
              <a:t>same </a:t>
            </a:r>
            <a:r>
              <a:rPr sz="2800" spc="-10" dirty="0">
                <a:latin typeface="Calibri"/>
                <a:cs typeface="Calibri"/>
              </a:rPr>
              <a:t>pair </a:t>
            </a:r>
            <a:r>
              <a:rPr sz="2800" spc="-15" dirty="0">
                <a:latin typeface="Calibri"/>
                <a:cs typeface="Calibri"/>
              </a:rPr>
              <a:t>are </a:t>
            </a:r>
            <a:r>
              <a:rPr sz="2800" spc="-20" dirty="0">
                <a:latin typeface="Calibri"/>
                <a:cs typeface="Calibri"/>
              </a:rPr>
              <a:t>separated </a:t>
            </a:r>
            <a:r>
              <a:rPr sz="2800" spc="-5" dirty="0">
                <a:latin typeface="Calibri"/>
                <a:cs typeface="Calibri"/>
              </a:rPr>
              <a:t>with  a </a:t>
            </a:r>
            <a:r>
              <a:rPr sz="2800" spc="-10" dirty="0">
                <a:latin typeface="Calibri"/>
                <a:cs typeface="Calibri"/>
              </a:rPr>
              <a:t>filler </a:t>
            </a:r>
            <a:r>
              <a:rPr sz="2800" spc="-50" dirty="0">
                <a:latin typeface="Calibri"/>
                <a:cs typeface="Calibri"/>
              </a:rPr>
              <a:t>letter, </a:t>
            </a:r>
            <a:r>
              <a:rPr sz="2800" spc="-5" dirty="0">
                <a:latin typeface="Calibri"/>
                <a:cs typeface="Calibri"/>
              </a:rPr>
              <a:t>such as x, so </a:t>
            </a:r>
            <a:r>
              <a:rPr sz="2800" spc="-10" dirty="0">
                <a:latin typeface="Calibri"/>
                <a:cs typeface="Calibri"/>
              </a:rPr>
              <a:t>that </a:t>
            </a:r>
            <a:r>
              <a:rPr sz="2800" spc="-20" dirty="0">
                <a:solidFill>
                  <a:srgbClr val="FF0000"/>
                </a:solidFill>
                <a:latin typeface="Calibri"/>
                <a:cs typeface="Calibri"/>
              </a:rPr>
              <a:t>pattern</a:t>
            </a:r>
            <a:r>
              <a:rPr sz="2800" spc="-20" dirty="0">
                <a:latin typeface="Calibri"/>
                <a:cs typeface="Calibri"/>
              </a:rPr>
              <a:t> </a:t>
            </a:r>
            <a:r>
              <a:rPr sz="2800" spc="-10" dirty="0">
                <a:latin typeface="Calibri"/>
                <a:cs typeface="Calibri"/>
              </a:rPr>
              <a:t>would </a:t>
            </a:r>
            <a:r>
              <a:rPr sz="2800" spc="-5" dirty="0">
                <a:latin typeface="Calibri"/>
                <a:cs typeface="Calibri"/>
              </a:rPr>
              <a:t>be </a:t>
            </a:r>
            <a:r>
              <a:rPr sz="2800" spc="-15" dirty="0">
                <a:latin typeface="Calibri"/>
                <a:cs typeface="Calibri"/>
              </a:rPr>
              <a:t>treated </a:t>
            </a:r>
            <a:r>
              <a:rPr sz="2800" spc="-5" dirty="0">
                <a:latin typeface="Calibri"/>
                <a:cs typeface="Calibri"/>
              </a:rPr>
              <a:t>as </a:t>
            </a:r>
            <a:r>
              <a:rPr sz="2800" i="1" spc="-5" dirty="0">
                <a:latin typeface="Calibri"/>
                <a:cs typeface="Calibri"/>
              </a:rPr>
              <a:t>pa </a:t>
            </a:r>
            <a:r>
              <a:rPr sz="2800" i="1" spc="-5" dirty="0">
                <a:solidFill>
                  <a:srgbClr val="FF0000"/>
                </a:solidFill>
                <a:latin typeface="Calibri"/>
                <a:cs typeface="Calibri"/>
              </a:rPr>
              <a:t>tx</a:t>
            </a:r>
            <a:r>
              <a:rPr sz="2800" i="1" spc="-5" dirty="0">
                <a:latin typeface="Calibri"/>
                <a:cs typeface="Calibri"/>
              </a:rPr>
              <a:t> </a:t>
            </a:r>
            <a:r>
              <a:rPr sz="2800" i="1" spc="-30" dirty="0">
                <a:solidFill>
                  <a:srgbClr val="FF0000"/>
                </a:solidFill>
                <a:latin typeface="Calibri"/>
                <a:cs typeface="Calibri"/>
              </a:rPr>
              <a:t>te</a:t>
            </a:r>
            <a:r>
              <a:rPr sz="2800" i="1" spc="-30" dirty="0">
                <a:latin typeface="Calibri"/>
                <a:cs typeface="Calibri"/>
              </a:rPr>
              <a:t>  </a:t>
            </a:r>
            <a:r>
              <a:rPr sz="2800" i="1" spc="-5" dirty="0">
                <a:latin typeface="Calibri"/>
                <a:cs typeface="Calibri"/>
              </a:rPr>
              <a:t>rn</a:t>
            </a:r>
            <a:r>
              <a:rPr sz="2800" spc="-5" dirty="0">
                <a:latin typeface="Calibri"/>
                <a:cs typeface="Calibri"/>
              </a:rPr>
              <a:t>.</a:t>
            </a:r>
            <a:endParaRPr sz="2800" dirty="0">
              <a:latin typeface="Calibri"/>
              <a:cs typeface="Calibri"/>
            </a:endParaRPr>
          </a:p>
          <a:p>
            <a:pPr marL="355600" marR="5715" indent="-355600" algn="just">
              <a:lnSpc>
                <a:spcPct val="100000"/>
              </a:lnSpc>
              <a:spcBef>
                <a:spcPts val="5"/>
              </a:spcBef>
              <a:buAutoNum type="arabicParenR"/>
              <a:tabLst>
                <a:tab pos="355600" algn="l"/>
              </a:tabLst>
            </a:pPr>
            <a:r>
              <a:rPr sz="2800" spc="-50" dirty="0">
                <a:latin typeface="Calibri"/>
                <a:cs typeface="Calibri"/>
              </a:rPr>
              <a:t>Two </a:t>
            </a:r>
            <a:r>
              <a:rPr sz="2800" spc="-15" dirty="0">
                <a:latin typeface="Calibri"/>
                <a:cs typeface="Calibri"/>
              </a:rPr>
              <a:t>plaintext</a:t>
            </a:r>
            <a:r>
              <a:rPr sz="2800" spc="600" dirty="0">
                <a:latin typeface="Calibri"/>
                <a:cs typeface="Calibri"/>
              </a:rPr>
              <a:t> </a:t>
            </a:r>
            <a:r>
              <a:rPr sz="2800" spc="-30" dirty="0">
                <a:latin typeface="Calibri"/>
                <a:cs typeface="Calibri"/>
              </a:rPr>
              <a:t>letters </a:t>
            </a:r>
            <a:r>
              <a:rPr sz="2800" spc="-10" dirty="0">
                <a:latin typeface="Calibri"/>
                <a:cs typeface="Calibri"/>
              </a:rPr>
              <a:t>that </a:t>
            </a:r>
            <a:r>
              <a:rPr sz="2800" spc="-20" dirty="0">
                <a:latin typeface="Calibri"/>
                <a:cs typeface="Calibri"/>
              </a:rPr>
              <a:t>fall </a:t>
            </a:r>
            <a:r>
              <a:rPr sz="2800" spc="-10" dirty="0">
                <a:latin typeface="Calibri"/>
                <a:cs typeface="Calibri"/>
              </a:rPr>
              <a:t>in </a:t>
            </a:r>
            <a:r>
              <a:rPr sz="2800" spc="-5" dirty="0">
                <a:latin typeface="Calibri"/>
                <a:cs typeface="Calibri"/>
              </a:rPr>
              <a:t>the </a:t>
            </a:r>
            <a:r>
              <a:rPr sz="2800" spc="-10" dirty="0">
                <a:solidFill>
                  <a:srgbClr val="FF0000"/>
                </a:solidFill>
                <a:latin typeface="Calibri"/>
                <a:cs typeface="Calibri"/>
              </a:rPr>
              <a:t>same </a:t>
            </a:r>
            <a:r>
              <a:rPr sz="2800" spc="-25" dirty="0">
                <a:solidFill>
                  <a:srgbClr val="FF0000"/>
                </a:solidFill>
                <a:latin typeface="Calibri"/>
                <a:cs typeface="Calibri"/>
              </a:rPr>
              <a:t>row </a:t>
            </a:r>
            <a:r>
              <a:rPr sz="2800" spc="-5" dirty="0">
                <a:latin typeface="Calibri"/>
                <a:cs typeface="Calibri"/>
              </a:rPr>
              <a:t>of the </a:t>
            </a:r>
            <a:r>
              <a:rPr sz="2800" spc="-10" dirty="0">
                <a:latin typeface="Calibri"/>
                <a:cs typeface="Calibri"/>
              </a:rPr>
              <a:t>matrix </a:t>
            </a:r>
            <a:r>
              <a:rPr sz="2800" spc="-20" dirty="0">
                <a:latin typeface="Calibri"/>
                <a:cs typeface="Calibri"/>
              </a:rPr>
              <a:t>are </a:t>
            </a:r>
            <a:r>
              <a:rPr sz="2800" spc="-5" dirty="0">
                <a:latin typeface="Calibri"/>
                <a:cs typeface="Calibri"/>
              </a:rPr>
              <a:t>each  </a:t>
            </a:r>
            <a:r>
              <a:rPr sz="2800" spc="-10" dirty="0">
                <a:latin typeface="Calibri"/>
                <a:cs typeface="Calibri"/>
              </a:rPr>
              <a:t>replaced </a:t>
            </a:r>
            <a:r>
              <a:rPr sz="2800" spc="-15" dirty="0">
                <a:latin typeface="Calibri"/>
                <a:cs typeface="Calibri"/>
              </a:rPr>
              <a:t>by </a:t>
            </a:r>
            <a:r>
              <a:rPr sz="2800" spc="-5" dirty="0">
                <a:latin typeface="Calibri"/>
                <a:cs typeface="Calibri"/>
              </a:rPr>
              <a:t>the </a:t>
            </a:r>
            <a:r>
              <a:rPr sz="2800" spc="-20" dirty="0">
                <a:latin typeface="Calibri"/>
                <a:cs typeface="Calibri"/>
              </a:rPr>
              <a:t>letter to </a:t>
            </a:r>
            <a:r>
              <a:rPr sz="2800" spc="-5" dirty="0">
                <a:latin typeface="Calibri"/>
                <a:cs typeface="Calibri"/>
              </a:rPr>
              <a:t>the </a:t>
            </a:r>
            <a:r>
              <a:rPr sz="2800" spc="-10" dirty="0">
                <a:latin typeface="Calibri"/>
                <a:cs typeface="Calibri"/>
              </a:rPr>
              <a:t>right, </a:t>
            </a:r>
            <a:r>
              <a:rPr sz="2800" spc="-5" dirty="0">
                <a:latin typeface="Calibri"/>
                <a:cs typeface="Calibri"/>
              </a:rPr>
              <a:t>with the </a:t>
            </a:r>
            <a:r>
              <a:rPr sz="2800" spc="-25" dirty="0">
                <a:latin typeface="Calibri"/>
                <a:cs typeface="Calibri"/>
              </a:rPr>
              <a:t>first </a:t>
            </a:r>
            <a:r>
              <a:rPr sz="2800" spc="-10" dirty="0">
                <a:latin typeface="Calibri"/>
                <a:cs typeface="Calibri"/>
              </a:rPr>
              <a:t>element </a:t>
            </a:r>
            <a:r>
              <a:rPr sz="2800" spc="-5" dirty="0">
                <a:latin typeface="Calibri"/>
                <a:cs typeface="Calibri"/>
              </a:rPr>
              <a:t>of the </a:t>
            </a:r>
            <a:r>
              <a:rPr sz="2800" spc="-25" dirty="0">
                <a:latin typeface="Calibri"/>
                <a:cs typeface="Calibri"/>
              </a:rPr>
              <a:t>row  </a:t>
            </a:r>
            <a:r>
              <a:rPr sz="2800" spc="-10" dirty="0">
                <a:latin typeface="Calibri"/>
                <a:cs typeface="Calibri"/>
              </a:rPr>
              <a:t>circularly </a:t>
            </a:r>
            <a:r>
              <a:rPr sz="2800" spc="-15" dirty="0">
                <a:latin typeface="Calibri"/>
                <a:cs typeface="Calibri"/>
              </a:rPr>
              <a:t>following </a:t>
            </a:r>
            <a:r>
              <a:rPr sz="2800" spc="-5" dirty="0">
                <a:latin typeface="Calibri"/>
                <a:cs typeface="Calibri"/>
              </a:rPr>
              <a:t>the </a:t>
            </a:r>
            <a:r>
              <a:rPr sz="2800" spc="-15" dirty="0">
                <a:latin typeface="Calibri"/>
                <a:cs typeface="Calibri"/>
              </a:rPr>
              <a:t>last. </a:t>
            </a:r>
            <a:r>
              <a:rPr sz="2800" spc="-20" dirty="0">
                <a:latin typeface="Calibri"/>
                <a:cs typeface="Calibri"/>
              </a:rPr>
              <a:t>For example, </a:t>
            </a:r>
            <a:r>
              <a:rPr sz="2800" spc="-5" dirty="0">
                <a:solidFill>
                  <a:srgbClr val="FF0000"/>
                </a:solidFill>
                <a:latin typeface="Calibri"/>
                <a:cs typeface="Calibri"/>
              </a:rPr>
              <a:t>op</a:t>
            </a:r>
            <a:r>
              <a:rPr sz="2800" spc="-5" dirty="0">
                <a:latin typeface="Calibri"/>
                <a:cs typeface="Calibri"/>
              </a:rPr>
              <a:t> </a:t>
            </a:r>
            <a:r>
              <a:rPr sz="2800" spc="-10" dirty="0">
                <a:latin typeface="Calibri"/>
                <a:cs typeface="Calibri"/>
              </a:rPr>
              <a:t>is encrypted </a:t>
            </a:r>
            <a:r>
              <a:rPr sz="2800" spc="-5" dirty="0">
                <a:latin typeface="Calibri"/>
                <a:cs typeface="Calibri"/>
              </a:rPr>
              <a:t>as</a:t>
            </a:r>
            <a:r>
              <a:rPr sz="2800" spc="225" dirty="0">
                <a:latin typeface="Calibri"/>
                <a:cs typeface="Calibri"/>
              </a:rPr>
              <a:t> </a:t>
            </a:r>
            <a:r>
              <a:rPr sz="2800" spc="-5" dirty="0">
                <a:solidFill>
                  <a:srgbClr val="FF0000"/>
                </a:solidFill>
                <a:latin typeface="Calibri"/>
                <a:cs typeface="Calibri"/>
              </a:rPr>
              <a:t>PL</a:t>
            </a:r>
            <a:r>
              <a:rPr sz="2800" spc="-5" dirty="0">
                <a:latin typeface="Calibri"/>
                <a:cs typeface="Calibri"/>
              </a:rPr>
              <a:t>.</a:t>
            </a:r>
            <a:endParaRPr sz="2800" dirty="0">
              <a:latin typeface="Calibri"/>
              <a:cs typeface="Calibri"/>
            </a:endParaRPr>
          </a:p>
          <a:p>
            <a:pPr marL="355600" marR="6350" indent="-355600" algn="just">
              <a:lnSpc>
                <a:spcPct val="100000"/>
              </a:lnSpc>
              <a:buAutoNum type="arabicParenR"/>
              <a:tabLst>
                <a:tab pos="355600" algn="l"/>
              </a:tabLst>
            </a:pPr>
            <a:r>
              <a:rPr sz="2800" spc="-50" dirty="0">
                <a:latin typeface="Calibri"/>
                <a:cs typeface="Calibri"/>
              </a:rPr>
              <a:t>Two </a:t>
            </a:r>
            <a:r>
              <a:rPr sz="2800" spc="-15" dirty="0">
                <a:latin typeface="Calibri"/>
                <a:cs typeface="Calibri"/>
              </a:rPr>
              <a:t>plaintext </a:t>
            </a:r>
            <a:r>
              <a:rPr sz="2800" spc="-30" dirty="0">
                <a:latin typeface="Calibri"/>
                <a:cs typeface="Calibri"/>
              </a:rPr>
              <a:t>letters </a:t>
            </a:r>
            <a:r>
              <a:rPr sz="2800" spc="-10" dirty="0">
                <a:latin typeface="Calibri"/>
                <a:cs typeface="Calibri"/>
              </a:rPr>
              <a:t>that </a:t>
            </a:r>
            <a:r>
              <a:rPr sz="2800" spc="-20" dirty="0">
                <a:latin typeface="Calibri"/>
                <a:cs typeface="Calibri"/>
              </a:rPr>
              <a:t>fall </a:t>
            </a:r>
            <a:r>
              <a:rPr sz="2800" spc="-10" dirty="0">
                <a:latin typeface="Calibri"/>
                <a:cs typeface="Calibri"/>
              </a:rPr>
              <a:t>in </a:t>
            </a:r>
            <a:r>
              <a:rPr sz="2800" spc="-5" dirty="0">
                <a:latin typeface="Calibri"/>
                <a:cs typeface="Calibri"/>
              </a:rPr>
              <a:t>the </a:t>
            </a:r>
            <a:r>
              <a:rPr sz="2800" spc="-5" dirty="0">
                <a:solidFill>
                  <a:srgbClr val="FF0000"/>
                </a:solidFill>
                <a:latin typeface="Calibri"/>
                <a:cs typeface="Calibri"/>
              </a:rPr>
              <a:t>same </a:t>
            </a:r>
            <a:r>
              <a:rPr sz="2800" spc="-10" dirty="0">
                <a:solidFill>
                  <a:srgbClr val="FF0000"/>
                </a:solidFill>
                <a:latin typeface="Calibri"/>
                <a:cs typeface="Calibri"/>
              </a:rPr>
              <a:t>column </a:t>
            </a:r>
            <a:r>
              <a:rPr sz="2800" spc="-15" dirty="0">
                <a:latin typeface="Calibri"/>
                <a:cs typeface="Calibri"/>
              </a:rPr>
              <a:t>are </a:t>
            </a:r>
            <a:r>
              <a:rPr sz="2800" spc="-5" dirty="0">
                <a:latin typeface="Calibri"/>
                <a:cs typeface="Calibri"/>
              </a:rPr>
              <a:t>each </a:t>
            </a:r>
            <a:r>
              <a:rPr sz="2800" spc="-10" dirty="0">
                <a:latin typeface="Calibri"/>
                <a:cs typeface="Calibri"/>
              </a:rPr>
              <a:t>replaced by  </a:t>
            </a:r>
            <a:r>
              <a:rPr sz="2800" spc="-5" dirty="0">
                <a:latin typeface="Calibri"/>
                <a:cs typeface="Calibri"/>
              </a:rPr>
              <a:t>the </a:t>
            </a:r>
            <a:r>
              <a:rPr sz="2800" spc="-20" dirty="0">
                <a:latin typeface="Calibri"/>
                <a:cs typeface="Calibri"/>
              </a:rPr>
              <a:t>letter </a:t>
            </a:r>
            <a:r>
              <a:rPr sz="2800" spc="-10" dirty="0">
                <a:latin typeface="Calibri"/>
                <a:cs typeface="Calibri"/>
              </a:rPr>
              <a:t>beneath, </a:t>
            </a:r>
            <a:r>
              <a:rPr sz="2800" dirty="0">
                <a:latin typeface="Calibri"/>
                <a:cs typeface="Calibri"/>
              </a:rPr>
              <a:t>with </a:t>
            </a:r>
            <a:r>
              <a:rPr sz="2800" spc="-5" dirty="0">
                <a:latin typeface="Calibri"/>
                <a:cs typeface="Calibri"/>
              </a:rPr>
              <a:t>the </a:t>
            </a:r>
            <a:r>
              <a:rPr sz="2800" spc="-15" dirty="0">
                <a:latin typeface="Calibri"/>
                <a:cs typeface="Calibri"/>
              </a:rPr>
              <a:t>top </a:t>
            </a:r>
            <a:r>
              <a:rPr sz="2800" spc="-10" dirty="0">
                <a:latin typeface="Calibri"/>
                <a:cs typeface="Calibri"/>
              </a:rPr>
              <a:t>element </a:t>
            </a:r>
            <a:r>
              <a:rPr sz="2800" spc="-5" dirty="0">
                <a:latin typeface="Calibri"/>
                <a:cs typeface="Calibri"/>
              </a:rPr>
              <a:t>of the </a:t>
            </a:r>
            <a:r>
              <a:rPr sz="2800" spc="-10" dirty="0">
                <a:latin typeface="Calibri"/>
                <a:cs typeface="Calibri"/>
              </a:rPr>
              <a:t>column </a:t>
            </a:r>
            <a:r>
              <a:rPr sz="2800" spc="-5" dirty="0">
                <a:latin typeface="Calibri"/>
                <a:cs typeface="Calibri"/>
              </a:rPr>
              <a:t>circularly  </a:t>
            </a:r>
            <a:r>
              <a:rPr sz="2800" spc="-15" dirty="0">
                <a:latin typeface="Calibri"/>
                <a:cs typeface="Calibri"/>
              </a:rPr>
              <a:t>following </a:t>
            </a:r>
            <a:r>
              <a:rPr sz="2800" spc="-5" dirty="0">
                <a:latin typeface="Calibri"/>
                <a:cs typeface="Calibri"/>
              </a:rPr>
              <a:t>the </a:t>
            </a:r>
            <a:r>
              <a:rPr sz="2800" spc="-15" dirty="0">
                <a:latin typeface="Calibri"/>
                <a:cs typeface="Calibri"/>
              </a:rPr>
              <a:t>last. </a:t>
            </a:r>
            <a:r>
              <a:rPr sz="2800" spc="-20" dirty="0">
                <a:latin typeface="Calibri"/>
                <a:cs typeface="Calibri"/>
              </a:rPr>
              <a:t>For example, </a:t>
            </a:r>
            <a:r>
              <a:rPr sz="2800" spc="-30" dirty="0">
                <a:solidFill>
                  <a:srgbClr val="FF0000"/>
                </a:solidFill>
                <a:latin typeface="Calibri"/>
                <a:cs typeface="Calibri"/>
              </a:rPr>
              <a:t>mv</a:t>
            </a:r>
            <a:r>
              <a:rPr sz="2800" spc="-30" dirty="0">
                <a:latin typeface="Calibri"/>
                <a:cs typeface="Calibri"/>
              </a:rPr>
              <a:t> </a:t>
            </a:r>
            <a:r>
              <a:rPr sz="2800" spc="-10" dirty="0">
                <a:latin typeface="Calibri"/>
                <a:cs typeface="Calibri"/>
              </a:rPr>
              <a:t>is encrypted </a:t>
            </a:r>
            <a:r>
              <a:rPr sz="2800" spc="-5" dirty="0">
                <a:latin typeface="Calibri"/>
                <a:cs typeface="Calibri"/>
              </a:rPr>
              <a:t>as</a:t>
            </a:r>
            <a:r>
              <a:rPr sz="2800" spc="215" dirty="0">
                <a:latin typeface="Calibri"/>
                <a:cs typeface="Calibri"/>
              </a:rPr>
              <a:t> </a:t>
            </a:r>
            <a:r>
              <a:rPr sz="2800" spc="-5" dirty="0">
                <a:solidFill>
                  <a:srgbClr val="FF0000"/>
                </a:solidFill>
                <a:latin typeface="Calibri"/>
                <a:cs typeface="Calibri"/>
              </a:rPr>
              <a:t>VE</a:t>
            </a:r>
            <a:r>
              <a:rPr sz="2800" spc="-5" dirty="0">
                <a:latin typeface="Calibri"/>
                <a:cs typeface="Calibri"/>
              </a:rPr>
              <a:t>.</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3926" y="0"/>
            <a:ext cx="6165850" cy="757555"/>
          </a:xfrm>
          <a:prstGeom prst="rect">
            <a:avLst/>
          </a:prstGeom>
        </p:spPr>
        <p:txBody>
          <a:bodyPr vert="horz" wrap="square" lIns="0" tIns="12700" rIns="0" bIns="0" rtlCol="0">
            <a:spAutoFit/>
          </a:bodyPr>
          <a:lstStyle/>
          <a:p>
            <a:pPr marL="12700">
              <a:lnSpc>
                <a:spcPct val="100000"/>
              </a:lnSpc>
              <a:spcBef>
                <a:spcPts val="100"/>
              </a:spcBef>
            </a:pPr>
            <a:r>
              <a:rPr sz="4800" spc="-10" dirty="0"/>
              <a:t>Symmetric </a:t>
            </a:r>
            <a:r>
              <a:rPr sz="4800" spc="-5" dirty="0"/>
              <a:t>Cipher</a:t>
            </a:r>
            <a:r>
              <a:rPr sz="4800" spc="-85" dirty="0"/>
              <a:t> </a:t>
            </a:r>
            <a:r>
              <a:rPr sz="4800" dirty="0"/>
              <a:t>Model</a:t>
            </a:r>
            <a:endParaRPr sz="4800"/>
          </a:p>
        </p:txBody>
      </p:sp>
      <p:sp>
        <p:nvSpPr>
          <p:cNvPr id="3" name="object 3"/>
          <p:cNvSpPr txBox="1"/>
          <p:nvPr/>
        </p:nvSpPr>
        <p:spPr>
          <a:xfrm>
            <a:off x="549046" y="1010869"/>
            <a:ext cx="10127615" cy="5146675"/>
          </a:xfrm>
          <a:prstGeom prst="rect">
            <a:avLst/>
          </a:prstGeom>
        </p:spPr>
        <p:txBody>
          <a:bodyPr vert="horz" wrap="square" lIns="0" tIns="12065" rIns="0" bIns="0" rtlCol="0">
            <a:spAutoFit/>
          </a:bodyPr>
          <a:lstStyle/>
          <a:p>
            <a:pPr marL="469900" indent="-457200" algn="just">
              <a:lnSpc>
                <a:spcPct val="100000"/>
              </a:lnSpc>
              <a:spcBef>
                <a:spcPts val="95"/>
              </a:spcBef>
              <a:buFont typeface="Wingdings"/>
              <a:buChar char=""/>
              <a:tabLst>
                <a:tab pos="469900" algn="l"/>
              </a:tabLst>
            </a:pPr>
            <a:r>
              <a:rPr sz="2800" spc="-5" dirty="0">
                <a:latin typeface="Calibri"/>
                <a:cs typeface="Calibri"/>
              </a:rPr>
              <a:t>A </a:t>
            </a:r>
            <a:r>
              <a:rPr sz="2800" spc="-10" dirty="0">
                <a:latin typeface="Calibri"/>
                <a:cs typeface="Calibri"/>
              </a:rPr>
              <a:t>symmetric </a:t>
            </a:r>
            <a:r>
              <a:rPr sz="2800" spc="-5" dirty="0">
                <a:latin typeface="Calibri"/>
                <a:cs typeface="Calibri"/>
              </a:rPr>
              <a:t>encryption </a:t>
            </a:r>
            <a:r>
              <a:rPr sz="2800" spc="-10" dirty="0">
                <a:latin typeface="Calibri"/>
                <a:cs typeface="Calibri"/>
              </a:rPr>
              <a:t>scheme </a:t>
            </a:r>
            <a:r>
              <a:rPr sz="2800" spc="-5" dirty="0">
                <a:latin typeface="Calibri"/>
                <a:cs typeface="Calibri"/>
              </a:rPr>
              <a:t>has </a:t>
            </a:r>
            <a:r>
              <a:rPr sz="2800" spc="-15" dirty="0">
                <a:latin typeface="Calibri"/>
                <a:cs typeface="Calibri"/>
              </a:rPr>
              <a:t>five</a:t>
            </a:r>
            <a:r>
              <a:rPr sz="2800" spc="90" dirty="0">
                <a:latin typeface="Calibri"/>
                <a:cs typeface="Calibri"/>
              </a:rPr>
              <a:t> </a:t>
            </a:r>
            <a:r>
              <a:rPr sz="2800" spc="-10" dirty="0">
                <a:latin typeface="Calibri"/>
                <a:cs typeface="Calibri"/>
              </a:rPr>
              <a:t>ingredients:</a:t>
            </a:r>
            <a:endParaRPr sz="2800" dirty="0">
              <a:latin typeface="Calibri"/>
              <a:cs typeface="Calibri"/>
            </a:endParaRPr>
          </a:p>
          <a:p>
            <a:pPr>
              <a:lnSpc>
                <a:spcPct val="100000"/>
              </a:lnSpc>
              <a:spcBef>
                <a:spcPts val="30"/>
              </a:spcBef>
            </a:pPr>
            <a:endParaRPr sz="2900" dirty="0">
              <a:latin typeface="Times New Roman"/>
              <a:cs typeface="Times New Roman"/>
            </a:endParaRPr>
          </a:p>
          <a:p>
            <a:pPr marL="469900" indent="-457200" algn="just">
              <a:lnSpc>
                <a:spcPct val="100000"/>
              </a:lnSpc>
              <a:buFont typeface="Wingdings"/>
              <a:buChar char=""/>
              <a:tabLst>
                <a:tab pos="469900" algn="l"/>
              </a:tabLst>
            </a:pPr>
            <a:r>
              <a:rPr sz="2800" spc="-15" dirty="0">
                <a:latin typeface="Calibri"/>
                <a:cs typeface="Calibri"/>
              </a:rPr>
              <a:t>Plaintext: </a:t>
            </a:r>
            <a:r>
              <a:rPr sz="2800" spc="-10" dirty="0">
                <a:latin typeface="Calibri"/>
                <a:cs typeface="Calibri"/>
              </a:rPr>
              <a:t>original </a:t>
            </a:r>
            <a:r>
              <a:rPr sz="2800" spc="-5" dirty="0">
                <a:latin typeface="Calibri"/>
                <a:cs typeface="Calibri"/>
              </a:rPr>
              <a:t>message </a:t>
            </a:r>
            <a:r>
              <a:rPr sz="2800" spc="-15" dirty="0">
                <a:latin typeface="Calibri"/>
                <a:cs typeface="Calibri"/>
              </a:rPr>
              <a:t>to </a:t>
            </a:r>
            <a:r>
              <a:rPr sz="2800" spc="-5" dirty="0">
                <a:latin typeface="Calibri"/>
                <a:cs typeface="Calibri"/>
              </a:rPr>
              <a:t>be</a:t>
            </a:r>
            <a:r>
              <a:rPr sz="2800" spc="80" dirty="0">
                <a:latin typeface="Calibri"/>
                <a:cs typeface="Calibri"/>
              </a:rPr>
              <a:t> </a:t>
            </a:r>
            <a:r>
              <a:rPr sz="2800" spc="-10" dirty="0">
                <a:latin typeface="Calibri"/>
                <a:cs typeface="Calibri"/>
              </a:rPr>
              <a:t>encrypted.</a:t>
            </a:r>
            <a:endParaRPr sz="2800" dirty="0">
              <a:latin typeface="Calibri"/>
              <a:cs typeface="Calibri"/>
            </a:endParaRPr>
          </a:p>
          <a:p>
            <a:pPr marL="469900" indent="-457200" algn="just">
              <a:lnSpc>
                <a:spcPct val="100000"/>
              </a:lnSpc>
              <a:buFont typeface="Wingdings"/>
              <a:buChar char=""/>
              <a:tabLst>
                <a:tab pos="469900" algn="l"/>
              </a:tabLst>
            </a:pPr>
            <a:r>
              <a:rPr sz="2800" spc="-15" dirty="0">
                <a:latin typeface="Calibri"/>
                <a:cs typeface="Calibri"/>
              </a:rPr>
              <a:t>Ciphertext: </a:t>
            </a:r>
            <a:r>
              <a:rPr sz="2800" spc="-5" dirty="0">
                <a:latin typeface="Calibri"/>
                <a:cs typeface="Calibri"/>
              </a:rPr>
              <a:t>the </a:t>
            </a:r>
            <a:r>
              <a:rPr sz="2800" spc="-10" dirty="0">
                <a:latin typeface="Calibri"/>
                <a:cs typeface="Calibri"/>
              </a:rPr>
              <a:t>encrypted</a:t>
            </a:r>
            <a:r>
              <a:rPr sz="2800" spc="55" dirty="0">
                <a:latin typeface="Calibri"/>
                <a:cs typeface="Calibri"/>
              </a:rPr>
              <a:t> </a:t>
            </a:r>
            <a:r>
              <a:rPr sz="2800" spc="-10" dirty="0">
                <a:latin typeface="Calibri"/>
                <a:cs typeface="Calibri"/>
              </a:rPr>
              <a:t>message.</a:t>
            </a:r>
            <a:endParaRPr sz="2800" dirty="0">
              <a:latin typeface="Calibri"/>
              <a:cs typeface="Calibri"/>
            </a:endParaRPr>
          </a:p>
          <a:p>
            <a:pPr marL="469900" marR="5715" indent="-457200" algn="just">
              <a:lnSpc>
                <a:spcPct val="100000"/>
              </a:lnSpc>
              <a:buFont typeface="Wingdings"/>
              <a:buChar char=""/>
              <a:tabLst>
                <a:tab pos="469900" algn="l"/>
              </a:tabLst>
            </a:pPr>
            <a:r>
              <a:rPr sz="2800" spc="-5" dirty="0">
                <a:latin typeface="Calibri"/>
                <a:cs typeface="Calibri"/>
              </a:rPr>
              <a:t>Encryption </a:t>
            </a:r>
            <a:r>
              <a:rPr sz="2800" spc="-10" dirty="0">
                <a:latin typeface="Calibri"/>
                <a:cs typeface="Calibri"/>
              </a:rPr>
              <a:t>algorithm: The </a:t>
            </a:r>
            <a:r>
              <a:rPr sz="2800" spc="-5" dirty="0">
                <a:latin typeface="Calibri"/>
                <a:cs typeface="Calibri"/>
              </a:rPr>
              <a:t>encryption </a:t>
            </a:r>
            <a:r>
              <a:rPr sz="2800" spc="-10" dirty="0">
                <a:latin typeface="Calibri"/>
                <a:cs typeface="Calibri"/>
              </a:rPr>
              <a:t>algorithm </a:t>
            </a:r>
            <a:r>
              <a:rPr sz="2800" spc="-15" dirty="0">
                <a:latin typeface="Calibri"/>
                <a:cs typeface="Calibri"/>
              </a:rPr>
              <a:t>performs </a:t>
            </a:r>
            <a:r>
              <a:rPr sz="2800" spc="-10" dirty="0">
                <a:latin typeface="Calibri"/>
                <a:cs typeface="Calibri"/>
              </a:rPr>
              <a:t>various  substitutions </a:t>
            </a:r>
            <a:r>
              <a:rPr sz="2800" spc="-5" dirty="0">
                <a:latin typeface="Calibri"/>
                <a:cs typeface="Calibri"/>
              </a:rPr>
              <a:t>and </a:t>
            </a:r>
            <a:r>
              <a:rPr sz="2800" spc="-20" dirty="0">
                <a:latin typeface="Calibri"/>
                <a:cs typeface="Calibri"/>
              </a:rPr>
              <a:t>transformations </a:t>
            </a:r>
            <a:r>
              <a:rPr sz="2800" spc="-5" dirty="0">
                <a:latin typeface="Calibri"/>
                <a:cs typeface="Calibri"/>
              </a:rPr>
              <a:t>on the</a:t>
            </a:r>
            <a:r>
              <a:rPr sz="2800" spc="180" dirty="0">
                <a:latin typeface="Calibri"/>
                <a:cs typeface="Calibri"/>
              </a:rPr>
              <a:t> </a:t>
            </a:r>
            <a:r>
              <a:rPr sz="2800" spc="-15" dirty="0">
                <a:latin typeface="Calibri"/>
                <a:cs typeface="Calibri"/>
              </a:rPr>
              <a:t>plaintext.</a:t>
            </a:r>
            <a:endParaRPr sz="2800" dirty="0">
              <a:latin typeface="Calibri"/>
              <a:cs typeface="Calibri"/>
            </a:endParaRPr>
          </a:p>
          <a:p>
            <a:pPr marL="469900" marR="5715" indent="-457200" algn="just">
              <a:lnSpc>
                <a:spcPct val="100000"/>
              </a:lnSpc>
              <a:buFont typeface="Wingdings"/>
              <a:buChar char=""/>
              <a:tabLst>
                <a:tab pos="469900" algn="l"/>
              </a:tabLst>
            </a:pPr>
            <a:r>
              <a:rPr sz="2800" spc="-5" dirty="0">
                <a:latin typeface="Calibri"/>
                <a:cs typeface="Calibri"/>
              </a:rPr>
              <a:t>Decryption </a:t>
            </a:r>
            <a:r>
              <a:rPr sz="2800" spc="-10" dirty="0">
                <a:latin typeface="Calibri"/>
                <a:cs typeface="Calibri"/>
              </a:rPr>
              <a:t>algorithm: This is </a:t>
            </a:r>
            <a:r>
              <a:rPr sz="2800" spc="-5" dirty="0">
                <a:latin typeface="Calibri"/>
                <a:cs typeface="Calibri"/>
              </a:rPr>
              <a:t>essentially the encryption </a:t>
            </a:r>
            <a:r>
              <a:rPr sz="2800" spc="-10" dirty="0">
                <a:latin typeface="Calibri"/>
                <a:cs typeface="Calibri"/>
              </a:rPr>
              <a:t>algorithm  </a:t>
            </a:r>
            <a:r>
              <a:rPr sz="2800" spc="-5" dirty="0">
                <a:latin typeface="Calibri"/>
                <a:cs typeface="Calibri"/>
              </a:rPr>
              <a:t>run </a:t>
            </a:r>
            <a:r>
              <a:rPr sz="2800" dirty="0">
                <a:latin typeface="Calibri"/>
                <a:cs typeface="Calibri"/>
              </a:rPr>
              <a:t>in </a:t>
            </a:r>
            <a:r>
              <a:rPr sz="2800" spc="-20" dirty="0">
                <a:latin typeface="Calibri"/>
                <a:cs typeface="Calibri"/>
              </a:rPr>
              <a:t>reverse. </a:t>
            </a:r>
            <a:r>
              <a:rPr sz="2800" spc="-5" dirty="0">
                <a:latin typeface="Calibri"/>
                <a:cs typeface="Calibri"/>
              </a:rPr>
              <a:t>It </a:t>
            </a:r>
            <a:r>
              <a:rPr sz="2800" spc="-30" dirty="0">
                <a:latin typeface="Calibri"/>
                <a:cs typeface="Calibri"/>
              </a:rPr>
              <a:t>takes </a:t>
            </a:r>
            <a:r>
              <a:rPr sz="2800" spc="-5" dirty="0">
                <a:latin typeface="Calibri"/>
                <a:cs typeface="Calibri"/>
              </a:rPr>
              <a:t>the </a:t>
            </a:r>
            <a:r>
              <a:rPr sz="2800" spc="-15" dirty="0">
                <a:latin typeface="Calibri"/>
                <a:cs typeface="Calibri"/>
              </a:rPr>
              <a:t>ciphertext </a:t>
            </a:r>
            <a:r>
              <a:rPr sz="2800" spc="-5" dirty="0">
                <a:latin typeface="Calibri"/>
                <a:cs typeface="Calibri"/>
              </a:rPr>
              <a:t>and the </a:t>
            </a:r>
            <a:r>
              <a:rPr sz="2800" spc="-10" dirty="0">
                <a:latin typeface="Calibri"/>
                <a:cs typeface="Calibri"/>
              </a:rPr>
              <a:t>secret </a:t>
            </a:r>
            <a:r>
              <a:rPr sz="2800" spc="-40" dirty="0">
                <a:latin typeface="Calibri"/>
                <a:cs typeface="Calibri"/>
              </a:rPr>
              <a:t>key </a:t>
            </a:r>
            <a:r>
              <a:rPr sz="2800" dirty="0">
                <a:latin typeface="Calibri"/>
                <a:cs typeface="Calibri"/>
              </a:rPr>
              <a:t>and  </a:t>
            </a:r>
            <a:r>
              <a:rPr sz="2800" spc="-15" dirty="0">
                <a:latin typeface="Calibri"/>
                <a:cs typeface="Calibri"/>
              </a:rPr>
              <a:t>produces </a:t>
            </a:r>
            <a:r>
              <a:rPr sz="2800" spc="-5" dirty="0">
                <a:latin typeface="Calibri"/>
                <a:cs typeface="Calibri"/>
              </a:rPr>
              <a:t>the </a:t>
            </a:r>
            <a:r>
              <a:rPr sz="2800" spc="-10" dirty="0">
                <a:latin typeface="Calibri"/>
                <a:cs typeface="Calibri"/>
              </a:rPr>
              <a:t>original</a:t>
            </a:r>
            <a:r>
              <a:rPr sz="2800" spc="85" dirty="0">
                <a:latin typeface="Calibri"/>
                <a:cs typeface="Calibri"/>
              </a:rPr>
              <a:t> </a:t>
            </a:r>
            <a:r>
              <a:rPr sz="2800" spc="-15" dirty="0">
                <a:latin typeface="Calibri"/>
                <a:cs typeface="Calibri"/>
              </a:rPr>
              <a:t>plaintext.</a:t>
            </a:r>
            <a:endParaRPr sz="2800" dirty="0">
              <a:latin typeface="Calibri"/>
              <a:cs typeface="Calibri"/>
            </a:endParaRPr>
          </a:p>
          <a:p>
            <a:pPr marL="469900" marR="5080" indent="-457200" algn="just">
              <a:lnSpc>
                <a:spcPct val="100000"/>
              </a:lnSpc>
              <a:spcBef>
                <a:spcPts val="5"/>
              </a:spcBef>
              <a:buFont typeface="Wingdings"/>
              <a:buChar char=""/>
              <a:tabLst>
                <a:tab pos="469900" algn="l"/>
              </a:tabLst>
            </a:pPr>
            <a:r>
              <a:rPr sz="2800" spc="-15" dirty="0">
                <a:latin typeface="Calibri"/>
                <a:cs typeface="Calibri"/>
              </a:rPr>
              <a:t>Secret </a:t>
            </a:r>
            <a:r>
              <a:rPr sz="2800" spc="-35" dirty="0">
                <a:latin typeface="Calibri"/>
                <a:cs typeface="Calibri"/>
              </a:rPr>
              <a:t>key: </a:t>
            </a:r>
            <a:r>
              <a:rPr sz="2800" spc="-5" dirty="0">
                <a:latin typeface="Calibri"/>
                <a:cs typeface="Calibri"/>
              </a:rPr>
              <a:t>A </a:t>
            </a:r>
            <a:r>
              <a:rPr sz="2800" spc="-15" dirty="0">
                <a:latin typeface="Calibri"/>
                <a:cs typeface="Calibri"/>
              </a:rPr>
              <a:t>secret </a:t>
            </a:r>
            <a:r>
              <a:rPr sz="2800" spc="-35" dirty="0">
                <a:latin typeface="Calibri"/>
                <a:cs typeface="Calibri"/>
              </a:rPr>
              <a:t>key </a:t>
            </a:r>
            <a:r>
              <a:rPr sz="2800" spc="-10" dirty="0">
                <a:latin typeface="Calibri"/>
                <a:cs typeface="Calibri"/>
              </a:rPr>
              <a:t>is </a:t>
            </a:r>
            <a:r>
              <a:rPr sz="2800" spc="-5" dirty="0">
                <a:latin typeface="Calibri"/>
                <a:cs typeface="Calibri"/>
              </a:rPr>
              <a:t>the </a:t>
            </a:r>
            <a:r>
              <a:rPr sz="2800" spc="-10" dirty="0">
                <a:latin typeface="Calibri"/>
                <a:cs typeface="Calibri"/>
              </a:rPr>
              <a:t>piece </a:t>
            </a:r>
            <a:r>
              <a:rPr sz="2800" spc="-5" dirty="0">
                <a:latin typeface="Calibri"/>
                <a:cs typeface="Calibri"/>
              </a:rPr>
              <a:t>of </a:t>
            </a:r>
            <a:r>
              <a:rPr sz="2800" spc="-15" dirty="0">
                <a:latin typeface="Calibri"/>
                <a:cs typeface="Calibri"/>
              </a:rPr>
              <a:t>information </a:t>
            </a:r>
            <a:r>
              <a:rPr sz="2800" spc="-5" dirty="0">
                <a:latin typeface="Calibri"/>
                <a:cs typeface="Calibri"/>
              </a:rPr>
              <a:t>or </a:t>
            </a:r>
            <a:r>
              <a:rPr sz="2800" spc="-20" dirty="0">
                <a:latin typeface="Calibri"/>
                <a:cs typeface="Calibri"/>
              </a:rPr>
              <a:t>parameter  </a:t>
            </a:r>
            <a:r>
              <a:rPr sz="2800" spc="-10" dirty="0">
                <a:latin typeface="Calibri"/>
                <a:cs typeface="Calibri"/>
              </a:rPr>
              <a:t>that is used </a:t>
            </a:r>
            <a:r>
              <a:rPr sz="2800" spc="-15" dirty="0">
                <a:latin typeface="Calibri"/>
                <a:cs typeface="Calibri"/>
              </a:rPr>
              <a:t>to </a:t>
            </a:r>
            <a:r>
              <a:rPr sz="2800" spc="-5" dirty="0">
                <a:latin typeface="Calibri"/>
                <a:cs typeface="Calibri"/>
              </a:rPr>
              <a:t>encrypt and decrypt </a:t>
            </a:r>
            <a:r>
              <a:rPr sz="2800" spc="-10" dirty="0">
                <a:latin typeface="Calibri"/>
                <a:cs typeface="Calibri"/>
              </a:rPr>
              <a:t>messages </a:t>
            </a:r>
            <a:r>
              <a:rPr sz="2800" dirty="0">
                <a:latin typeface="Calibri"/>
                <a:cs typeface="Calibri"/>
              </a:rPr>
              <a:t>in </a:t>
            </a:r>
            <a:r>
              <a:rPr sz="2800" spc="-5" dirty="0">
                <a:latin typeface="Calibri"/>
                <a:cs typeface="Calibri"/>
              </a:rPr>
              <a:t>a </a:t>
            </a:r>
            <a:r>
              <a:rPr sz="2800" spc="-15" dirty="0">
                <a:latin typeface="Calibri"/>
                <a:cs typeface="Calibri"/>
              </a:rPr>
              <a:t>symmetric, </a:t>
            </a:r>
            <a:r>
              <a:rPr sz="2800" spc="-5" dirty="0">
                <a:latin typeface="Calibri"/>
                <a:cs typeface="Calibri"/>
              </a:rPr>
              <a:t>or  </a:t>
            </a:r>
            <a:r>
              <a:rPr sz="2800" spc="-40" dirty="0">
                <a:latin typeface="Calibri"/>
                <a:cs typeface="Calibri"/>
              </a:rPr>
              <a:t>secret-key,</a:t>
            </a:r>
            <a:r>
              <a:rPr sz="2800" spc="5" dirty="0">
                <a:latin typeface="Calibri"/>
                <a:cs typeface="Calibri"/>
              </a:rPr>
              <a:t> </a:t>
            </a:r>
            <a:r>
              <a:rPr sz="2800" spc="-5" dirty="0">
                <a:latin typeface="Calibri"/>
                <a:cs typeface="Calibri"/>
              </a:rPr>
              <a:t>encryption.</a:t>
            </a:r>
            <a:endParaRPr sz="28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8124" y="501777"/>
            <a:ext cx="11307445" cy="4351832"/>
          </a:xfrm>
          <a:prstGeom prst="rect">
            <a:avLst/>
          </a:prstGeom>
        </p:spPr>
        <p:txBody>
          <a:bodyPr vert="horz" wrap="square" lIns="0" tIns="12065" rIns="0" bIns="0" rtlCol="0">
            <a:spAutoFit/>
          </a:bodyPr>
          <a:lstStyle/>
          <a:p>
            <a:pPr marL="436245" marR="5080" indent="-424180" algn="just">
              <a:lnSpc>
                <a:spcPct val="100000"/>
              </a:lnSpc>
              <a:spcBef>
                <a:spcPts val="95"/>
              </a:spcBef>
            </a:pPr>
            <a:r>
              <a:rPr sz="2800" spc="-5" dirty="0">
                <a:latin typeface="Calibri"/>
                <a:cs typeface="Calibri"/>
              </a:rPr>
              <a:t>4) </a:t>
            </a:r>
            <a:r>
              <a:rPr sz="2800" spc="-10" dirty="0">
                <a:latin typeface="Calibri"/>
                <a:cs typeface="Calibri"/>
              </a:rPr>
              <a:t>Otherwise, </a:t>
            </a:r>
            <a:r>
              <a:rPr sz="2800" spc="-5" dirty="0">
                <a:latin typeface="Calibri"/>
                <a:cs typeface="Calibri"/>
              </a:rPr>
              <a:t>each </a:t>
            </a:r>
            <a:r>
              <a:rPr sz="2800" spc="-15" dirty="0">
                <a:latin typeface="Calibri"/>
                <a:cs typeface="Calibri"/>
              </a:rPr>
              <a:t>plaintext </a:t>
            </a:r>
            <a:r>
              <a:rPr sz="2800" spc="-20" dirty="0">
                <a:latin typeface="Calibri"/>
                <a:cs typeface="Calibri"/>
              </a:rPr>
              <a:t>letter </a:t>
            </a:r>
            <a:r>
              <a:rPr sz="2800" spc="-10" dirty="0">
                <a:latin typeface="Calibri"/>
                <a:cs typeface="Calibri"/>
              </a:rPr>
              <a:t>in </a:t>
            </a:r>
            <a:r>
              <a:rPr sz="2800" spc="-5" dirty="0">
                <a:latin typeface="Calibri"/>
                <a:cs typeface="Calibri"/>
              </a:rPr>
              <a:t>a pair </a:t>
            </a:r>
            <a:r>
              <a:rPr sz="2800" spc="-10" dirty="0">
                <a:latin typeface="Calibri"/>
                <a:cs typeface="Calibri"/>
              </a:rPr>
              <a:t>is </a:t>
            </a:r>
            <a:r>
              <a:rPr sz="2800" spc="-5" dirty="0">
                <a:latin typeface="Calibri"/>
                <a:cs typeface="Calibri"/>
              </a:rPr>
              <a:t>replaced by the </a:t>
            </a:r>
            <a:r>
              <a:rPr sz="2800" spc="-20" dirty="0">
                <a:latin typeface="Calibri"/>
                <a:cs typeface="Calibri"/>
              </a:rPr>
              <a:t>letter </a:t>
            </a:r>
            <a:r>
              <a:rPr sz="2800" spc="-10" dirty="0">
                <a:latin typeface="Calibri"/>
                <a:cs typeface="Calibri"/>
              </a:rPr>
              <a:t>that  lies </a:t>
            </a:r>
            <a:r>
              <a:rPr sz="2800" dirty="0">
                <a:latin typeface="Calibri"/>
                <a:cs typeface="Calibri"/>
              </a:rPr>
              <a:t>in </a:t>
            </a:r>
            <a:r>
              <a:rPr sz="2800" spc="-5" dirty="0">
                <a:latin typeface="Calibri"/>
                <a:cs typeface="Calibri"/>
              </a:rPr>
              <a:t>its </a:t>
            </a:r>
            <a:r>
              <a:rPr sz="2800" spc="-10" dirty="0">
                <a:latin typeface="Calibri"/>
                <a:cs typeface="Calibri"/>
              </a:rPr>
              <a:t>own </a:t>
            </a:r>
            <a:r>
              <a:rPr sz="2800" spc="-25" dirty="0">
                <a:latin typeface="Calibri"/>
                <a:cs typeface="Calibri"/>
              </a:rPr>
              <a:t>row </a:t>
            </a:r>
            <a:r>
              <a:rPr sz="2800" spc="-5" dirty="0">
                <a:latin typeface="Calibri"/>
                <a:cs typeface="Calibri"/>
              </a:rPr>
              <a:t>and the </a:t>
            </a:r>
            <a:r>
              <a:rPr sz="2800" spc="-10" dirty="0">
                <a:latin typeface="Calibri"/>
                <a:cs typeface="Calibri"/>
              </a:rPr>
              <a:t>column </a:t>
            </a:r>
            <a:r>
              <a:rPr sz="2800" spc="-5" dirty="0">
                <a:latin typeface="Calibri"/>
                <a:cs typeface="Calibri"/>
              </a:rPr>
              <a:t>occupied </a:t>
            </a:r>
            <a:r>
              <a:rPr sz="2800" spc="-15" dirty="0">
                <a:latin typeface="Calibri"/>
                <a:cs typeface="Calibri"/>
              </a:rPr>
              <a:t>by</a:t>
            </a:r>
            <a:r>
              <a:rPr sz="2800" spc="600" dirty="0">
                <a:latin typeface="Calibri"/>
                <a:cs typeface="Calibri"/>
              </a:rPr>
              <a:t> </a:t>
            </a:r>
            <a:r>
              <a:rPr sz="2800" spc="-5" dirty="0">
                <a:latin typeface="Calibri"/>
                <a:cs typeface="Calibri"/>
              </a:rPr>
              <a:t>the </a:t>
            </a:r>
            <a:r>
              <a:rPr sz="2800" spc="-10" dirty="0">
                <a:latin typeface="Calibri"/>
                <a:cs typeface="Calibri"/>
              </a:rPr>
              <a:t>other </a:t>
            </a:r>
            <a:r>
              <a:rPr sz="2800" spc="-15" dirty="0">
                <a:latin typeface="Calibri"/>
                <a:cs typeface="Calibri"/>
              </a:rPr>
              <a:t>plaintext  </a:t>
            </a:r>
            <a:r>
              <a:rPr sz="2800" spc="-55" dirty="0">
                <a:latin typeface="Calibri"/>
                <a:cs typeface="Calibri"/>
              </a:rPr>
              <a:t>letter. </a:t>
            </a:r>
            <a:r>
              <a:rPr sz="2800" spc="-5" dirty="0">
                <a:latin typeface="Calibri"/>
                <a:cs typeface="Calibri"/>
              </a:rPr>
              <a:t>Thus, </a:t>
            </a:r>
            <a:r>
              <a:rPr sz="2800" spc="-5" dirty="0">
                <a:solidFill>
                  <a:srgbClr val="FF0000"/>
                </a:solidFill>
                <a:latin typeface="Calibri"/>
                <a:cs typeface="Calibri"/>
              </a:rPr>
              <a:t>pa </a:t>
            </a:r>
            <a:r>
              <a:rPr sz="2800" spc="-10" dirty="0">
                <a:latin typeface="Calibri"/>
                <a:cs typeface="Calibri"/>
              </a:rPr>
              <a:t>becomes</a:t>
            </a:r>
            <a:r>
              <a:rPr sz="2800" spc="105" dirty="0">
                <a:latin typeface="Calibri"/>
                <a:cs typeface="Calibri"/>
              </a:rPr>
              <a:t> </a:t>
            </a:r>
            <a:r>
              <a:rPr sz="2800" spc="-5" dirty="0">
                <a:solidFill>
                  <a:srgbClr val="FF0000"/>
                </a:solidFill>
                <a:latin typeface="Calibri"/>
                <a:cs typeface="Calibri"/>
              </a:rPr>
              <a:t>OB.</a:t>
            </a:r>
            <a:endParaRPr sz="2800" dirty="0">
              <a:solidFill>
                <a:srgbClr val="FF0000"/>
              </a:solidFill>
              <a:latin typeface="Calibri"/>
              <a:cs typeface="Calibri"/>
            </a:endParaRPr>
          </a:p>
          <a:p>
            <a:pPr marL="12700" marR="7835265" algn="just">
              <a:lnSpc>
                <a:spcPct val="100000"/>
              </a:lnSpc>
            </a:pPr>
            <a:r>
              <a:rPr sz="2800" spc="-15" dirty="0">
                <a:latin typeface="Calibri"/>
                <a:cs typeface="Calibri"/>
              </a:rPr>
              <a:t>Plaintext: </a:t>
            </a:r>
            <a:r>
              <a:rPr sz="2800" spc="-10" dirty="0">
                <a:latin typeface="Calibri"/>
                <a:cs typeface="Calibri"/>
              </a:rPr>
              <a:t>pa </a:t>
            </a:r>
            <a:r>
              <a:rPr sz="2800" spc="-5" dirty="0">
                <a:latin typeface="Calibri"/>
                <a:cs typeface="Calibri"/>
              </a:rPr>
              <a:t>tx </a:t>
            </a:r>
            <a:r>
              <a:rPr sz="2800" spc="-20" dirty="0">
                <a:latin typeface="Calibri"/>
                <a:cs typeface="Calibri"/>
              </a:rPr>
              <a:t>te </a:t>
            </a:r>
            <a:r>
              <a:rPr sz="2800" spc="-10" dirty="0">
                <a:latin typeface="Calibri"/>
                <a:cs typeface="Calibri"/>
              </a:rPr>
              <a:t>rn  </a:t>
            </a:r>
            <a:r>
              <a:rPr sz="2800" spc="-15" dirty="0">
                <a:latin typeface="Calibri"/>
                <a:cs typeface="Calibri"/>
              </a:rPr>
              <a:t>Ciphertext: </a:t>
            </a:r>
            <a:r>
              <a:rPr sz="2800" spc="-5" dirty="0">
                <a:latin typeface="Calibri"/>
                <a:cs typeface="Calibri"/>
              </a:rPr>
              <a:t>OB </a:t>
            </a:r>
            <a:r>
              <a:rPr sz="2800" spc="-70" dirty="0">
                <a:latin typeface="Calibri"/>
                <a:cs typeface="Calibri"/>
              </a:rPr>
              <a:t>VA </a:t>
            </a:r>
            <a:r>
              <a:rPr sz="2800" spc="-5" dirty="0">
                <a:latin typeface="Calibri"/>
                <a:cs typeface="Calibri"/>
              </a:rPr>
              <a:t>FT</a:t>
            </a:r>
            <a:r>
              <a:rPr sz="2800" spc="80" dirty="0">
                <a:latin typeface="Calibri"/>
                <a:cs typeface="Calibri"/>
              </a:rPr>
              <a:t> </a:t>
            </a:r>
            <a:r>
              <a:rPr sz="2800" spc="-10" dirty="0">
                <a:latin typeface="Calibri"/>
                <a:cs typeface="Calibri"/>
              </a:rPr>
              <a:t>CP</a:t>
            </a:r>
            <a:endParaRPr sz="2800" dirty="0">
              <a:latin typeface="Calibri"/>
              <a:cs typeface="Calibri"/>
            </a:endParaRPr>
          </a:p>
          <a:p>
            <a:pPr>
              <a:lnSpc>
                <a:spcPct val="100000"/>
              </a:lnSpc>
              <a:spcBef>
                <a:spcPts val="25"/>
              </a:spcBef>
            </a:pPr>
            <a:endParaRPr sz="2900" dirty="0">
              <a:latin typeface="Times New Roman"/>
              <a:cs typeface="Times New Roman"/>
            </a:endParaRPr>
          </a:p>
          <a:p>
            <a:pPr marL="469900" indent="-457200">
              <a:lnSpc>
                <a:spcPct val="100000"/>
              </a:lnSpc>
              <a:spcBef>
                <a:spcPts val="5"/>
              </a:spcBef>
              <a:buFont typeface="Wingdings"/>
              <a:buChar char=""/>
              <a:tabLst>
                <a:tab pos="469265" algn="l"/>
                <a:tab pos="469900" algn="l"/>
              </a:tabLst>
            </a:pPr>
            <a:r>
              <a:rPr sz="2800" spc="-10" dirty="0">
                <a:latin typeface="Calibri"/>
                <a:cs typeface="Calibri"/>
              </a:rPr>
              <a:t>The </a:t>
            </a:r>
            <a:r>
              <a:rPr sz="2800" spc="-20" dirty="0">
                <a:latin typeface="Calibri"/>
                <a:cs typeface="Calibri"/>
              </a:rPr>
              <a:t>Playfair </a:t>
            </a:r>
            <a:r>
              <a:rPr sz="2800" spc="-5" dirty="0">
                <a:latin typeface="Calibri"/>
                <a:cs typeface="Calibri"/>
              </a:rPr>
              <a:t>cipher </a:t>
            </a:r>
            <a:r>
              <a:rPr sz="2800" spc="-10" dirty="0">
                <a:latin typeface="Calibri"/>
                <a:cs typeface="Calibri"/>
              </a:rPr>
              <a:t>is </a:t>
            </a:r>
            <a:r>
              <a:rPr sz="2800" spc="-5" dirty="0">
                <a:latin typeface="Calibri"/>
                <a:cs typeface="Calibri"/>
              </a:rPr>
              <a:t>a </a:t>
            </a:r>
            <a:r>
              <a:rPr sz="2800" spc="-15" dirty="0">
                <a:latin typeface="Calibri"/>
                <a:cs typeface="Calibri"/>
              </a:rPr>
              <a:t>great </a:t>
            </a:r>
            <a:r>
              <a:rPr sz="2800" spc="-10" dirty="0">
                <a:latin typeface="Calibri"/>
                <a:cs typeface="Calibri"/>
              </a:rPr>
              <a:t>advance </a:t>
            </a:r>
            <a:r>
              <a:rPr sz="2800" spc="-15" dirty="0">
                <a:latin typeface="Calibri"/>
                <a:cs typeface="Calibri"/>
              </a:rPr>
              <a:t>over </a:t>
            </a:r>
            <a:r>
              <a:rPr sz="2800" spc="-10" dirty="0">
                <a:latin typeface="Calibri"/>
                <a:cs typeface="Calibri"/>
              </a:rPr>
              <a:t>simple </a:t>
            </a:r>
            <a:r>
              <a:rPr sz="2800" spc="-5" dirty="0">
                <a:latin typeface="Calibri"/>
                <a:cs typeface="Calibri"/>
              </a:rPr>
              <a:t>monoalphabetic</a:t>
            </a:r>
            <a:r>
              <a:rPr sz="2800" spc="240" dirty="0">
                <a:latin typeface="Calibri"/>
                <a:cs typeface="Calibri"/>
              </a:rPr>
              <a:t> </a:t>
            </a:r>
            <a:r>
              <a:rPr sz="2800" spc="-15" dirty="0">
                <a:latin typeface="Calibri"/>
                <a:cs typeface="Calibri"/>
              </a:rPr>
              <a:t>ciphers.</a:t>
            </a:r>
            <a:endParaRPr sz="2800" dirty="0">
              <a:latin typeface="Calibri"/>
              <a:cs typeface="Calibri"/>
            </a:endParaRPr>
          </a:p>
          <a:p>
            <a:pPr>
              <a:lnSpc>
                <a:spcPct val="100000"/>
              </a:lnSpc>
              <a:spcBef>
                <a:spcPts val="25"/>
              </a:spcBef>
              <a:buFont typeface="Wingdings"/>
              <a:buChar char=""/>
            </a:pPr>
            <a:endParaRPr sz="2900" dirty="0">
              <a:latin typeface="Times New Roman"/>
              <a:cs typeface="Times New Roman"/>
            </a:endParaRPr>
          </a:p>
          <a:p>
            <a:pPr marL="469900" marR="5715" indent="-457200" algn="just">
              <a:lnSpc>
                <a:spcPct val="100000"/>
              </a:lnSpc>
              <a:buFont typeface="Wingdings"/>
              <a:buChar char=""/>
              <a:tabLst>
                <a:tab pos="469900" algn="l"/>
              </a:tabLst>
            </a:pPr>
            <a:r>
              <a:rPr sz="2800" spc="-20" dirty="0">
                <a:latin typeface="Calibri"/>
                <a:cs typeface="Calibri"/>
              </a:rPr>
              <a:t>For </a:t>
            </a:r>
            <a:r>
              <a:rPr sz="2800" spc="-10" dirty="0">
                <a:latin typeface="Calibri"/>
                <a:cs typeface="Calibri"/>
              </a:rPr>
              <a:t>one </a:t>
            </a:r>
            <a:r>
              <a:rPr sz="2800" dirty="0">
                <a:latin typeface="Calibri"/>
                <a:cs typeface="Calibri"/>
              </a:rPr>
              <a:t>thing, </a:t>
            </a:r>
            <a:r>
              <a:rPr sz="2800" spc="-10" dirty="0">
                <a:latin typeface="Calibri"/>
                <a:cs typeface="Calibri"/>
              </a:rPr>
              <a:t>whereas </a:t>
            </a:r>
            <a:r>
              <a:rPr sz="2800" spc="-15" dirty="0">
                <a:latin typeface="Calibri"/>
                <a:cs typeface="Calibri"/>
              </a:rPr>
              <a:t>there are </a:t>
            </a:r>
            <a:r>
              <a:rPr sz="2800" spc="-10" dirty="0">
                <a:latin typeface="Calibri"/>
                <a:cs typeface="Calibri"/>
              </a:rPr>
              <a:t>only </a:t>
            </a:r>
            <a:r>
              <a:rPr sz="2800" dirty="0">
                <a:latin typeface="Calibri"/>
                <a:cs typeface="Calibri"/>
              </a:rPr>
              <a:t>26 </a:t>
            </a:r>
            <a:r>
              <a:rPr sz="2800" spc="-25" dirty="0">
                <a:latin typeface="Calibri"/>
                <a:cs typeface="Calibri"/>
              </a:rPr>
              <a:t>letters, </a:t>
            </a:r>
            <a:r>
              <a:rPr sz="2800" spc="-10" dirty="0">
                <a:latin typeface="Calibri"/>
                <a:cs typeface="Calibri"/>
              </a:rPr>
              <a:t>there </a:t>
            </a:r>
            <a:r>
              <a:rPr sz="2800" spc="-20" dirty="0">
                <a:latin typeface="Calibri"/>
                <a:cs typeface="Calibri"/>
              </a:rPr>
              <a:t>are </a:t>
            </a:r>
            <a:r>
              <a:rPr sz="2800" spc="-5" dirty="0">
                <a:latin typeface="Calibri"/>
                <a:cs typeface="Calibri"/>
              </a:rPr>
              <a:t>26 * </a:t>
            </a:r>
            <a:r>
              <a:rPr sz="2800" dirty="0">
                <a:latin typeface="Calibri"/>
                <a:cs typeface="Calibri"/>
              </a:rPr>
              <a:t>26 </a:t>
            </a:r>
            <a:r>
              <a:rPr sz="2800" spc="-5" dirty="0">
                <a:latin typeface="Calibri"/>
                <a:cs typeface="Calibri"/>
              </a:rPr>
              <a:t>= </a:t>
            </a:r>
            <a:r>
              <a:rPr sz="2800" dirty="0">
                <a:latin typeface="Calibri"/>
                <a:cs typeface="Calibri"/>
              </a:rPr>
              <a:t>676  </a:t>
            </a:r>
            <a:r>
              <a:rPr sz="2800" spc="-15" dirty="0">
                <a:latin typeface="Calibri"/>
                <a:cs typeface="Calibri"/>
              </a:rPr>
              <a:t>diagrams, </a:t>
            </a:r>
            <a:r>
              <a:rPr sz="2800" spc="-5" dirty="0">
                <a:latin typeface="Calibri"/>
                <a:cs typeface="Calibri"/>
              </a:rPr>
              <a:t>so </a:t>
            </a:r>
            <a:r>
              <a:rPr sz="2800" spc="-10" dirty="0">
                <a:latin typeface="Calibri"/>
                <a:cs typeface="Calibri"/>
              </a:rPr>
              <a:t>that identification </a:t>
            </a:r>
            <a:r>
              <a:rPr sz="2800" spc="-5" dirty="0">
                <a:latin typeface="Calibri"/>
                <a:cs typeface="Calibri"/>
              </a:rPr>
              <a:t>of </a:t>
            </a:r>
            <a:r>
              <a:rPr sz="2800" spc="-10" dirty="0">
                <a:latin typeface="Calibri"/>
                <a:cs typeface="Calibri"/>
              </a:rPr>
              <a:t>individual </a:t>
            </a:r>
            <a:r>
              <a:rPr sz="2800" spc="-15" dirty="0">
                <a:latin typeface="Calibri"/>
                <a:cs typeface="Calibri"/>
              </a:rPr>
              <a:t>diagrams </a:t>
            </a:r>
            <a:r>
              <a:rPr sz="2800" spc="-10" dirty="0">
                <a:latin typeface="Calibri"/>
                <a:cs typeface="Calibri"/>
              </a:rPr>
              <a:t>is </a:t>
            </a:r>
            <a:r>
              <a:rPr sz="2800" spc="-15" dirty="0">
                <a:latin typeface="Calibri"/>
                <a:cs typeface="Calibri"/>
              </a:rPr>
              <a:t>more</a:t>
            </a:r>
            <a:r>
              <a:rPr sz="2800" spc="240" dirty="0">
                <a:latin typeface="Calibri"/>
                <a:cs typeface="Calibri"/>
              </a:rPr>
              <a:t> </a:t>
            </a:r>
            <a:r>
              <a:rPr sz="2800" spc="-10" dirty="0">
                <a:latin typeface="Calibri"/>
                <a:cs typeface="Calibri"/>
              </a:rPr>
              <a:t>difficult.</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7160" y="711"/>
            <a:ext cx="2152650" cy="635000"/>
          </a:xfrm>
          <a:prstGeom prst="rect">
            <a:avLst/>
          </a:prstGeom>
        </p:spPr>
        <p:txBody>
          <a:bodyPr vert="horz" wrap="square" lIns="0" tIns="12065" rIns="0" bIns="0" rtlCol="0">
            <a:spAutoFit/>
          </a:bodyPr>
          <a:lstStyle/>
          <a:p>
            <a:pPr marL="12700">
              <a:lnSpc>
                <a:spcPct val="100000"/>
              </a:lnSpc>
              <a:spcBef>
                <a:spcPts val="95"/>
              </a:spcBef>
            </a:pPr>
            <a:r>
              <a:rPr spc="-10" dirty="0"/>
              <a:t>Hill</a:t>
            </a:r>
            <a:r>
              <a:rPr spc="-70" dirty="0"/>
              <a:t> </a:t>
            </a:r>
            <a:r>
              <a:rPr spc="-10" dirty="0"/>
              <a:t>Cipher</a:t>
            </a:r>
          </a:p>
        </p:txBody>
      </p:sp>
      <p:sp>
        <p:nvSpPr>
          <p:cNvPr id="3" name="object 3"/>
          <p:cNvSpPr txBox="1"/>
          <p:nvPr/>
        </p:nvSpPr>
        <p:spPr>
          <a:xfrm>
            <a:off x="392684" y="949198"/>
            <a:ext cx="11436350" cy="1732280"/>
          </a:xfrm>
          <a:prstGeom prst="rect">
            <a:avLst/>
          </a:prstGeom>
        </p:spPr>
        <p:txBody>
          <a:bodyPr vert="horz" wrap="square" lIns="0" tIns="12065" rIns="0" bIns="0" rtlCol="0">
            <a:spAutoFit/>
          </a:bodyPr>
          <a:lstStyle/>
          <a:p>
            <a:pPr marL="469900" marR="5080" indent="-457200">
              <a:lnSpc>
                <a:spcPct val="100000"/>
              </a:lnSpc>
              <a:spcBef>
                <a:spcPts val="95"/>
              </a:spcBef>
              <a:buFont typeface="Arial"/>
              <a:buChar char="•"/>
              <a:tabLst>
                <a:tab pos="469265" algn="l"/>
                <a:tab pos="469900" algn="l"/>
              </a:tabLst>
            </a:pPr>
            <a:r>
              <a:rPr sz="2800" spc="-5" dirty="0">
                <a:latin typeface="Times New Roman"/>
                <a:cs typeface="Times New Roman"/>
              </a:rPr>
              <a:t>This encryption algorithm takes m successive plaintext letters and </a:t>
            </a:r>
            <a:r>
              <a:rPr sz="2800" dirty="0">
                <a:latin typeface="Times New Roman"/>
                <a:cs typeface="Times New Roman"/>
              </a:rPr>
              <a:t>substitutes  for </a:t>
            </a:r>
            <a:r>
              <a:rPr sz="2800" spc="-5" dirty="0">
                <a:latin typeface="Times New Roman"/>
                <a:cs typeface="Times New Roman"/>
              </a:rPr>
              <a:t>them m ciphertext</a:t>
            </a:r>
            <a:r>
              <a:rPr sz="2800" spc="-40" dirty="0">
                <a:latin typeface="Times New Roman"/>
                <a:cs typeface="Times New Roman"/>
              </a:rPr>
              <a:t> </a:t>
            </a:r>
            <a:r>
              <a:rPr sz="2800" spc="-5" dirty="0">
                <a:latin typeface="Times New Roman"/>
                <a:cs typeface="Times New Roman"/>
              </a:rPr>
              <a:t>letters.</a:t>
            </a:r>
            <a:endParaRPr sz="2800" dirty="0">
              <a:latin typeface="Times New Roman"/>
              <a:cs typeface="Times New Roman"/>
            </a:endParaRPr>
          </a:p>
          <a:p>
            <a:pPr marL="469900" marR="48895" indent="-457200">
              <a:lnSpc>
                <a:spcPct val="100000"/>
              </a:lnSpc>
              <a:buFont typeface="Arial"/>
              <a:buChar char="•"/>
              <a:tabLst>
                <a:tab pos="469265" algn="l"/>
                <a:tab pos="469900" algn="l"/>
              </a:tabLst>
            </a:pPr>
            <a:r>
              <a:rPr sz="2800" spc="-5" dirty="0">
                <a:latin typeface="Times New Roman"/>
                <a:cs typeface="Times New Roman"/>
              </a:rPr>
              <a:t>The substitution is determined by m linear equations in which </a:t>
            </a:r>
            <a:r>
              <a:rPr sz="2800" spc="-10" dirty="0">
                <a:latin typeface="Times New Roman"/>
                <a:cs typeface="Times New Roman"/>
              </a:rPr>
              <a:t>each </a:t>
            </a:r>
            <a:r>
              <a:rPr sz="2800" spc="-5" dirty="0">
                <a:latin typeface="Times New Roman"/>
                <a:cs typeface="Times New Roman"/>
              </a:rPr>
              <a:t>character  is assigned a numerical</a:t>
            </a:r>
            <a:r>
              <a:rPr sz="2800" spc="-30" dirty="0">
                <a:latin typeface="Times New Roman"/>
                <a:cs typeface="Times New Roman"/>
              </a:rPr>
              <a:t> </a:t>
            </a:r>
            <a:r>
              <a:rPr sz="2800" spc="-5" dirty="0">
                <a:latin typeface="Times New Roman"/>
                <a:cs typeface="Times New Roman"/>
              </a:rPr>
              <a:t>value.</a:t>
            </a:r>
            <a:endParaRPr sz="2800" dirty="0">
              <a:latin typeface="Times New Roman"/>
              <a:cs typeface="Times New Roman"/>
            </a:endParaRPr>
          </a:p>
        </p:txBody>
      </p:sp>
      <p:sp>
        <p:nvSpPr>
          <p:cNvPr id="4" name="object 4"/>
          <p:cNvSpPr txBox="1"/>
          <p:nvPr/>
        </p:nvSpPr>
        <p:spPr>
          <a:xfrm>
            <a:off x="367284" y="3936872"/>
            <a:ext cx="7686675" cy="1306830"/>
          </a:xfrm>
          <a:prstGeom prst="rect">
            <a:avLst/>
          </a:prstGeom>
        </p:spPr>
        <p:txBody>
          <a:bodyPr vert="horz" wrap="square" lIns="0" tIns="12065" rIns="0" bIns="0" rtlCol="0">
            <a:spAutoFit/>
          </a:bodyPr>
          <a:lstStyle/>
          <a:p>
            <a:pPr marL="38100" marR="30480">
              <a:lnSpc>
                <a:spcPct val="100000"/>
              </a:lnSpc>
              <a:spcBef>
                <a:spcPts val="95"/>
              </a:spcBef>
            </a:pPr>
            <a:r>
              <a:rPr sz="2800" spc="-5" dirty="0">
                <a:latin typeface="Times New Roman"/>
                <a:cs typeface="Times New Roman"/>
              </a:rPr>
              <a:t>In general </a:t>
            </a:r>
            <a:r>
              <a:rPr sz="2800" spc="-10" dirty="0">
                <a:latin typeface="Times New Roman"/>
                <a:cs typeface="Times New Roman"/>
              </a:rPr>
              <a:t>terms </a:t>
            </a:r>
            <a:r>
              <a:rPr sz="2800" spc="-5" dirty="0">
                <a:latin typeface="Times New Roman"/>
                <a:cs typeface="Times New Roman"/>
              </a:rPr>
              <a:t>, </a:t>
            </a:r>
            <a:r>
              <a:rPr sz="2800" dirty="0">
                <a:latin typeface="Times New Roman"/>
                <a:cs typeface="Times New Roman"/>
              </a:rPr>
              <a:t>the </a:t>
            </a:r>
            <a:r>
              <a:rPr sz="2800" spc="-5" dirty="0">
                <a:latin typeface="Times New Roman"/>
                <a:cs typeface="Times New Roman"/>
              </a:rPr>
              <a:t>hill system </a:t>
            </a:r>
            <a:r>
              <a:rPr sz="2800" spc="-10" dirty="0">
                <a:latin typeface="Times New Roman"/>
                <a:cs typeface="Times New Roman"/>
              </a:rPr>
              <a:t>can </a:t>
            </a:r>
            <a:r>
              <a:rPr sz="2800" spc="-5" dirty="0">
                <a:latin typeface="Times New Roman"/>
                <a:cs typeface="Times New Roman"/>
              </a:rPr>
              <a:t>be expressed as,  </a:t>
            </a:r>
            <a:r>
              <a:rPr sz="2800" spc="-25" dirty="0">
                <a:latin typeface="Times New Roman"/>
                <a:cs typeface="Times New Roman"/>
              </a:rPr>
              <a:t>C=E(P,K)=PKmod26</a:t>
            </a:r>
            <a:endParaRPr sz="2800">
              <a:latin typeface="Times New Roman"/>
              <a:cs typeface="Times New Roman"/>
            </a:endParaRPr>
          </a:p>
          <a:p>
            <a:pPr marL="38100">
              <a:lnSpc>
                <a:spcPct val="100000"/>
              </a:lnSpc>
              <a:spcBef>
                <a:spcPts val="10"/>
              </a:spcBef>
            </a:pPr>
            <a:r>
              <a:rPr sz="2800" spc="10" dirty="0">
                <a:latin typeface="Times New Roman"/>
                <a:cs typeface="Times New Roman"/>
              </a:rPr>
              <a:t>P=D(C,K)=C</a:t>
            </a:r>
            <a:r>
              <a:rPr sz="2800" spc="10" dirty="0">
                <a:latin typeface="Cambria Math"/>
                <a:cs typeface="Cambria Math"/>
              </a:rPr>
              <a:t>𝐾</a:t>
            </a:r>
            <a:r>
              <a:rPr sz="3075" spc="15" baseline="27100" dirty="0">
                <a:latin typeface="Cambria Math"/>
                <a:cs typeface="Cambria Math"/>
              </a:rPr>
              <a:t>−1</a:t>
            </a:r>
            <a:r>
              <a:rPr sz="2800" spc="10" dirty="0">
                <a:latin typeface="Times New Roman"/>
                <a:cs typeface="Times New Roman"/>
              </a:rPr>
              <a:t>mod26</a:t>
            </a:r>
            <a:endParaRPr sz="280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1261813789"/>
              </p:ext>
            </p:extLst>
          </p:nvPr>
        </p:nvGraphicFramePr>
        <p:xfrm>
          <a:off x="882396" y="2921255"/>
          <a:ext cx="10840715" cy="888745"/>
        </p:xfrm>
        <a:graphic>
          <a:graphicData uri="http://schemas.openxmlformats.org/drawingml/2006/table">
            <a:tbl>
              <a:tblPr firstRow="1" bandRow="1">
                <a:tableStyleId>{2D5ABB26-0587-4C30-8999-92F81FD0307C}</a:tableStyleId>
              </a:tblPr>
              <a:tblGrid>
                <a:gridCol w="414020"/>
                <a:gridCol w="417195"/>
                <a:gridCol w="417195"/>
                <a:gridCol w="417194"/>
                <a:gridCol w="417194"/>
                <a:gridCol w="417194"/>
                <a:gridCol w="417194"/>
                <a:gridCol w="417195"/>
                <a:gridCol w="417195"/>
                <a:gridCol w="417195"/>
                <a:gridCol w="417195"/>
                <a:gridCol w="417195"/>
                <a:gridCol w="417195"/>
                <a:gridCol w="417195"/>
                <a:gridCol w="417195"/>
                <a:gridCol w="417194"/>
                <a:gridCol w="417195"/>
                <a:gridCol w="417195"/>
                <a:gridCol w="417195"/>
                <a:gridCol w="417195"/>
                <a:gridCol w="417195"/>
                <a:gridCol w="417195"/>
                <a:gridCol w="417195"/>
                <a:gridCol w="417195"/>
                <a:gridCol w="417195"/>
                <a:gridCol w="414020"/>
              </a:tblGrid>
              <a:tr h="444436">
                <a:tc>
                  <a:txBody>
                    <a:bodyPr/>
                    <a:lstStyle/>
                    <a:p>
                      <a:pPr algn="ctr">
                        <a:lnSpc>
                          <a:spcPct val="100000"/>
                        </a:lnSpc>
                        <a:spcBef>
                          <a:spcPts val="225"/>
                        </a:spcBef>
                      </a:pPr>
                      <a:r>
                        <a:rPr sz="1800" dirty="0">
                          <a:latin typeface="Calibri"/>
                          <a:cs typeface="Calibri"/>
                        </a:rPr>
                        <a:t>a</a:t>
                      </a:r>
                    </a:p>
                  </a:txBody>
                  <a:tcPr marL="0" marR="0" marT="28575" marB="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b</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c</a:t>
                      </a: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d</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lang="en-US" sz="1800" dirty="0" smtClean="0">
                          <a:latin typeface="Calibri"/>
                          <a:cs typeface="Calibri"/>
                        </a:rPr>
                        <a:t>E</a:t>
                      </a:r>
                      <a:endParaRPr sz="1800" dirty="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72720">
                        <a:lnSpc>
                          <a:spcPct val="100000"/>
                        </a:lnSpc>
                        <a:spcBef>
                          <a:spcPts val="225"/>
                        </a:spcBef>
                      </a:pPr>
                      <a:r>
                        <a:rPr lang="en-US" sz="1800" dirty="0" smtClean="0">
                          <a:latin typeface="Calibri"/>
                          <a:cs typeface="Calibri"/>
                        </a:rPr>
                        <a:t>F</a:t>
                      </a:r>
                      <a:endParaRPr sz="1800" dirty="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g</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h</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i</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j</a:t>
                      </a: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k</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l</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m</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n</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905" algn="ctr">
                        <a:lnSpc>
                          <a:spcPct val="100000"/>
                        </a:lnSpc>
                        <a:spcBef>
                          <a:spcPts val="225"/>
                        </a:spcBef>
                      </a:pPr>
                      <a:r>
                        <a:rPr sz="1800" dirty="0">
                          <a:latin typeface="Calibri"/>
                          <a:cs typeface="Calibri"/>
                        </a:rPr>
                        <a:t>o</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270" algn="ctr">
                        <a:lnSpc>
                          <a:spcPct val="100000"/>
                        </a:lnSpc>
                        <a:spcBef>
                          <a:spcPts val="225"/>
                        </a:spcBef>
                      </a:pPr>
                      <a:r>
                        <a:rPr sz="1800" dirty="0">
                          <a:latin typeface="Calibri"/>
                          <a:cs typeface="Calibri"/>
                        </a:rPr>
                        <a:t>p</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270" algn="ctr">
                        <a:lnSpc>
                          <a:spcPct val="100000"/>
                        </a:lnSpc>
                        <a:spcBef>
                          <a:spcPts val="225"/>
                        </a:spcBef>
                      </a:pPr>
                      <a:r>
                        <a:rPr sz="1800" dirty="0">
                          <a:latin typeface="Calibri"/>
                          <a:cs typeface="Calibri"/>
                        </a:rPr>
                        <a:t>q</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r</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270" algn="ctr">
                        <a:lnSpc>
                          <a:spcPct val="100000"/>
                        </a:lnSpc>
                        <a:spcBef>
                          <a:spcPts val="225"/>
                        </a:spcBef>
                      </a:pPr>
                      <a:r>
                        <a:rPr sz="1800" dirty="0">
                          <a:latin typeface="Calibri"/>
                          <a:cs typeface="Calibri"/>
                        </a:rPr>
                        <a:t>s</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t</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905" algn="ctr">
                        <a:lnSpc>
                          <a:spcPct val="100000"/>
                        </a:lnSpc>
                        <a:spcBef>
                          <a:spcPts val="225"/>
                        </a:spcBef>
                      </a:pPr>
                      <a:r>
                        <a:rPr sz="1800" dirty="0">
                          <a:latin typeface="Calibri"/>
                          <a:cs typeface="Calibri"/>
                        </a:rPr>
                        <a:t>u</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v</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2540" algn="ctr">
                        <a:lnSpc>
                          <a:spcPct val="100000"/>
                        </a:lnSpc>
                        <a:spcBef>
                          <a:spcPts val="225"/>
                        </a:spcBef>
                      </a:pPr>
                      <a:r>
                        <a:rPr sz="1800" dirty="0">
                          <a:latin typeface="Calibri"/>
                          <a:cs typeface="Calibri"/>
                        </a:rPr>
                        <a:t>w</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2540" algn="ctr">
                        <a:lnSpc>
                          <a:spcPct val="100000"/>
                        </a:lnSpc>
                        <a:spcBef>
                          <a:spcPts val="225"/>
                        </a:spcBef>
                      </a:pPr>
                      <a:r>
                        <a:rPr sz="1800" dirty="0">
                          <a:latin typeface="Calibri"/>
                          <a:cs typeface="Calibri"/>
                        </a:rPr>
                        <a:t>x</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y</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5715" algn="ctr">
                        <a:lnSpc>
                          <a:spcPct val="100000"/>
                        </a:lnSpc>
                        <a:spcBef>
                          <a:spcPts val="225"/>
                        </a:spcBef>
                      </a:pPr>
                      <a:r>
                        <a:rPr sz="1800" dirty="0">
                          <a:latin typeface="Calibri"/>
                          <a:cs typeface="Calibri"/>
                        </a:rPr>
                        <a:t>z</a:t>
                      </a:r>
                      <a:endParaRPr sz="1800">
                        <a:latin typeface="Calibri"/>
                        <a:cs typeface="Calibri"/>
                      </a:endParaRPr>
                    </a:p>
                  </a:txBody>
                  <a:tcPr marL="0" marR="0" marT="28575" marB="0">
                    <a:lnL w="12700">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444309">
                <a:tc>
                  <a:txBody>
                    <a:bodyPr/>
                    <a:lstStyle/>
                    <a:p>
                      <a:pPr algn="ctr">
                        <a:lnSpc>
                          <a:spcPct val="100000"/>
                        </a:lnSpc>
                        <a:spcBef>
                          <a:spcPts val="245"/>
                        </a:spcBef>
                      </a:pPr>
                      <a:r>
                        <a:rPr sz="1800" dirty="0">
                          <a:latin typeface="Calibri"/>
                          <a:cs typeface="Calibri"/>
                        </a:rPr>
                        <a:t>0</a:t>
                      </a:r>
                      <a:endParaRPr sz="1800">
                        <a:latin typeface="Calibri"/>
                        <a:cs typeface="Calibri"/>
                      </a:endParaRPr>
                    </a:p>
                  </a:txBody>
                  <a:tcPr marL="0" marR="0" marT="31115" marB="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2</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4</a:t>
                      </a: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49860">
                        <a:lnSpc>
                          <a:spcPct val="100000"/>
                        </a:lnSpc>
                        <a:spcBef>
                          <a:spcPts val="245"/>
                        </a:spcBef>
                      </a:pPr>
                      <a:r>
                        <a:rPr sz="1800" dirty="0">
                          <a:latin typeface="Calibri"/>
                          <a:cs typeface="Calibri"/>
                        </a:rPr>
                        <a:t>5</a:t>
                      </a: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6</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7</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8</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9</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10</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12</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13</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14</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15</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dirty="0">
                          <a:latin typeface="Calibri"/>
                          <a:cs typeface="Calibri"/>
                        </a:rPr>
                        <a:t>16</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17</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18</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spc="-5" dirty="0">
                          <a:latin typeface="Calibri"/>
                          <a:cs typeface="Calibri"/>
                        </a:rPr>
                        <a:t>19</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spc="-5" dirty="0">
                          <a:latin typeface="Calibri"/>
                          <a:cs typeface="Calibri"/>
                        </a:rPr>
                        <a:t>20</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21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spc="-5" dirty="0">
                          <a:latin typeface="Calibri"/>
                          <a:cs typeface="Calibri"/>
                        </a:rPr>
                        <a:t>22</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270" algn="ctr">
                        <a:lnSpc>
                          <a:spcPct val="100000"/>
                        </a:lnSpc>
                        <a:spcBef>
                          <a:spcPts val="245"/>
                        </a:spcBef>
                      </a:pPr>
                      <a:r>
                        <a:rPr sz="1800" spc="-5" dirty="0">
                          <a:latin typeface="Calibri"/>
                          <a:cs typeface="Calibri"/>
                        </a:rPr>
                        <a:t>23</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270" algn="ctr">
                        <a:lnSpc>
                          <a:spcPct val="100000"/>
                        </a:lnSpc>
                        <a:spcBef>
                          <a:spcPts val="245"/>
                        </a:spcBef>
                      </a:pPr>
                      <a:r>
                        <a:rPr sz="1800" spc="-5" dirty="0">
                          <a:latin typeface="Calibri"/>
                          <a:cs typeface="Calibri"/>
                        </a:rPr>
                        <a:t>24</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3810" algn="ctr">
                        <a:lnSpc>
                          <a:spcPct val="100000"/>
                        </a:lnSpc>
                        <a:spcBef>
                          <a:spcPts val="245"/>
                        </a:spcBef>
                      </a:pPr>
                      <a:r>
                        <a:rPr sz="1800" spc="-5" dirty="0">
                          <a:latin typeface="Calibri"/>
                          <a:cs typeface="Calibri"/>
                        </a:rPr>
                        <a:t>25</a:t>
                      </a:r>
                      <a:endParaRPr sz="1800" dirty="0">
                        <a:latin typeface="Calibri"/>
                        <a:cs typeface="Calibri"/>
                      </a:endParaRPr>
                    </a:p>
                  </a:txBody>
                  <a:tcPr marL="0" marR="0" marT="31115" marB="0">
                    <a:lnL w="12700">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90008" y="9855"/>
            <a:ext cx="1244600" cy="452120"/>
          </a:xfrm>
          <a:prstGeom prst="rect">
            <a:avLst/>
          </a:prstGeom>
        </p:spPr>
        <p:txBody>
          <a:bodyPr vert="horz" wrap="square" lIns="0" tIns="12065" rIns="0" bIns="0" rtlCol="0">
            <a:spAutoFit/>
          </a:bodyPr>
          <a:lstStyle/>
          <a:p>
            <a:pPr marL="12700">
              <a:lnSpc>
                <a:spcPct val="100000"/>
              </a:lnSpc>
              <a:spcBef>
                <a:spcPts val="95"/>
              </a:spcBef>
            </a:pPr>
            <a:r>
              <a:rPr sz="2800" spc="-15" dirty="0"/>
              <a:t>Example</a:t>
            </a:r>
            <a:endParaRPr sz="2800"/>
          </a:p>
        </p:txBody>
      </p:sp>
      <p:sp>
        <p:nvSpPr>
          <p:cNvPr id="3" name="object 3"/>
          <p:cNvSpPr/>
          <p:nvPr/>
        </p:nvSpPr>
        <p:spPr>
          <a:xfrm>
            <a:off x="10029190" y="204470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4" name="object 4"/>
          <p:cNvSpPr/>
          <p:nvPr/>
        </p:nvSpPr>
        <p:spPr>
          <a:xfrm>
            <a:off x="10095738" y="1492250"/>
            <a:ext cx="0" cy="552450"/>
          </a:xfrm>
          <a:custGeom>
            <a:avLst/>
            <a:gdLst/>
            <a:ahLst/>
            <a:cxnLst/>
            <a:rect l="l" t="t" r="r" b="b"/>
            <a:pathLst>
              <a:path h="552450">
                <a:moveTo>
                  <a:pt x="0" y="0"/>
                </a:moveTo>
                <a:lnTo>
                  <a:pt x="0" y="552450"/>
                </a:lnTo>
              </a:path>
            </a:pathLst>
          </a:custGeom>
          <a:ln w="32004">
            <a:solidFill>
              <a:srgbClr val="000000"/>
            </a:solidFill>
          </a:ln>
        </p:spPr>
        <p:txBody>
          <a:bodyPr wrap="square" lIns="0" tIns="0" rIns="0" bIns="0" rtlCol="0"/>
          <a:lstStyle/>
          <a:p>
            <a:endParaRPr/>
          </a:p>
        </p:txBody>
      </p:sp>
      <p:sp>
        <p:nvSpPr>
          <p:cNvPr id="5" name="object 5"/>
          <p:cNvSpPr/>
          <p:nvPr/>
        </p:nvSpPr>
        <p:spPr>
          <a:xfrm>
            <a:off x="10029190" y="1477010"/>
            <a:ext cx="82550" cy="15240"/>
          </a:xfrm>
          <a:custGeom>
            <a:avLst/>
            <a:gdLst/>
            <a:ahLst/>
            <a:cxnLst/>
            <a:rect l="l" t="t" r="r" b="b"/>
            <a:pathLst>
              <a:path w="82550" h="15240">
                <a:moveTo>
                  <a:pt x="0" y="15240"/>
                </a:moveTo>
                <a:lnTo>
                  <a:pt x="82550" y="15240"/>
                </a:lnTo>
                <a:lnTo>
                  <a:pt x="82550" y="0"/>
                </a:lnTo>
                <a:lnTo>
                  <a:pt x="0" y="0"/>
                </a:lnTo>
                <a:lnTo>
                  <a:pt x="0" y="15240"/>
                </a:lnTo>
                <a:close/>
              </a:path>
            </a:pathLst>
          </a:custGeom>
          <a:solidFill>
            <a:srgbClr val="000000"/>
          </a:solidFill>
        </p:spPr>
        <p:txBody>
          <a:bodyPr wrap="square" lIns="0" tIns="0" rIns="0" bIns="0" rtlCol="0"/>
          <a:lstStyle/>
          <a:p>
            <a:endParaRPr/>
          </a:p>
        </p:txBody>
      </p:sp>
      <p:sp>
        <p:nvSpPr>
          <p:cNvPr id="6" name="object 6"/>
          <p:cNvSpPr/>
          <p:nvPr/>
        </p:nvSpPr>
        <p:spPr>
          <a:xfrm>
            <a:off x="8916289" y="204470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7" name="object 7"/>
          <p:cNvSpPr/>
          <p:nvPr/>
        </p:nvSpPr>
        <p:spPr>
          <a:xfrm>
            <a:off x="8932291" y="1492250"/>
            <a:ext cx="0" cy="552450"/>
          </a:xfrm>
          <a:custGeom>
            <a:avLst/>
            <a:gdLst/>
            <a:ahLst/>
            <a:cxnLst/>
            <a:rect l="l" t="t" r="r" b="b"/>
            <a:pathLst>
              <a:path h="552450">
                <a:moveTo>
                  <a:pt x="0" y="0"/>
                </a:moveTo>
                <a:lnTo>
                  <a:pt x="0" y="552450"/>
                </a:lnTo>
              </a:path>
            </a:pathLst>
          </a:custGeom>
          <a:ln w="32003">
            <a:solidFill>
              <a:srgbClr val="000000"/>
            </a:solidFill>
          </a:ln>
        </p:spPr>
        <p:txBody>
          <a:bodyPr wrap="square" lIns="0" tIns="0" rIns="0" bIns="0" rtlCol="0"/>
          <a:lstStyle/>
          <a:p>
            <a:endParaRPr/>
          </a:p>
        </p:txBody>
      </p:sp>
      <p:sp>
        <p:nvSpPr>
          <p:cNvPr id="8" name="object 8"/>
          <p:cNvSpPr/>
          <p:nvPr/>
        </p:nvSpPr>
        <p:spPr>
          <a:xfrm>
            <a:off x="8916289" y="1477010"/>
            <a:ext cx="82550" cy="15240"/>
          </a:xfrm>
          <a:custGeom>
            <a:avLst/>
            <a:gdLst/>
            <a:ahLst/>
            <a:cxnLst/>
            <a:rect l="l" t="t" r="r" b="b"/>
            <a:pathLst>
              <a:path w="82550" h="15240">
                <a:moveTo>
                  <a:pt x="0" y="15240"/>
                </a:moveTo>
                <a:lnTo>
                  <a:pt x="82550" y="15240"/>
                </a:lnTo>
                <a:lnTo>
                  <a:pt x="82550" y="0"/>
                </a:lnTo>
                <a:lnTo>
                  <a:pt x="0" y="0"/>
                </a:lnTo>
                <a:lnTo>
                  <a:pt x="0" y="15240"/>
                </a:lnTo>
                <a:close/>
              </a:path>
            </a:pathLst>
          </a:custGeom>
          <a:solidFill>
            <a:srgbClr val="000000"/>
          </a:solidFill>
        </p:spPr>
        <p:txBody>
          <a:bodyPr wrap="square" lIns="0" tIns="0" rIns="0" bIns="0" rtlCol="0"/>
          <a:lstStyle/>
          <a:p>
            <a:endParaRPr/>
          </a:p>
        </p:txBody>
      </p:sp>
      <p:sp>
        <p:nvSpPr>
          <p:cNvPr id="9" name="object 9"/>
          <p:cNvSpPr txBox="1"/>
          <p:nvPr/>
        </p:nvSpPr>
        <p:spPr>
          <a:xfrm>
            <a:off x="9680829" y="1728342"/>
            <a:ext cx="22225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3</a:t>
            </a:r>
            <a:endParaRPr sz="2800">
              <a:latin typeface="Cambria Math"/>
              <a:cs typeface="Cambria Math"/>
            </a:endParaRPr>
          </a:p>
        </p:txBody>
      </p:sp>
      <p:sp>
        <p:nvSpPr>
          <p:cNvPr id="10" name="object 10"/>
          <p:cNvSpPr txBox="1"/>
          <p:nvPr/>
        </p:nvSpPr>
        <p:spPr>
          <a:xfrm>
            <a:off x="431393" y="981583"/>
            <a:ext cx="2155190"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Plaintext:</a:t>
            </a:r>
            <a:r>
              <a:rPr sz="2800" spc="-50" dirty="0">
                <a:latin typeface="Calibri"/>
                <a:cs typeface="Calibri"/>
              </a:rPr>
              <a:t> </a:t>
            </a:r>
            <a:r>
              <a:rPr sz="2800" spc="-5" dirty="0">
                <a:latin typeface="Calibri"/>
                <a:cs typeface="Calibri"/>
              </a:rPr>
              <a:t>abcd</a:t>
            </a:r>
            <a:endParaRPr sz="2800">
              <a:latin typeface="Calibri"/>
              <a:cs typeface="Calibri"/>
            </a:endParaRPr>
          </a:p>
        </p:txBody>
      </p:sp>
      <p:sp>
        <p:nvSpPr>
          <p:cNvPr id="11" name="object 11"/>
          <p:cNvSpPr/>
          <p:nvPr/>
        </p:nvSpPr>
        <p:spPr>
          <a:xfrm>
            <a:off x="2693797" y="203327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12" name="object 12"/>
          <p:cNvSpPr/>
          <p:nvPr/>
        </p:nvSpPr>
        <p:spPr>
          <a:xfrm>
            <a:off x="2760281" y="1480819"/>
            <a:ext cx="0" cy="552450"/>
          </a:xfrm>
          <a:custGeom>
            <a:avLst/>
            <a:gdLst/>
            <a:ahLst/>
            <a:cxnLst/>
            <a:rect l="l" t="t" r="r" b="b"/>
            <a:pathLst>
              <a:path h="552450">
                <a:moveTo>
                  <a:pt x="0" y="0"/>
                </a:moveTo>
                <a:lnTo>
                  <a:pt x="0" y="552450"/>
                </a:lnTo>
              </a:path>
            </a:pathLst>
          </a:custGeom>
          <a:ln w="32131">
            <a:solidFill>
              <a:srgbClr val="000000"/>
            </a:solidFill>
          </a:ln>
        </p:spPr>
        <p:txBody>
          <a:bodyPr wrap="square" lIns="0" tIns="0" rIns="0" bIns="0" rtlCol="0"/>
          <a:lstStyle/>
          <a:p>
            <a:endParaRPr/>
          </a:p>
        </p:txBody>
      </p:sp>
      <p:sp>
        <p:nvSpPr>
          <p:cNvPr id="13" name="object 13"/>
          <p:cNvSpPr/>
          <p:nvPr/>
        </p:nvSpPr>
        <p:spPr>
          <a:xfrm>
            <a:off x="2693797" y="1465580"/>
            <a:ext cx="82550" cy="15240"/>
          </a:xfrm>
          <a:custGeom>
            <a:avLst/>
            <a:gdLst/>
            <a:ahLst/>
            <a:cxnLst/>
            <a:rect l="l" t="t" r="r" b="b"/>
            <a:pathLst>
              <a:path w="82550" h="15240">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14" name="object 14"/>
          <p:cNvSpPr/>
          <p:nvPr/>
        </p:nvSpPr>
        <p:spPr>
          <a:xfrm>
            <a:off x="1845945" y="203327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15" name="object 15"/>
          <p:cNvSpPr/>
          <p:nvPr/>
        </p:nvSpPr>
        <p:spPr>
          <a:xfrm>
            <a:off x="1862010" y="1480819"/>
            <a:ext cx="0" cy="552450"/>
          </a:xfrm>
          <a:custGeom>
            <a:avLst/>
            <a:gdLst/>
            <a:ahLst/>
            <a:cxnLst/>
            <a:rect l="l" t="t" r="r" b="b"/>
            <a:pathLst>
              <a:path h="552450">
                <a:moveTo>
                  <a:pt x="0" y="0"/>
                </a:moveTo>
                <a:lnTo>
                  <a:pt x="0" y="552450"/>
                </a:lnTo>
              </a:path>
            </a:pathLst>
          </a:custGeom>
          <a:ln w="32131">
            <a:solidFill>
              <a:srgbClr val="000000"/>
            </a:solidFill>
          </a:ln>
        </p:spPr>
        <p:txBody>
          <a:bodyPr wrap="square" lIns="0" tIns="0" rIns="0" bIns="0" rtlCol="0"/>
          <a:lstStyle/>
          <a:p>
            <a:endParaRPr/>
          </a:p>
        </p:txBody>
      </p:sp>
      <p:sp>
        <p:nvSpPr>
          <p:cNvPr id="16" name="object 16"/>
          <p:cNvSpPr/>
          <p:nvPr/>
        </p:nvSpPr>
        <p:spPr>
          <a:xfrm>
            <a:off x="1845945" y="1465580"/>
            <a:ext cx="82550" cy="15240"/>
          </a:xfrm>
          <a:custGeom>
            <a:avLst/>
            <a:gdLst/>
            <a:ahLst/>
            <a:cxnLst/>
            <a:rect l="l" t="t" r="r" b="b"/>
            <a:pathLst>
              <a:path w="82550" h="15240">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17" name="object 17"/>
          <p:cNvSpPr txBox="1"/>
          <p:nvPr/>
        </p:nvSpPr>
        <p:spPr>
          <a:xfrm>
            <a:off x="405993" y="1408303"/>
            <a:ext cx="1767205" cy="452120"/>
          </a:xfrm>
          <a:prstGeom prst="rect">
            <a:avLst/>
          </a:prstGeom>
        </p:spPr>
        <p:txBody>
          <a:bodyPr vert="horz" wrap="square" lIns="0" tIns="12065" rIns="0" bIns="0" rtlCol="0">
            <a:spAutoFit/>
          </a:bodyPr>
          <a:lstStyle/>
          <a:p>
            <a:pPr marL="38100">
              <a:lnSpc>
                <a:spcPct val="100000"/>
              </a:lnSpc>
              <a:spcBef>
                <a:spcPts val="95"/>
              </a:spcBef>
              <a:tabLst>
                <a:tab pos="1531620" algn="l"/>
              </a:tabLst>
            </a:pPr>
            <a:r>
              <a:rPr sz="2800" spc="-20" dirty="0">
                <a:latin typeface="Calibri"/>
                <a:cs typeface="Calibri"/>
              </a:rPr>
              <a:t>Keyword:	</a:t>
            </a:r>
            <a:r>
              <a:rPr sz="4200" spc="-7" baseline="16865" dirty="0">
                <a:latin typeface="Cambria Math"/>
                <a:cs typeface="Cambria Math"/>
              </a:rPr>
              <a:t>3</a:t>
            </a:r>
            <a:endParaRPr sz="4200" baseline="16865">
              <a:latin typeface="Cambria Math"/>
              <a:cs typeface="Cambria Math"/>
            </a:endParaRPr>
          </a:p>
        </p:txBody>
      </p:sp>
      <p:sp>
        <p:nvSpPr>
          <p:cNvPr id="18" name="object 18"/>
          <p:cNvSpPr txBox="1"/>
          <p:nvPr/>
        </p:nvSpPr>
        <p:spPr>
          <a:xfrm>
            <a:off x="1925192" y="1299463"/>
            <a:ext cx="774065" cy="869315"/>
          </a:xfrm>
          <a:prstGeom prst="rect">
            <a:avLst/>
          </a:prstGeom>
        </p:spPr>
        <p:txBody>
          <a:bodyPr vert="horz" wrap="square" lIns="0" tIns="12065" rIns="0" bIns="0" rtlCol="0">
            <a:spAutoFit/>
          </a:bodyPr>
          <a:lstStyle/>
          <a:p>
            <a:pPr marR="5080" algn="r">
              <a:lnSpc>
                <a:spcPts val="3325"/>
              </a:lnSpc>
              <a:spcBef>
                <a:spcPts val="95"/>
              </a:spcBef>
            </a:pPr>
            <a:r>
              <a:rPr sz="2800" spc="-5" dirty="0">
                <a:latin typeface="Cambria Math"/>
                <a:cs typeface="Cambria Math"/>
              </a:rPr>
              <a:t>1</a:t>
            </a:r>
            <a:endParaRPr sz="2800">
              <a:latin typeface="Cambria Math"/>
              <a:cs typeface="Cambria Math"/>
            </a:endParaRPr>
          </a:p>
          <a:p>
            <a:pPr marR="5080" algn="r">
              <a:lnSpc>
                <a:spcPts val="3325"/>
              </a:lnSpc>
              <a:tabLst>
                <a:tab pos="551180" algn="l"/>
              </a:tabLst>
            </a:pPr>
            <a:r>
              <a:rPr sz="2800" spc="-5" dirty="0">
                <a:latin typeface="Cambria Math"/>
                <a:cs typeface="Cambria Math"/>
              </a:rPr>
              <a:t>5	2</a:t>
            </a:r>
            <a:endParaRPr sz="2800">
              <a:latin typeface="Cambria Math"/>
              <a:cs typeface="Cambria Math"/>
            </a:endParaRPr>
          </a:p>
        </p:txBody>
      </p:sp>
      <p:sp>
        <p:nvSpPr>
          <p:cNvPr id="19" name="object 19"/>
          <p:cNvSpPr txBox="1"/>
          <p:nvPr/>
        </p:nvSpPr>
        <p:spPr>
          <a:xfrm>
            <a:off x="588365" y="2518359"/>
            <a:ext cx="2748280"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Calibri"/>
                <a:cs typeface="Calibri"/>
              </a:rPr>
              <a:t>C=E(P,K)=PKmod26</a:t>
            </a:r>
            <a:endParaRPr sz="2800">
              <a:latin typeface="Calibri"/>
              <a:cs typeface="Calibri"/>
            </a:endParaRPr>
          </a:p>
        </p:txBody>
      </p:sp>
      <p:sp>
        <p:nvSpPr>
          <p:cNvPr id="20" name="object 20"/>
          <p:cNvSpPr/>
          <p:nvPr/>
        </p:nvSpPr>
        <p:spPr>
          <a:xfrm>
            <a:off x="1858391" y="3895090"/>
            <a:ext cx="82550" cy="15240"/>
          </a:xfrm>
          <a:custGeom>
            <a:avLst/>
            <a:gdLst/>
            <a:ahLst/>
            <a:cxnLst/>
            <a:rect l="l" t="t" r="r" b="b"/>
            <a:pathLst>
              <a:path w="82550" h="15239">
                <a:moveTo>
                  <a:pt x="0" y="15239"/>
                </a:moveTo>
                <a:lnTo>
                  <a:pt x="82422" y="15239"/>
                </a:lnTo>
                <a:lnTo>
                  <a:pt x="82422" y="0"/>
                </a:lnTo>
                <a:lnTo>
                  <a:pt x="0" y="0"/>
                </a:lnTo>
                <a:lnTo>
                  <a:pt x="0" y="15239"/>
                </a:lnTo>
                <a:close/>
              </a:path>
            </a:pathLst>
          </a:custGeom>
          <a:solidFill>
            <a:srgbClr val="000000"/>
          </a:solidFill>
        </p:spPr>
        <p:txBody>
          <a:bodyPr wrap="square" lIns="0" tIns="0" rIns="0" bIns="0" rtlCol="0"/>
          <a:lstStyle/>
          <a:p>
            <a:endParaRPr/>
          </a:p>
        </p:txBody>
      </p:sp>
      <p:sp>
        <p:nvSpPr>
          <p:cNvPr id="21" name="object 21"/>
          <p:cNvSpPr/>
          <p:nvPr/>
        </p:nvSpPr>
        <p:spPr>
          <a:xfrm>
            <a:off x="1924811" y="3342640"/>
            <a:ext cx="0" cy="552450"/>
          </a:xfrm>
          <a:custGeom>
            <a:avLst/>
            <a:gdLst/>
            <a:ahLst/>
            <a:cxnLst/>
            <a:rect l="l" t="t" r="r" b="b"/>
            <a:pathLst>
              <a:path h="552450">
                <a:moveTo>
                  <a:pt x="0" y="0"/>
                </a:moveTo>
                <a:lnTo>
                  <a:pt x="0" y="552450"/>
                </a:lnTo>
              </a:path>
            </a:pathLst>
          </a:custGeom>
          <a:ln w="32003">
            <a:solidFill>
              <a:srgbClr val="000000"/>
            </a:solidFill>
          </a:ln>
        </p:spPr>
        <p:txBody>
          <a:bodyPr wrap="square" lIns="0" tIns="0" rIns="0" bIns="0" rtlCol="0"/>
          <a:lstStyle/>
          <a:p>
            <a:endParaRPr/>
          </a:p>
        </p:txBody>
      </p:sp>
      <p:sp>
        <p:nvSpPr>
          <p:cNvPr id="22" name="object 22"/>
          <p:cNvSpPr/>
          <p:nvPr/>
        </p:nvSpPr>
        <p:spPr>
          <a:xfrm>
            <a:off x="1858391" y="3327400"/>
            <a:ext cx="82550" cy="15240"/>
          </a:xfrm>
          <a:custGeom>
            <a:avLst/>
            <a:gdLst/>
            <a:ahLst/>
            <a:cxnLst/>
            <a:rect l="l" t="t" r="r" b="b"/>
            <a:pathLst>
              <a:path w="82550" h="15239">
                <a:moveTo>
                  <a:pt x="0" y="15239"/>
                </a:moveTo>
                <a:lnTo>
                  <a:pt x="82422" y="15239"/>
                </a:lnTo>
                <a:lnTo>
                  <a:pt x="82422" y="0"/>
                </a:lnTo>
                <a:lnTo>
                  <a:pt x="0" y="0"/>
                </a:lnTo>
                <a:lnTo>
                  <a:pt x="0" y="15239"/>
                </a:lnTo>
                <a:close/>
              </a:path>
            </a:pathLst>
          </a:custGeom>
          <a:solidFill>
            <a:srgbClr val="000000"/>
          </a:solidFill>
        </p:spPr>
        <p:txBody>
          <a:bodyPr wrap="square" lIns="0" tIns="0" rIns="0" bIns="0" rtlCol="0"/>
          <a:lstStyle/>
          <a:p>
            <a:endParaRPr/>
          </a:p>
        </p:txBody>
      </p:sp>
      <p:sp>
        <p:nvSpPr>
          <p:cNvPr id="23" name="object 23"/>
          <p:cNvSpPr/>
          <p:nvPr/>
        </p:nvSpPr>
        <p:spPr>
          <a:xfrm>
            <a:off x="1010551" y="3895090"/>
            <a:ext cx="82550" cy="15240"/>
          </a:xfrm>
          <a:custGeom>
            <a:avLst/>
            <a:gdLst/>
            <a:ahLst/>
            <a:cxnLst/>
            <a:rect l="l" t="t" r="r" b="b"/>
            <a:pathLst>
              <a:path w="82550" h="15239">
                <a:moveTo>
                  <a:pt x="0" y="15239"/>
                </a:moveTo>
                <a:lnTo>
                  <a:pt x="82524" y="15239"/>
                </a:lnTo>
                <a:lnTo>
                  <a:pt x="82524" y="0"/>
                </a:lnTo>
                <a:lnTo>
                  <a:pt x="0" y="0"/>
                </a:lnTo>
                <a:lnTo>
                  <a:pt x="0" y="15239"/>
                </a:lnTo>
                <a:close/>
              </a:path>
            </a:pathLst>
          </a:custGeom>
          <a:solidFill>
            <a:srgbClr val="000000"/>
          </a:solidFill>
        </p:spPr>
        <p:txBody>
          <a:bodyPr wrap="square" lIns="0" tIns="0" rIns="0" bIns="0" rtlCol="0"/>
          <a:lstStyle/>
          <a:p>
            <a:endParaRPr/>
          </a:p>
        </p:txBody>
      </p:sp>
      <p:sp>
        <p:nvSpPr>
          <p:cNvPr id="24" name="object 24"/>
          <p:cNvSpPr/>
          <p:nvPr/>
        </p:nvSpPr>
        <p:spPr>
          <a:xfrm>
            <a:off x="1026591" y="3342640"/>
            <a:ext cx="0" cy="552450"/>
          </a:xfrm>
          <a:custGeom>
            <a:avLst/>
            <a:gdLst/>
            <a:ahLst/>
            <a:cxnLst/>
            <a:rect l="l" t="t" r="r" b="b"/>
            <a:pathLst>
              <a:path h="552450">
                <a:moveTo>
                  <a:pt x="0" y="0"/>
                </a:moveTo>
                <a:lnTo>
                  <a:pt x="0" y="552450"/>
                </a:lnTo>
              </a:path>
            </a:pathLst>
          </a:custGeom>
          <a:ln w="32080">
            <a:solidFill>
              <a:srgbClr val="000000"/>
            </a:solidFill>
          </a:ln>
        </p:spPr>
        <p:txBody>
          <a:bodyPr wrap="square" lIns="0" tIns="0" rIns="0" bIns="0" rtlCol="0"/>
          <a:lstStyle/>
          <a:p>
            <a:endParaRPr/>
          </a:p>
        </p:txBody>
      </p:sp>
      <p:sp>
        <p:nvSpPr>
          <p:cNvPr id="25" name="object 25"/>
          <p:cNvSpPr/>
          <p:nvPr/>
        </p:nvSpPr>
        <p:spPr>
          <a:xfrm>
            <a:off x="1010551" y="3327400"/>
            <a:ext cx="82550" cy="15240"/>
          </a:xfrm>
          <a:custGeom>
            <a:avLst/>
            <a:gdLst/>
            <a:ahLst/>
            <a:cxnLst/>
            <a:rect l="l" t="t" r="r" b="b"/>
            <a:pathLst>
              <a:path w="82550" h="15239">
                <a:moveTo>
                  <a:pt x="0" y="15239"/>
                </a:moveTo>
                <a:lnTo>
                  <a:pt x="82524" y="15239"/>
                </a:lnTo>
                <a:lnTo>
                  <a:pt x="82524" y="0"/>
                </a:lnTo>
                <a:lnTo>
                  <a:pt x="0" y="0"/>
                </a:lnTo>
                <a:lnTo>
                  <a:pt x="0" y="15239"/>
                </a:lnTo>
                <a:close/>
              </a:path>
            </a:pathLst>
          </a:custGeom>
          <a:solidFill>
            <a:srgbClr val="000000"/>
          </a:solidFill>
        </p:spPr>
        <p:txBody>
          <a:bodyPr wrap="square" lIns="0" tIns="0" rIns="0" bIns="0" rtlCol="0"/>
          <a:lstStyle/>
          <a:p>
            <a:endParaRPr/>
          </a:p>
        </p:txBody>
      </p:sp>
      <p:sp>
        <p:nvSpPr>
          <p:cNvPr id="26" name="object 26"/>
          <p:cNvSpPr txBox="1"/>
          <p:nvPr/>
        </p:nvSpPr>
        <p:spPr>
          <a:xfrm>
            <a:off x="562965" y="3372053"/>
            <a:ext cx="774700" cy="452120"/>
          </a:xfrm>
          <a:prstGeom prst="rect">
            <a:avLst/>
          </a:prstGeom>
        </p:spPr>
        <p:txBody>
          <a:bodyPr vert="horz" wrap="square" lIns="0" tIns="12065" rIns="0" bIns="0" rtlCol="0">
            <a:spAutoFit/>
          </a:bodyPr>
          <a:lstStyle/>
          <a:p>
            <a:pPr marL="38100">
              <a:lnSpc>
                <a:spcPct val="100000"/>
              </a:lnSpc>
              <a:spcBef>
                <a:spcPts val="95"/>
              </a:spcBef>
              <a:tabLst>
                <a:tab pos="539115" algn="l"/>
              </a:tabLst>
            </a:pPr>
            <a:r>
              <a:rPr sz="2800" spc="-5" dirty="0">
                <a:latin typeface="Calibri"/>
                <a:cs typeface="Calibri"/>
              </a:rPr>
              <a:t>C=	</a:t>
            </a:r>
            <a:r>
              <a:rPr sz="4200" spc="-7" baseline="32738" dirty="0">
                <a:latin typeface="Cambria Math"/>
                <a:cs typeface="Cambria Math"/>
              </a:rPr>
              <a:t>0</a:t>
            </a:r>
            <a:endParaRPr sz="4200" baseline="32738">
              <a:latin typeface="Cambria Math"/>
              <a:cs typeface="Cambria Math"/>
            </a:endParaRPr>
          </a:p>
        </p:txBody>
      </p:sp>
      <p:sp>
        <p:nvSpPr>
          <p:cNvPr id="27" name="object 27"/>
          <p:cNvSpPr/>
          <p:nvPr/>
        </p:nvSpPr>
        <p:spPr>
          <a:xfrm>
            <a:off x="2950591" y="389890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28" name="object 28"/>
          <p:cNvSpPr/>
          <p:nvPr/>
        </p:nvSpPr>
        <p:spPr>
          <a:xfrm>
            <a:off x="3017139" y="3346450"/>
            <a:ext cx="0" cy="552450"/>
          </a:xfrm>
          <a:custGeom>
            <a:avLst/>
            <a:gdLst/>
            <a:ahLst/>
            <a:cxnLst/>
            <a:rect l="l" t="t" r="r" b="b"/>
            <a:pathLst>
              <a:path h="552450">
                <a:moveTo>
                  <a:pt x="0" y="0"/>
                </a:moveTo>
                <a:lnTo>
                  <a:pt x="0" y="552450"/>
                </a:lnTo>
              </a:path>
            </a:pathLst>
          </a:custGeom>
          <a:ln w="32004">
            <a:solidFill>
              <a:srgbClr val="000000"/>
            </a:solidFill>
          </a:ln>
        </p:spPr>
        <p:txBody>
          <a:bodyPr wrap="square" lIns="0" tIns="0" rIns="0" bIns="0" rtlCol="0"/>
          <a:lstStyle/>
          <a:p>
            <a:endParaRPr/>
          </a:p>
        </p:txBody>
      </p:sp>
      <p:sp>
        <p:nvSpPr>
          <p:cNvPr id="29" name="object 29"/>
          <p:cNvSpPr/>
          <p:nvPr/>
        </p:nvSpPr>
        <p:spPr>
          <a:xfrm>
            <a:off x="2950591" y="3331209"/>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30" name="object 30"/>
          <p:cNvSpPr/>
          <p:nvPr/>
        </p:nvSpPr>
        <p:spPr>
          <a:xfrm>
            <a:off x="2102866" y="389890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31" name="object 31"/>
          <p:cNvSpPr/>
          <p:nvPr/>
        </p:nvSpPr>
        <p:spPr>
          <a:xfrm>
            <a:off x="2118867" y="3346450"/>
            <a:ext cx="0" cy="552450"/>
          </a:xfrm>
          <a:custGeom>
            <a:avLst/>
            <a:gdLst/>
            <a:ahLst/>
            <a:cxnLst/>
            <a:rect l="l" t="t" r="r" b="b"/>
            <a:pathLst>
              <a:path h="552450">
                <a:moveTo>
                  <a:pt x="0" y="0"/>
                </a:moveTo>
                <a:lnTo>
                  <a:pt x="0" y="552450"/>
                </a:lnTo>
              </a:path>
            </a:pathLst>
          </a:custGeom>
          <a:ln w="32003">
            <a:solidFill>
              <a:srgbClr val="000000"/>
            </a:solidFill>
          </a:ln>
        </p:spPr>
        <p:txBody>
          <a:bodyPr wrap="square" lIns="0" tIns="0" rIns="0" bIns="0" rtlCol="0"/>
          <a:lstStyle/>
          <a:p>
            <a:endParaRPr/>
          </a:p>
        </p:txBody>
      </p:sp>
      <p:sp>
        <p:nvSpPr>
          <p:cNvPr id="32" name="object 32"/>
          <p:cNvSpPr/>
          <p:nvPr/>
        </p:nvSpPr>
        <p:spPr>
          <a:xfrm>
            <a:off x="2102866" y="3331209"/>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33" name="object 33"/>
          <p:cNvSpPr txBox="1"/>
          <p:nvPr/>
        </p:nvSpPr>
        <p:spPr>
          <a:xfrm>
            <a:off x="2155189" y="3356559"/>
            <a:ext cx="2090420" cy="677545"/>
          </a:xfrm>
          <a:prstGeom prst="rect">
            <a:avLst/>
          </a:prstGeom>
        </p:spPr>
        <p:txBody>
          <a:bodyPr vert="horz" wrap="square" lIns="0" tIns="12065" rIns="0" bIns="0" rtlCol="0">
            <a:spAutoFit/>
          </a:bodyPr>
          <a:lstStyle/>
          <a:p>
            <a:pPr marL="38100">
              <a:lnSpc>
                <a:spcPts val="2570"/>
              </a:lnSpc>
              <a:spcBef>
                <a:spcPts val="95"/>
              </a:spcBef>
              <a:tabLst>
                <a:tab pos="591185" algn="l"/>
                <a:tab pos="976630" algn="l"/>
              </a:tabLst>
            </a:pPr>
            <a:r>
              <a:rPr sz="4200" spc="-7" baseline="29761" dirty="0">
                <a:latin typeface="Cambria Math"/>
                <a:cs typeface="Cambria Math"/>
              </a:rPr>
              <a:t>3	1	</a:t>
            </a:r>
            <a:r>
              <a:rPr sz="2800" spc="-10" dirty="0">
                <a:latin typeface="Cambria Math"/>
                <a:cs typeface="Cambria Math"/>
              </a:rPr>
              <a:t>mod26</a:t>
            </a:r>
            <a:endParaRPr sz="2800">
              <a:latin typeface="Cambria Math"/>
              <a:cs typeface="Cambria Math"/>
            </a:endParaRPr>
          </a:p>
          <a:p>
            <a:pPr marL="38100">
              <a:lnSpc>
                <a:spcPts val="2570"/>
              </a:lnSpc>
              <a:tabLst>
                <a:tab pos="591185" algn="l"/>
              </a:tabLst>
            </a:pPr>
            <a:r>
              <a:rPr sz="2800" spc="-5" dirty="0">
                <a:latin typeface="Cambria Math"/>
                <a:cs typeface="Cambria Math"/>
              </a:rPr>
              <a:t>5	2</a:t>
            </a:r>
            <a:endParaRPr sz="2800">
              <a:latin typeface="Cambria Math"/>
              <a:cs typeface="Cambria Math"/>
            </a:endParaRPr>
          </a:p>
        </p:txBody>
      </p:sp>
      <p:sp>
        <p:nvSpPr>
          <p:cNvPr id="34" name="object 34"/>
          <p:cNvSpPr txBox="1"/>
          <p:nvPr/>
        </p:nvSpPr>
        <p:spPr>
          <a:xfrm>
            <a:off x="597204" y="4133469"/>
            <a:ext cx="39116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C=</a:t>
            </a:r>
            <a:endParaRPr sz="2800">
              <a:latin typeface="Calibri"/>
              <a:cs typeface="Calibri"/>
            </a:endParaRPr>
          </a:p>
        </p:txBody>
      </p:sp>
      <p:sp>
        <p:nvSpPr>
          <p:cNvPr id="35" name="object 35"/>
          <p:cNvSpPr/>
          <p:nvPr/>
        </p:nvSpPr>
        <p:spPr>
          <a:xfrm>
            <a:off x="2059304" y="467487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36" name="object 36"/>
          <p:cNvSpPr/>
          <p:nvPr/>
        </p:nvSpPr>
        <p:spPr>
          <a:xfrm>
            <a:off x="2125789" y="4122420"/>
            <a:ext cx="0" cy="552450"/>
          </a:xfrm>
          <a:custGeom>
            <a:avLst/>
            <a:gdLst/>
            <a:ahLst/>
            <a:cxnLst/>
            <a:rect l="l" t="t" r="r" b="b"/>
            <a:pathLst>
              <a:path h="552450">
                <a:moveTo>
                  <a:pt x="0" y="0"/>
                </a:moveTo>
                <a:lnTo>
                  <a:pt x="0" y="552449"/>
                </a:lnTo>
              </a:path>
            </a:pathLst>
          </a:custGeom>
          <a:ln w="32131">
            <a:solidFill>
              <a:srgbClr val="000000"/>
            </a:solidFill>
          </a:ln>
        </p:spPr>
        <p:txBody>
          <a:bodyPr wrap="square" lIns="0" tIns="0" rIns="0" bIns="0" rtlCol="0"/>
          <a:lstStyle/>
          <a:p>
            <a:endParaRPr/>
          </a:p>
        </p:txBody>
      </p:sp>
      <p:sp>
        <p:nvSpPr>
          <p:cNvPr id="37" name="object 37"/>
          <p:cNvSpPr/>
          <p:nvPr/>
        </p:nvSpPr>
        <p:spPr>
          <a:xfrm>
            <a:off x="2059304" y="4107179"/>
            <a:ext cx="82550" cy="15240"/>
          </a:xfrm>
          <a:custGeom>
            <a:avLst/>
            <a:gdLst/>
            <a:ahLst/>
            <a:cxnLst/>
            <a:rect l="l" t="t" r="r" b="b"/>
            <a:pathLst>
              <a:path w="82550" h="15239">
                <a:moveTo>
                  <a:pt x="0" y="15240"/>
                </a:moveTo>
                <a:lnTo>
                  <a:pt x="82550" y="15240"/>
                </a:lnTo>
                <a:lnTo>
                  <a:pt x="82550" y="0"/>
                </a:lnTo>
                <a:lnTo>
                  <a:pt x="0" y="0"/>
                </a:lnTo>
                <a:lnTo>
                  <a:pt x="0" y="15240"/>
                </a:lnTo>
                <a:close/>
              </a:path>
            </a:pathLst>
          </a:custGeom>
          <a:solidFill>
            <a:srgbClr val="000000"/>
          </a:solidFill>
        </p:spPr>
        <p:txBody>
          <a:bodyPr wrap="square" lIns="0" tIns="0" rIns="0" bIns="0" rtlCol="0"/>
          <a:lstStyle/>
          <a:p>
            <a:endParaRPr/>
          </a:p>
        </p:txBody>
      </p:sp>
      <p:sp>
        <p:nvSpPr>
          <p:cNvPr id="38" name="object 38"/>
          <p:cNvSpPr/>
          <p:nvPr/>
        </p:nvSpPr>
        <p:spPr>
          <a:xfrm>
            <a:off x="1014933" y="4674870"/>
            <a:ext cx="82550" cy="15240"/>
          </a:xfrm>
          <a:custGeom>
            <a:avLst/>
            <a:gdLst/>
            <a:ahLst/>
            <a:cxnLst/>
            <a:rect l="l" t="t" r="r" b="b"/>
            <a:pathLst>
              <a:path w="82550" h="15239">
                <a:moveTo>
                  <a:pt x="0" y="15239"/>
                </a:moveTo>
                <a:lnTo>
                  <a:pt x="82537" y="15239"/>
                </a:lnTo>
                <a:lnTo>
                  <a:pt x="82537" y="0"/>
                </a:lnTo>
                <a:lnTo>
                  <a:pt x="0" y="0"/>
                </a:lnTo>
                <a:lnTo>
                  <a:pt x="0" y="15239"/>
                </a:lnTo>
                <a:close/>
              </a:path>
            </a:pathLst>
          </a:custGeom>
          <a:solidFill>
            <a:srgbClr val="000000"/>
          </a:solidFill>
        </p:spPr>
        <p:txBody>
          <a:bodyPr wrap="square" lIns="0" tIns="0" rIns="0" bIns="0" rtlCol="0"/>
          <a:lstStyle/>
          <a:p>
            <a:endParaRPr/>
          </a:p>
        </p:txBody>
      </p:sp>
      <p:sp>
        <p:nvSpPr>
          <p:cNvPr id="39" name="object 39"/>
          <p:cNvSpPr/>
          <p:nvPr/>
        </p:nvSpPr>
        <p:spPr>
          <a:xfrm>
            <a:off x="1030973" y="4122420"/>
            <a:ext cx="0" cy="552450"/>
          </a:xfrm>
          <a:custGeom>
            <a:avLst/>
            <a:gdLst/>
            <a:ahLst/>
            <a:cxnLst/>
            <a:rect l="l" t="t" r="r" b="b"/>
            <a:pathLst>
              <a:path h="552450">
                <a:moveTo>
                  <a:pt x="0" y="0"/>
                </a:moveTo>
                <a:lnTo>
                  <a:pt x="0" y="552449"/>
                </a:lnTo>
              </a:path>
            </a:pathLst>
          </a:custGeom>
          <a:ln w="32080">
            <a:solidFill>
              <a:srgbClr val="000000"/>
            </a:solidFill>
          </a:ln>
        </p:spPr>
        <p:txBody>
          <a:bodyPr wrap="square" lIns="0" tIns="0" rIns="0" bIns="0" rtlCol="0"/>
          <a:lstStyle/>
          <a:p>
            <a:endParaRPr/>
          </a:p>
        </p:txBody>
      </p:sp>
      <p:sp>
        <p:nvSpPr>
          <p:cNvPr id="40" name="object 40"/>
          <p:cNvSpPr/>
          <p:nvPr/>
        </p:nvSpPr>
        <p:spPr>
          <a:xfrm>
            <a:off x="1014933" y="4107179"/>
            <a:ext cx="82550" cy="15240"/>
          </a:xfrm>
          <a:custGeom>
            <a:avLst/>
            <a:gdLst/>
            <a:ahLst/>
            <a:cxnLst/>
            <a:rect l="l" t="t" r="r" b="b"/>
            <a:pathLst>
              <a:path w="82550" h="15239">
                <a:moveTo>
                  <a:pt x="0" y="15240"/>
                </a:moveTo>
                <a:lnTo>
                  <a:pt x="82537" y="15240"/>
                </a:lnTo>
                <a:lnTo>
                  <a:pt x="82537" y="0"/>
                </a:lnTo>
                <a:lnTo>
                  <a:pt x="0" y="0"/>
                </a:lnTo>
                <a:lnTo>
                  <a:pt x="0" y="15240"/>
                </a:lnTo>
                <a:close/>
              </a:path>
            </a:pathLst>
          </a:custGeom>
          <a:solidFill>
            <a:srgbClr val="000000"/>
          </a:solidFill>
        </p:spPr>
        <p:txBody>
          <a:bodyPr wrap="square" lIns="0" tIns="0" rIns="0" bIns="0" rtlCol="0"/>
          <a:lstStyle/>
          <a:p>
            <a:endParaRPr/>
          </a:p>
        </p:txBody>
      </p:sp>
      <p:sp>
        <p:nvSpPr>
          <p:cNvPr id="41" name="object 41"/>
          <p:cNvSpPr txBox="1"/>
          <p:nvPr/>
        </p:nvSpPr>
        <p:spPr>
          <a:xfrm>
            <a:off x="1842642" y="4133469"/>
            <a:ext cx="1440180" cy="452120"/>
          </a:xfrm>
          <a:prstGeom prst="rect">
            <a:avLst/>
          </a:prstGeom>
        </p:spPr>
        <p:txBody>
          <a:bodyPr vert="horz" wrap="square" lIns="0" tIns="12065" rIns="0" bIns="0" rtlCol="0">
            <a:spAutoFit/>
          </a:bodyPr>
          <a:lstStyle/>
          <a:p>
            <a:pPr marL="12700">
              <a:lnSpc>
                <a:spcPct val="100000"/>
              </a:lnSpc>
              <a:spcBef>
                <a:spcPts val="95"/>
              </a:spcBef>
              <a:tabLst>
                <a:tab pos="398145" algn="l"/>
              </a:tabLst>
            </a:pPr>
            <a:r>
              <a:rPr sz="4200" spc="-7" baseline="29761" dirty="0">
                <a:latin typeface="Cambria Math"/>
                <a:cs typeface="Cambria Math"/>
              </a:rPr>
              <a:t>2	</a:t>
            </a:r>
            <a:r>
              <a:rPr sz="2800" spc="-5" dirty="0">
                <a:latin typeface="Cambria Math"/>
                <a:cs typeface="Cambria Math"/>
              </a:rPr>
              <a:t>m</a:t>
            </a:r>
            <a:r>
              <a:rPr sz="2800" spc="-10" dirty="0">
                <a:latin typeface="Calibri"/>
                <a:cs typeface="Calibri"/>
              </a:rPr>
              <a:t>od26</a:t>
            </a:r>
            <a:endParaRPr sz="2800">
              <a:latin typeface="Calibri"/>
              <a:cs typeface="Calibri"/>
            </a:endParaRPr>
          </a:p>
        </p:txBody>
      </p:sp>
      <p:sp>
        <p:nvSpPr>
          <p:cNvPr id="42" name="object 42"/>
          <p:cNvSpPr txBox="1"/>
          <p:nvPr/>
        </p:nvSpPr>
        <p:spPr>
          <a:xfrm>
            <a:off x="588365" y="4938521"/>
            <a:ext cx="391795"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C</a:t>
            </a:r>
            <a:r>
              <a:rPr sz="2800" spc="-5" dirty="0">
                <a:latin typeface="Calibri"/>
                <a:cs typeface="Calibri"/>
              </a:rPr>
              <a:t>=</a:t>
            </a:r>
            <a:endParaRPr sz="2800">
              <a:latin typeface="Calibri"/>
              <a:cs typeface="Calibri"/>
            </a:endParaRPr>
          </a:p>
        </p:txBody>
      </p:sp>
      <p:sp>
        <p:nvSpPr>
          <p:cNvPr id="43" name="object 43"/>
          <p:cNvSpPr/>
          <p:nvPr/>
        </p:nvSpPr>
        <p:spPr>
          <a:xfrm>
            <a:off x="2050414" y="548005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44" name="object 44"/>
          <p:cNvSpPr/>
          <p:nvPr/>
        </p:nvSpPr>
        <p:spPr>
          <a:xfrm>
            <a:off x="2116899" y="4927600"/>
            <a:ext cx="0" cy="552450"/>
          </a:xfrm>
          <a:custGeom>
            <a:avLst/>
            <a:gdLst/>
            <a:ahLst/>
            <a:cxnLst/>
            <a:rect l="l" t="t" r="r" b="b"/>
            <a:pathLst>
              <a:path h="552450">
                <a:moveTo>
                  <a:pt x="0" y="0"/>
                </a:moveTo>
                <a:lnTo>
                  <a:pt x="0" y="552450"/>
                </a:lnTo>
              </a:path>
            </a:pathLst>
          </a:custGeom>
          <a:ln w="32131">
            <a:solidFill>
              <a:srgbClr val="000000"/>
            </a:solidFill>
          </a:ln>
        </p:spPr>
        <p:txBody>
          <a:bodyPr wrap="square" lIns="0" tIns="0" rIns="0" bIns="0" rtlCol="0"/>
          <a:lstStyle/>
          <a:p>
            <a:endParaRPr/>
          </a:p>
        </p:txBody>
      </p:sp>
      <p:sp>
        <p:nvSpPr>
          <p:cNvPr id="45" name="object 45"/>
          <p:cNvSpPr/>
          <p:nvPr/>
        </p:nvSpPr>
        <p:spPr>
          <a:xfrm>
            <a:off x="2050414" y="4912359"/>
            <a:ext cx="82550" cy="15240"/>
          </a:xfrm>
          <a:custGeom>
            <a:avLst/>
            <a:gdLst/>
            <a:ahLst/>
            <a:cxnLst/>
            <a:rect l="l" t="t" r="r" b="b"/>
            <a:pathLst>
              <a:path w="82550" h="15239">
                <a:moveTo>
                  <a:pt x="0" y="15240"/>
                </a:moveTo>
                <a:lnTo>
                  <a:pt x="82550" y="15240"/>
                </a:lnTo>
                <a:lnTo>
                  <a:pt x="82550" y="0"/>
                </a:lnTo>
                <a:lnTo>
                  <a:pt x="0" y="0"/>
                </a:lnTo>
                <a:lnTo>
                  <a:pt x="0" y="15240"/>
                </a:lnTo>
                <a:close/>
              </a:path>
            </a:pathLst>
          </a:custGeom>
          <a:solidFill>
            <a:srgbClr val="000000"/>
          </a:solidFill>
        </p:spPr>
        <p:txBody>
          <a:bodyPr wrap="square" lIns="0" tIns="0" rIns="0" bIns="0" rtlCol="0"/>
          <a:lstStyle/>
          <a:p>
            <a:endParaRPr/>
          </a:p>
        </p:txBody>
      </p:sp>
      <p:sp>
        <p:nvSpPr>
          <p:cNvPr id="46" name="object 46"/>
          <p:cNvSpPr/>
          <p:nvPr/>
        </p:nvSpPr>
        <p:spPr>
          <a:xfrm>
            <a:off x="1006005" y="5480050"/>
            <a:ext cx="82550" cy="15240"/>
          </a:xfrm>
          <a:custGeom>
            <a:avLst/>
            <a:gdLst/>
            <a:ahLst/>
            <a:cxnLst/>
            <a:rect l="l" t="t" r="r" b="b"/>
            <a:pathLst>
              <a:path w="82550" h="15239">
                <a:moveTo>
                  <a:pt x="0" y="15239"/>
                </a:moveTo>
                <a:lnTo>
                  <a:pt x="82537" y="15239"/>
                </a:lnTo>
                <a:lnTo>
                  <a:pt x="82537" y="0"/>
                </a:lnTo>
                <a:lnTo>
                  <a:pt x="0" y="0"/>
                </a:lnTo>
                <a:lnTo>
                  <a:pt x="0" y="15239"/>
                </a:lnTo>
                <a:close/>
              </a:path>
            </a:pathLst>
          </a:custGeom>
          <a:solidFill>
            <a:srgbClr val="000000"/>
          </a:solidFill>
        </p:spPr>
        <p:txBody>
          <a:bodyPr wrap="square" lIns="0" tIns="0" rIns="0" bIns="0" rtlCol="0"/>
          <a:lstStyle/>
          <a:p>
            <a:endParaRPr/>
          </a:p>
        </p:txBody>
      </p:sp>
      <p:sp>
        <p:nvSpPr>
          <p:cNvPr id="47" name="object 47"/>
          <p:cNvSpPr/>
          <p:nvPr/>
        </p:nvSpPr>
        <p:spPr>
          <a:xfrm>
            <a:off x="1022045" y="4927600"/>
            <a:ext cx="0" cy="552450"/>
          </a:xfrm>
          <a:custGeom>
            <a:avLst/>
            <a:gdLst/>
            <a:ahLst/>
            <a:cxnLst/>
            <a:rect l="l" t="t" r="r" b="b"/>
            <a:pathLst>
              <a:path h="552450">
                <a:moveTo>
                  <a:pt x="0" y="0"/>
                </a:moveTo>
                <a:lnTo>
                  <a:pt x="0" y="552450"/>
                </a:lnTo>
              </a:path>
            </a:pathLst>
          </a:custGeom>
          <a:ln w="32080">
            <a:solidFill>
              <a:srgbClr val="000000"/>
            </a:solidFill>
          </a:ln>
        </p:spPr>
        <p:txBody>
          <a:bodyPr wrap="square" lIns="0" tIns="0" rIns="0" bIns="0" rtlCol="0"/>
          <a:lstStyle/>
          <a:p>
            <a:endParaRPr/>
          </a:p>
        </p:txBody>
      </p:sp>
      <p:sp>
        <p:nvSpPr>
          <p:cNvPr id="48" name="object 48"/>
          <p:cNvSpPr/>
          <p:nvPr/>
        </p:nvSpPr>
        <p:spPr>
          <a:xfrm>
            <a:off x="1006005" y="4912359"/>
            <a:ext cx="82550" cy="15240"/>
          </a:xfrm>
          <a:custGeom>
            <a:avLst/>
            <a:gdLst/>
            <a:ahLst/>
            <a:cxnLst/>
            <a:rect l="l" t="t" r="r" b="b"/>
            <a:pathLst>
              <a:path w="82550" h="15239">
                <a:moveTo>
                  <a:pt x="0" y="15240"/>
                </a:moveTo>
                <a:lnTo>
                  <a:pt x="82537" y="15240"/>
                </a:lnTo>
                <a:lnTo>
                  <a:pt x="82537" y="0"/>
                </a:lnTo>
                <a:lnTo>
                  <a:pt x="0" y="0"/>
                </a:lnTo>
                <a:lnTo>
                  <a:pt x="0" y="15240"/>
                </a:lnTo>
                <a:close/>
              </a:path>
            </a:pathLst>
          </a:custGeom>
          <a:solidFill>
            <a:srgbClr val="000000"/>
          </a:solidFill>
        </p:spPr>
        <p:txBody>
          <a:bodyPr wrap="square" lIns="0" tIns="0" rIns="0" bIns="0" rtlCol="0"/>
          <a:lstStyle/>
          <a:p>
            <a:endParaRPr/>
          </a:p>
        </p:txBody>
      </p:sp>
      <p:sp>
        <p:nvSpPr>
          <p:cNvPr id="49" name="object 49"/>
          <p:cNvSpPr txBox="1"/>
          <p:nvPr/>
        </p:nvSpPr>
        <p:spPr>
          <a:xfrm>
            <a:off x="1083665" y="3160598"/>
            <a:ext cx="981075" cy="2459990"/>
          </a:xfrm>
          <a:prstGeom prst="rect">
            <a:avLst/>
          </a:prstGeom>
        </p:spPr>
        <p:txBody>
          <a:bodyPr vert="horz" wrap="square" lIns="0" tIns="12065" rIns="0" bIns="0" rtlCol="0">
            <a:spAutoFit/>
          </a:bodyPr>
          <a:lstStyle/>
          <a:p>
            <a:pPr marR="205740" algn="r">
              <a:lnSpc>
                <a:spcPts val="3325"/>
              </a:lnSpc>
              <a:spcBef>
                <a:spcPts val="95"/>
              </a:spcBef>
            </a:pPr>
            <a:r>
              <a:rPr sz="2800" spc="-5" dirty="0">
                <a:latin typeface="Cambria Math"/>
                <a:cs typeface="Cambria Math"/>
              </a:rPr>
              <a:t>1</a:t>
            </a:r>
            <a:endParaRPr sz="2800">
              <a:latin typeface="Cambria Math"/>
              <a:cs typeface="Cambria Math"/>
            </a:endParaRPr>
          </a:p>
          <a:p>
            <a:pPr marR="205740" algn="r">
              <a:lnSpc>
                <a:spcPts val="3090"/>
              </a:lnSpc>
              <a:tabLst>
                <a:tab pos="551180" algn="l"/>
              </a:tabLst>
            </a:pPr>
            <a:r>
              <a:rPr sz="2800" spc="-5" dirty="0">
                <a:latin typeface="Cambria Math"/>
                <a:cs typeface="Cambria Math"/>
              </a:rPr>
              <a:t>2	3</a:t>
            </a:r>
            <a:endParaRPr sz="2800">
              <a:latin typeface="Cambria Math"/>
              <a:cs typeface="Cambria Math"/>
            </a:endParaRPr>
          </a:p>
          <a:p>
            <a:pPr marL="120014">
              <a:lnSpc>
                <a:spcPts val="3090"/>
              </a:lnSpc>
            </a:pPr>
            <a:r>
              <a:rPr sz="2800" spc="-5" dirty="0">
                <a:latin typeface="Cambria Math"/>
                <a:cs typeface="Cambria Math"/>
              </a:rPr>
              <a:t>5</a:t>
            </a:r>
            <a:endParaRPr sz="2800">
              <a:latin typeface="Cambria Math"/>
              <a:cs typeface="Cambria Math"/>
            </a:endParaRPr>
          </a:p>
          <a:p>
            <a:pPr marL="20955">
              <a:lnSpc>
                <a:spcPts val="3170"/>
              </a:lnSpc>
              <a:tabLst>
                <a:tab pos="771525" algn="l"/>
              </a:tabLst>
            </a:pPr>
            <a:r>
              <a:rPr sz="2800" spc="-10" dirty="0">
                <a:latin typeface="Cambria Math"/>
                <a:cs typeface="Cambria Math"/>
              </a:rPr>
              <a:t>2</a:t>
            </a:r>
            <a:r>
              <a:rPr sz="2800" spc="-5" dirty="0">
                <a:latin typeface="Cambria Math"/>
                <a:cs typeface="Cambria Math"/>
              </a:rPr>
              <a:t>1</a:t>
            </a:r>
            <a:r>
              <a:rPr sz="2800" dirty="0">
                <a:latin typeface="Cambria Math"/>
                <a:cs typeface="Cambria Math"/>
              </a:rPr>
              <a:t>	</a:t>
            </a:r>
            <a:r>
              <a:rPr sz="2800" spc="-5" dirty="0">
                <a:latin typeface="Cambria Math"/>
                <a:cs typeface="Cambria Math"/>
              </a:rPr>
              <a:t>8</a:t>
            </a:r>
            <a:endParaRPr sz="2800">
              <a:latin typeface="Cambria Math"/>
              <a:cs typeface="Cambria Math"/>
            </a:endParaRPr>
          </a:p>
          <a:p>
            <a:pPr marL="109855">
              <a:lnSpc>
                <a:spcPts val="3170"/>
              </a:lnSpc>
              <a:tabLst>
                <a:tab pos="762000" algn="l"/>
              </a:tabLst>
            </a:pPr>
            <a:r>
              <a:rPr sz="2800" spc="-5" dirty="0">
                <a:latin typeface="Cambria Math"/>
                <a:cs typeface="Cambria Math"/>
              </a:rPr>
              <a:t>5	2</a:t>
            </a:r>
            <a:endParaRPr sz="2800">
              <a:latin typeface="Cambria Math"/>
              <a:cs typeface="Cambria Math"/>
            </a:endParaRPr>
          </a:p>
          <a:p>
            <a:pPr marL="12700">
              <a:lnSpc>
                <a:spcPts val="3325"/>
              </a:lnSpc>
              <a:tabLst>
                <a:tab pos="762000" algn="l"/>
              </a:tabLst>
            </a:pPr>
            <a:r>
              <a:rPr sz="2800" spc="-5" dirty="0">
                <a:latin typeface="Cambria Math"/>
                <a:cs typeface="Cambria Math"/>
              </a:rPr>
              <a:t>21	8</a:t>
            </a:r>
            <a:endParaRPr sz="2800">
              <a:latin typeface="Cambria Math"/>
              <a:cs typeface="Cambria Math"/>
            </a:endParaRPr>
          </a:p>
        </p:txBody>
      </p:sp>
      <p:sp>
        <p:nvSpPr>
          <p:cNvPr id="50" name="object 50"/>
          <p:cNvSpPr txBox="1"/>
          <p:nvPr/>
        </p:nvSpPr>
        <p:spPr>
          <a:xfrm>
            <a:off x="588365" y="5676696"/>
            <a:ext cx="883919"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C=</a:t>
            </a:r>
            <a:r>
              <a:rPr sz="2800" spc="-70" dirty="0">
                <a:latin typeface="Calibri"/>
                <a:cs typeface="Calibri"/>
              </a:rPr>
              <a:t>f</a:t>
            </a:r>
            <a:r>
              <a:rPr sz="2800" spc="-5" dirty="0">
                <a:latin typeface="Calibri"/>
                <a:cs typeface="Calibri"/>
              </a:rPr>
              <a:t>cvi</a:t>
            </a:r>
            <a:endParaRPr sz="2800">
              <a:latin typeface="Calibri"/>
              <a:cs typeface="Calibri"/>
            </a:endParaRPr>
          </a:p>
        </p:txBody>
      </p:sp>
      <p:sp>
        <p:nvSpPr>
          <p:cNvPr id="51" name="object 51"/>
          <p:cNvSpPr txBox="1"/>
          <p:nvPr/>
        </p:nvSpPr>
        <p:spPr>
          <a:xfrm>
            <a:off x="6617461" y="1439672"/>
            <a:ext cx="1009650" cy="452120"/>
          </a:xfrm>
          <a:prstGeom prst="rect">
            <a:avLst/>
          </a:prstGeom>
        </p:spPr>
        <p:txBody>
          <a:bodyPr vert="horz" wrap="square" lIns="0" tIns="12065" rIns="0" bIns="0" rtlCol="0">
            <a:spAutoFit/>
          </a:bodyPr>
          <a:lstStyle/>
          <a:p>
            <a:pPr marL="38100">
              <a:lnSpc>
                <a:spcPct val="100000"/>
              </a:lnSpc>
              <a:spcBef>
                <a:spcPts val="95"/>
              </a:spcBef>
            </a:pPr>
            <a:r>
              <a:rPr sz="4200" spc="67" baseline="-19841" dirty="0">
                <a:latin typeface="Cambria Math"/>
                <a:cs typeface="Cambria Math"/>
              </a:rPr>
              <a:t>𝑘</a:t>
            </a:r>
            <a:r>
              <a:rPr sz="2050" spc="45" dirty="0">
                <a:latin typeface="Cambria Math"/>
                <a:cs typeface="Cambria Math"/>
              </a:rPr>
              <a:t>−1</a:t>
            </a:r>
            <a:r>
              <a:rPr sz="2050" spc="375" dirty="0">
                <a:latin typeface="Cambria Math"/>
                <a:cs typeface="Cambria Math"/>
              </a:rPr>
              <a:t> </a:t>
            </a:r>
            <a:r>
              <a:rPr sz="4200" spc="-7" baseline="-19841" dirty="0">
                <a:latin typeface="Cambria Math"/>
                <a:cs typeface="Cambria Math"/>
              </a:rPr>
              <a:t>=</a:t>
            </a:r>
            <a:endParaRPr sz="4200" baseline="-19841">
              <a:latin typeface="Cambria Math"/>
              <a:cs typeface="Cambria Math"/>
            </a:endParaRPr>
          </a:p>
        </p:txBody>
      </p:sp>
      <p:sp>
        <p:nvSpPr>
          <p:cNvPr id="52" name="object 52"/>
          <p:cNvSpPr/>
          <p:nvPr/>
        </p:nvSpPr>
        <p:spPr>
          <a:xfrm>
            <a:off x="7686675" y="1835276"/>
            <a:ext cx="1188720" cy="0"/>
          </a:xfrm>
          <a:custGeom>
            <a:avLst/>
            <a:gdLst/>
            <a:ahLst/>
            <a:cxnLst/>
            <a:rect l="l" t="t" r="r" b="b"/>
            <a:pathLst>
              <a:path w="1188720">
                <a:moveTo>
                  <a:pt x="0" y="0"/>
                </a:moveTo>
                <a:lnTo>
                  <a:pt x="1188720" y="0"/>
                </a:lnTo>
              </a:path>
            </a:pathLst>
          </a:custGeom>
          <a:ln w="22860">
            <a:solidFill>
              <a:srgbClr val="000000"/>
            </a:solidFill>
          </a:ln>
        </p:spPr>
        <p:txBody>
          <a:bodyPr wrap="square" lIns="0" tIns="0" rIns="0" bIns="0" rtlCol="0"/>
          <a:lstStyle/>
          <a:p>
            <a:endParaRPr/>
          </a:p>
        </p:txBody>
      </p:sp>
      <p:sp>
        <p:nvSpPr>
          <p:cNvPr id="53" name="object 53"/>
          <p:cNvSpPr txBox="1"/>
          <p:nvPr/>
        </p:nvSpPr>
        <p:spPr>
          <a:xfrm>
            <a:off x="7624191" y="1241053"/>
            <a:ext cx="2755900" cy="1017905"/>
          </a:xfrm>
          <a:prstGeom prst="rect">
            <a:avLst/>
          </a:prstGeom>
        </p:spPr>
        <p:txBody>
          <a:bodyPr vert="horz" wrap="square" lIns="0" tIns="81915" rIns="0" bIns="0" rtlCol="0">
            <a:spAutoFit/>
          </a:bodyPr>
          <a:lstStyle/>
          <a:p>
            <a:pPr marL="558800">
              <a:lnSpc>
                <a:spcPct val="100000"/>
              </a:lnSpc>
              <a:spcBef>
                <a:spcPts val="645"/>
              </a:spcBef>
              <a:tabLst>
                <a:tab pos="1383030" algn="l"/>
                <a:tab pos="1936114" algn="l"/>
                <a:tab pos="2527935" algn="l"/>
              </a:tabLst>
            </a:pPr>
            <a:r>
              <a:rPr sz="4200" spc="-7" baseline="1984" dirty="0">
                <a:latin typeface="Cambria Math"/>
                <a:cs typeface="Cambria Math"/>
              </a:rPr>
              <a:t>1	</a:t>
            </a:r>
            <a:r>
              <a:rPr sz="2800" spc="-5" dirty="0">
                <a:latin typeface="Cambria Math"/>
                <a:cs typeface="Cambria Math"/>
              </a:rPr>
              <a:t>2	</a:t>
            </a:r>
            <a:r>
              <a:rPr sz="2800" spc="-10" dirty="0">
                <a:latin typeface="Cambria Math"/>
                <a:cs typeface="Cambria Math"/>
              </a:rPr>
              <a:t>−1	</a:t>
            </a:r>
            <a:r>
              <a:rPr sz="4200" spc="-7" baseline="-29761" dirty="0">
                <a:latin typeface="Calibri"/>
                <a:cs typeface="Calibri"/>
              </a:rPr>
              <a:t>=</a:t>
            </a:r>
            <a:endParaRPr sz="4200" baseline="-29761">
              <a:latin typeface="Calibri"/>
              <a:cs typeface="Calibri"/>
            </a:endParaRPr>
          </a:p>
          <a:p>
            <a:pPr marL="63500">
              <a:lnSpc>
                <a:spcPct val="100000"/>
              </a:lnSpc>
              <a:spcBef>
                <a:spcPts val="545"/>
              </a:spcBef>
              <a:tabLst>
                <a:tab pos="1383030" algn="l"/>
              </a:tabLst>
            </a:pPr>
            <a:r>
              <a:rPr sz="2800" spc="-5" dirty="0">
                <a:latin typeface="Cambria Math"/>
                <a:cs typeface="Cambria Math"/>
              </a:rPr>
              <a:t>𝑎c</a:t>
            </a:r>
            <a:r>
              <a:rPr sz="2800" spc="10" dirty="0">
                <a:latin typeface="Cambria Math"/>
                <a:cs typeface="Cambria Math"/>
              </a:rPr>
              <a:t> </a:t>
            </a:r>
            <a:r>
              <a:rPr sz="2800" spc="-5" dirty="0">
                <a:latin typeface="Cambria Math"/>
                <a:cs typeface="Cambria Math"/>
              </a:rPr>
              <a:t>−</a:t>
            </a:r>
            <a:r>
              <a:rPr sz="2800" spc="5" dirty="0">
                <a:latin typeface="Cambria Math"/>
                <a:cs typeface="Cambria Math"/>
              </a:rPr>
              <a:t> </a:t>
            </a:r>
            <a:r>
              <a:rPr sz="2800" spc="-5" dirty="0">
                <a:latin typeface="Cambria Math"/>
                <a:cs typeface="Cambria Math"/>
              </a:rPr>
              <a:t>𝑏𝑑	</a:t>
            </a:r>
            <a:r>
              <a:rPr sz="4200" spc="-7" baseline="11904" dirty="0">
                <a:latin typeface="Cambria Math"/>
                <a:cs typeface="Cambria Math"/>
              </a:rPr>
              <a:t>5</a:t>
            </a:r>
            <a:endParaRPr sz="4200" baseline="11904">
              <a:latin typeface="Cambria Math"/>
              <a:cs typeface="Cambria Math"/>
            </a:endParaRPr>
          </a:p>
        </p:txBody>
      </p:sp>
      <p:sp>
        <p:nvSpPr>
          <p:cNvPr id="54" name="object 54"/>
          <p:cNvSpPr/>
          <p:nvPr/>
        </p:nvSpPr>
        <p:spPr>
          <a:xfrm>
            <a:off x="11579606" y="2034539"/>
            <a:ext cx="82550" cy="13970"/>
          </a:xfrm>
          <a:custGeom>
            <a:avLst/>
            <a:gdLst/>
            <a:ahLst/>
            <a:cxnLst/>
            <a:rect l="l" t="t" r="r" b="b"/>
            <a:pathLst>
              <a:path w="82550" h="13969">
                <a:moveTo>
                  <a:pt x="0" y="13969"/>
                </a:moveTo>
                <a:lnTo>
                  <a:pt x="82550" y="13969"/>
                </a:lnTo>
                <a:lnTo>
                  <a:pt x="82550" y="0"/>
                </a:lnTo>
                <a:lnTo>
                  <a:pt x="0" y="0"/>
                </a:lnTo>
                <a:lnTo>
                  <a:pt x="0" y="13969"/>
                </a:lnTo>
                <a:close/>
              </a:path>
            </a:pathLst>
          </a:custGeom>
          <a:solidFill>
            <a:srgbClr val="000000"/>
          </a:solidFill>
        </p:spPr>
        <p:txBody>
          <a:bodyPr wrap="square" lIns="0" tIns="0" rIns="0" bIns="0" rtlCol="0"/>
          <a:lstStyle/>
          <a:p>
            <a:endParaRPr/>
          </a:p>
        </p:txBody>
      </p:sp>
      <p:sp>
        <p:nvSpPr>
          <p:cNvPr id="55" name="object 55"/>
          <p:cNvSpPr/>
          <p:nvPr/>
        </p:nvSpPr>
        <p:spPr>
          <a:xfrm>
            <a:off x="11646090" y="1482089"/>
            <a:ext cx="0" cy="552450"/>
          </a:xfrm>
          <a:custGeom>
            <a:avLst/>
            <a:gdLst/>
            <a:ahLst/>
            <a:cxnLst/>
            <a:rect l="l" t="t" r="r" b="b"/>
            <a:pathLst>
              <a:path h="552450">
                <a:moveTo>
                  <a:pt x="0" y="0"/>
                </a:moveTo>
                <a:lnTo>
                  <a:pt x="0" y="552450"/>
                </a:lnTo>
              </a:path>
            </a:pathLst>
          </a:custGeom>
          <a:ln w="32130">
            <a:solidFill>
              <a:srgbClr val="000000"/>
            </a:solidFill>
          </a:ln>
        </p:spPr>
        <p:txBody>
          <a:bodyPr wrap="square" lIns="0" tIns="0" rIns="0" bIns="0" rtlCol="0"/>
          <a:lstStyle/>
          <a:p>
            <a:endParaRPr/>
          </a:p>
        </p:txBody>
      </p:sp>
      <p:sp>
        <p:nvSpPr>
          <p:cNvPr id="56" name="object 56"/>
          <p:cNvSpPr/>
          <p:nvPr/>
        </p:nvSpPr>
        <p:spPr>
          <a:xfrm>
            <a:off x="11579606" y="1466850"/>
            <a:ext cx="82550" cy="15240"/>
          </a:xfrm>
          <a:custGeom>
            <a:avLst/>
            <a:gdLst/>
            <a:ahLst/>
            <a:cxnLst/>
            <a:rect l="l" t="t" r="r" b="b"/>
            <a:pathLst>
              <a:path w="82550" h="15240">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57" name="object 57"/>
          <p:cNvSpPr/>
          <p:nvPr/>
        </p:nvSpPr>
        <p:spPr>
          <a:xfrm>
            <a:off x="10466578" y="2034539"/>
            <a:ext cx="82550" cy="13970"/>
          </a:xfrm>
          <a:custGeom>
            <a:avLst/>
            <a:gdLst/>
            <a:ahLst/>
            <a:cxnLst/>
            <a:rect l="l" t="t" r="r" b="b"/>
            <a:pathLst>
              <a:path w="82550" h="13969">
                <a:moveTo>
                  <a:pt x="0" y="13969"/>
                </a:moveTo>
                <a:lnTo>
                  <a:pt x="82550" y="13969"/>
                </a:lnTo>
                <a:lnTo>
                  <a:pt x="82550" y="0"/>
                </a:lnTo>
                <a:lnTo>
                  <a:pt x="0" y="0"/>
                </a:lnTo>
                <a:lnTo>
                  <a:pt x="0" y="13969"/>
                </a:lnTo>
                <a:close/>
              </a:path>
            </a:pathLst>
          </a:custGeom>
          <a:solidFill>
            <a:srgbClr val="000000"/>
          </a:solidFill>
        </p:spPr>
        <p:txBody>
          <a:bodyPr wrap="square" lIns="0" tIns="0" rIns="0" bIns="0" rtlCol="0"/>
          <a:lstStyle/>
          <a:p>
            <a:endParaRPr/>
          </a:p>
        </p:txBody>
      </p:sp>
      <p:sp>
        <p:nvSpPr>
          <p:cNvPr id="58" name="object 58"/>
          <p:cNvSpPr/>
          <p:nvPr/>
        </p:nvSpPr>
        <p:spPr>
          <a:xfrm>
            <a:off x="10482643" y="1482089"/>
            <a:ext cx="0" cy="552450"/>
          </a:xfrm>
          <a:custGeom>
            <a:avLst/>
            <a:gdLst/>
            <a:ahLst/>
            <a:cxnLst/>
            <a:rect l="l" t="t" r="r" b="b"/>
            <a:pathLst>
              <a:path h="552450">
                <a:moveTo>
                  <a:pt x="0" y="0"/>
                </a:moveTo>
                <a:lnTo>
                  <a:pt x="0" y="552450"/>
                </a:lnTo>
              </a:path>
            </a:pathLst>
          </a:custGeom>
          <a:ln w="32130">
            <a:solidFill>
              <a:srgbClr val="000000"/>
            </a:solidFill>
          </a:ln>
        </p:spPr>
        <p:txBody>
          <a:bodyPr wrap="square" lIns="0" tIns="0" rIns="0" bIns="0" rtlCol="0"/>
          <a:lstStyle/>
          <a:p>
            <a:endParaRPr/>
          </a:p>
        </p:txBody>
      </p:sp>
      <p:sp>
        <p:nvSpPr>
          <p:cNvPr id="59" name="object 59"/>
          <p:cNvSpPr/>
          <p:nvPr/>
        </p:nvSpPr>
        <p:spPr>
          <a:xfrm>
            <a:off x="10466578" y="1466850"/>
            <a:ext cx="82550" cy="15240"/>
          </a:xfrm>
          <a:custGeom>
            <a:avLst/>
            <a:gdLst/>
            <a:ahLst/>
            <a:cxnLst/>
            <a:rect l="l" t="t" r="r" b="b"/>
            <a:pathLst>
              <a:path w="82550" h="15240">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60" name="object 60"/>
          <p:cNvSpPr txBox="1"/>
          <p:nvPr/>
        </p:nvSpPr>
        <p:spPr>
          <a:xfrm>
            <a:off x="10545571" y="1299413"/>
            <a:ext cx="1040765" cy="869950"/>
          </a:xfrm>
          <a:prstGeom prst="rect">
            <a:avLst/>
          </a:prstGeom>
        </p:spPr>
        <p:txBody>
          <a:bodyPr vert="horz" wrap="square" lIns="0" tIns="12065" rIns="0" bIns="0" rtlCol="0">
            <a:spAutoFit/>
          </a:bodyPr>
          <a:lstStyle/>
          <a:p>
            <a:pPr marL="12700">
              <a:lnSpc>
                <a:spcPts val="3325"/>
              </a:lnSpc>
              <a:spcBef>
                <a:spcPts val="95"/>
              </a:spcBef>
              <a:tabLst>
                <a:tab pos="565785" algn="l"/>
              </a:tabLst>
            </a:pPr>
            <a:r>
              <a:rPr sz="2800" spc="-5" dirty="0">
                <a:latin typeface="Cambria Math"/>
                <a:cs typeface="Cambria Math"/>
              </a:rPr>
              <a:t>2	</a:t>
            </a:r>
            <a:r>
              <a:rPr sz="2800" spc="-10" dirty="0">
                <a:latin typeface="Cambria Math"/>
                <a:cs typeface="Cambria Math"/>
              </a:rPr>
              <a:t>−</a:t>
            </a:r>
            <a:r>
              <a:rPr sz="2800" spc="-5" dirty="0">
                <a:latin typeface="Cambria Math"/>
                <a:cs typeface="Cambria Math"/>
              </a:rPr>
              <a:t>1</a:t>
            </a:r>
            <a:endParaRPr sz="2800">
              <a:latin typeface="Cambria Math"/>
              <a:cs typeface="Cambria Math"/>
            </a:endParaRPr>
          </a:p>
          <a:p>
            <a:pPr marL="12700">
              <a:lnSpc>
                <a:spcPts val="3325"/>
              </a:lnSpc>
              <a:tabLst>
                <a:tab pos="697865" algn="l"/>
              </a:tabLst>
            </a:pPr>
            <a:r>
              <a:rPr sz="2800" spc="-5" dirty="0">
                <a:latin typeface="Cambria Math"/>
                <a:cs typeface="Cambria Math"/>
              </a:rPr>
              <a:t>5	3</a:t>
            </a:r>
            <a:endParaRPr sz="2800">
              <a:latin typeface="Cambria Math"/>
              <a:cs typeface="Cambria Math"/>
            </a:endParaRPr>
          </a:p>
        </p:txBody>
      </p:sp>
      <p:sp>
        <p:nvSpPr>
          <p:cNvPr id="61" name="object 61"/>
          <p:cNvSpPr txBox="1"/>
          <p:nvPr/>
        </p:nvSpPr>
        <p:spPr>
          <a:xfrm>
            <a:off x="6514210" y="2573527"/>
            <a:ext cx="3334385" cy="452120"/>
          </a:xfrm>
          <a:prstGeom prst="rect">
            <a:avLst/>
          </a:prstGeom>
        </p:spPr>
        <p:txBody>
          <a:bodyPr vert="horz" wrap="square" lIns="0" tIns="12065" rIns="0" bIns="0" rtlCol="0">
            <a:spAutoFit/>
          </a:bodyPr>
          <a:lstStyle/>
          <a:p>
            <a:pPr marL="38100">
              <a:lnSpc>
                <a:spcPct val="100000"/>
              </a:lnSpc>
              <a:spcBef>
                <a:spcPts val="95"/>
              </a:spcBef>
            </a:pPr>
            <a:r>
              <a:rPr sz="2800" spc="10" dirty="0">
                <a:latin typeface="Calibri"/>
                <a:cs typeface="Calibri"/>
              </a:rPr>
              <a:t>P=D(C,K)=C</a:t>
            </a:r>
            <a:r>
              <a:rPr sz="2800" spc="10" dirty="0">
                <a:latin typeface="Cambria Math"/>
                <a:cs typeface="Cambria Math"/>
              </a:rPr>
              <a:t>𝐾</a:t>
            </a:r>
            <a:r>
              <a:rPr sz="3075" spc="15" baseline="27100" dirty="0">
                <a:latin typeface="Cambria Math"/>
                <a:cs typeface="Cambria Math"/>
              </a:rPr>
              <a:t>−1</a:t>
            </a:r>
            <a:r>
              <a:rPr sz="2800" spc="10" dirty="0">
                <a:latin typeface="Calibri"/>
                <a:cs typeface="Calibri"/>
              </a:rPr>
              <a:t>mod26</a:t>
            </a:r>
            <a:endParaRPr sz="2800">
              <a:latin typeface="Calibri"/>
              <a:cs typeface="Calibri"/>
            </a:endParaRPr>
          </a:p>
        </p:txBody>
      </p:sp>
      <p:sp>
        <p:nvSpPr>
          <p:cNvPr id="62" name="object 62"/>
          <p:cNvSpPr txBox="1"/>
          <p:nvPr/>
        </p:nvSpPr>
        <p:spPr>
          <a:xfrm>
            <a:off x="6539610" y="3444316"/>
            <a:ext cx="384810"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P=</a:t>
            </a:r>
            <a:endParaRPr sz="2800">
              <a:latin typeface="Calibri"/>
              <a:cs typeface="Calibri"/>
            </a:endParaRPr>
          </a:p>
        </p:txBody>
      </p:sp>
      <p:sp>
        <p:nvSpPr>
          <p:cNvPr id="63" name="object 63"/>
          <p:cNvSpPr/>
          <p:nvPr/>
        </p:nvSpPr>
        <p:spPr>
          <a:xfrm>
            <a:off x="8018526" y="3942079"/>
            <a:ext cx="82550" cy="15240"/>
          </a:xfrm>
          <a:custGeom>
            <a:avLst/>
            <a:gdLst/>
            <a:ahLst/>
            <a:cxnLst/>
            <a:rect l="l" t="t" r="r" b="b"/>
            <a:pathLst>
              <a:path w="82550" h="15239">
                <a:moveTo>
                  <a:pt x="0" y="15240"/>
                </a:moveTo>
                <a:lnTo>
                  <a:pt x="82550" y="15240"/>
                </a:lnTo>
                <a:lnTo>
                  <a:pt x="82550" y="0"/>
                </a:lnTo>
                <a:lnTo>
                  <a:pt x="0" y="0"/>
                </a:lnTo>
                <a:lnTo>
                  <a:pt x="0" y="15240"/>
                </a:lnTo>
                <a:close/>
              </a:path>
            </a:pathLst>
          </a:custGeom>
          <a:solidFill>
            <a:srgbClr val="000000"/>
          </a:solidFill>
        </p:spPr>
        <p:txBody>
          <a:bodyPr wrap="square" lIns="0" tIns="0" rIns="0" bIns="0" rtlCol="0"/>
          <a:lstStyle/>
          <a:p>
            <a:endParaRPr/>
          </a:p>
        </p:txBody>
      </p:sp>
      <p:sp>
        <p:nvSpPr>
          <p:cNvPr id="64" name="object 64"/>
          <p:cNvSpPr/>
          <p:nvPr/>
        </p:nvSpPr>
        <p:spPr>
          <a:xfrm>
            <a:off x="8085010" y="3389629"/>
            <a:ext cx="0" cy="552450"/>
          </a:xfrm>
          <a:custGeom>
            <a:avLst/>
            <a:gdLst/>
            <a:ahLst/>
            <a:cxnLst/>
            <a:rect l="l" t="t" r="r" b="b"/>
            <a:pathLst>
              <a:path h="552450">
                <a:moveTo>
                  <a:pt x="0" y="0"/>
                </a:moveTo>
                <a:lnTo>
                  <a:pt x="0" y="552450"/>
                </a:lnTo>
              </a:path>
            </a:pathLst>
          </a:custGeom>
          <a:ln w="32130">
            <a:solidFill>
              <a:srgbClr val="000000"/>
            </a:solidFill>
          </a:ln>
        </p:spPr>
        <p:txBody>
          <a:bodyPr wrap="square" lIns="0" tIns="0" rIns="0" bIns="0" rtlCol="0"/>
          <a:lstStyle/>
          <a:p>
            <a:endParaRPr/>
          </a:p>
        </p:txBody>
      </p:sp>
      <p:sp>
        <p:nvSpPr>
          <p:cNvPr id="65" name="object 65"/>
          <p:cNvSpPr/>
          <p:nvPr/>
        </p:nvSpPr>
        <p:spPr>
          <a:xfrm>
            <a:off x="8018526" y="3375659"/>
            <a:ext cx="82550" cy="13970"/>
          </a:xfrm>
          <a:custGeom>
            <a:avLst/>
            <a:gdLst/>
            <a:ahLst/>
            <a:cxnLst/>
            <a:rect l="l" t="t" r="r" b="b"/>
            <a:pathLst>
              <a:path w="82550" h="13970">
                <a:moveTo>
                  <a:pt x="0" y="13969"/>
                </a:moveTo>
                <a:lnTo>
                  <a:pt x="82550" y="13969"/>
                </a:lnTo>
                <a:lnTo>
                  <a:pt x="82550" y="0"/>
                </a:lnTo>
                <a:lnTo>
                  <a:pt x="0" y="0"/>
                </a:lnTo>
                <a:lnTo>
                  <a:pt x="0" y="13969"/>
                </a:lnTo>
                <a:close/>
              </a:path>
            </a:pathLst>
          </a:custGeom>
          <a:solidFill>
            <a:srgbClr val="000000"/>
          </a:solidFill>
        </p:spPr>
        <p:txBody>
          <a:bodyPr wrap="square" lIns="0" tIns="0" rIns="0" bIns="0" rtlCol="0"/>
          <a:lstStyle/>
          <a:p>
            <a:endParaRPr/>
          </a:p>
        </p:txBody>
      </p:sp>
      <p:sp>
        <p:nvSpPr>
          <p:cNvPr id="66" name="object 66"/>
          <p:cNvSpPr/>
          <p:nvPr/>
        </p:nvSpPr>
        <p:spPr>
          <a:xfrm>
            <a:off x="6974205" y="3942079"/>
            <a:ext cx="82550" cy="15240"/>
          </a:xfrm>
          <a:custGeom>
            <a:avLst/>
            <a:gdLst/>
            <a:ahLst/>
            <a:cxnLst/>
            <a:rect l="l" t="t" r="r" b="b"/>
            <a:pathLst>
              <a:path w="82550" h="15239">
                <a:moveTo>
                  <a:pt x="0" y="15240"/>
                </a:moveTo>
                <a:lnTo>
                  <a:pt x="82423" y="15240"/>
                </a:lnTo>
                <a:lnTo>
                  <a:pt x="82423" y="0"/>
                </a:lnTo>
                <a:lnTo>
                  <a:pt x="0" y="0"/>
                </a:lnTo>
                <a:lnTo>
                  <a:pt x="0" y="15240"/>
                </a:lnTo>
                <a:close/>
              </a:path>
            </a:pathLst>
          </a:custGeom>
          <a:solidFill>
            <a:srgbClr val="000000"/>
          </a:solidFill>
        </p:spPr>
        <p:txBody>
          <a:bodyPr wrap="square" lIns="0" tIns="0" rIns="0" bIns="0" rtlCol="0"/>
          <a:lstStyle/>
          <a:p>
            <a:endParaRPr/>
          </a:p>
        </p:txBody>
      </p:sp>
      <p:sp>
        <p:nvSpPr>
          <p:cNvPr id="67" name="object 67"/>
          <p:cNvSpPr/>
          <p:nvPr/>
        </p:nvSpPr>
        <p:spPr>
          <a:xfrm>
            <a:off x="6990206" y="3389629"/>
            <a:ext cx="0" cy="552450"/>
          </a:xfrm>
          <a:custGeom>
            <a:avLst/>
            <a:gdLst/>
            <a:ahLst/>
            <a:cxnLst/>
            <a:rect l="l" t="t" r="r" b="b"/>
            <a:pathLst>
              <a:path h="552450">
                <a:moveTo>
                  <a:pt x="0" y="0"/>
                </a:moveTo>
                <a:lnTo>
                  <a:pt x="0" y="552450"/>
                </a:lnTo>
              </a:path>
            </a:pathLst>
          </a:custGeom>
          <a:ln w="32003">
            <a:solidFill>
              <a:srgbClr val="000000"/>
            </a:solidFill>
          </a:ln>
        </p:spPr>
        <p:txBody>
          <a:bodyPr wrap="square" lIns="0" tIns="0" rIns="0" bIns="0" rtlCol="0"/>
          <a:lstStyle/>
          <a:p>
            <a:endParaRPr/>
          </a:p>
        </p:txBody>
      </p:sp>
      <p:sp>
        <p:nvSpPr>
          <p:cNvPr id="68" name="object 68"/>
          <p:cNvSpPr/>
          <p:nvPr/>
        </p:nvSpPr>
        <p:spPr>
          <a:xfrm>
            <a:off x="6974205" y="3375659"/>
            <a:ext cx="82550" cy="13970"/>
          </a:xfrm>
          <a:custGeom>
            <a:avLst/>
            <a:gdLst/>
            <a:ahLst/>
            <a:cxnLst/>
            <a:rect l="l" t="t" r="r" b="b"/>
            <a:pathLst>
              <a:path w="82550" h="13970">
                <a:moveTo>
                  <a:pt x="0" y="13969"/>
                </a:moveTo>
                <a:lnTo>
                  <a:pt x="82423" y="13969"/>
                </a:lnTo>
                <a:lnTo>
                  <a:pt x="82423" y="0"/>
                </a:lnTo>
                <a:lnTo>
                  <a:pt x="0" y="0"/>
                </a:lnTo>
                <a:lnTo>
                  <a:pt x="0" y="13969"/>
                </a:lnTo>
                <a:close/>
              </a:path>
            </a:pathLst>
          </a:custGeom>
          <a:solidFill>
            <a:srgbClr val="000000"/>
          </a:solidFill>
        </p:spPr>
        <p:txBody>
          <a:bodyPr wrap="square" lIns="0" tIns="0" rIns="0" bIns="0" rtlCol="0"/>
          <a:lstStyle/>
          <a:p>
            <a:endParaRPr/>
          </a:p>
        </p:txBody>
      </p:sp>
      <p:sp>
        <p:nvSpPr>
          <p:cNvPr id="69" name="object 69"/>
          <p:cNvSpPr/>
          <p:nvPr/>
        </p:nvSpPr>
        <p:spPr>
          <a:xfrm>
            <a:off x="9317355" y="3938270"/>
            <a:ext cx="82550" cy="13970"/>
          </a:xfrm>
          <a:custGeom>
            <a:avLst/>
            <a:gdLst/>
            <a:ahLst/>
            <a:cxnLst/>
            <a:rect l="l" t="t" r="r" b="b"/>
            <a:pathLst>
              <a:path w="82550" h="13970">
                <a:moveTo>
                  <a:pt x="0" y="13969"/>
                </a:moveTo>
                <a:lnTo>
                  <a:pt x="82550" y="13969"/>
                </a:lnTo>
                <a:lnTo>
                  <a:pt x="82550" y="0"/>
                </a:lnTo>
                <a:lnTo>
                  <a:pt x="0" y="0"/>
                </a:lnTo>
                <a:lnTo>
                  <a:pt x="0" y="13969"/>
                </a:lnTo>
                <a:close/>
              </a:path>
            </a:pathLst>
          </a:custGeom>
          <a:solidFill>
            <a:srgbClr val="000000"/>
          </a:solidFill>
        </p:spPr>
        <p:txBody>
          <a:bodyPr wrap="square" lIns="0" tIns="0" rIns="0" bIns="0" rtlCol="0"/>
          <a:lstStyle/>
          <a:p>
            <a:endParaRPr/>
          </a:p>
        </p:txBody>
      </p:sp>
      <p:sp>
        <p:nvSpPr>
          <p:cNvPr id="70" name="object 70"/>
          <p:cNvSpPr/>
          <p:nvPr/>
        </p:nvSpPr>
        <p:spPr>
          <a:xfrm>
            <a:off x="9383839" y="3385820"/>
            <a:ext cx="0" cy="552450"/>
          </a:xfrm>
          <a:custGeom>
            <a:avLst/>
            <a:gdLst/>
            <a:ahLst/>
            <a:cxnLst/>
            <a:rect l="l" t="t" r="r" b="b"/>
            <a:pathLst>
              <a:path h="552450">
                <a:moveTo>
                  <a:pt x="0" y="0"/>
                </a:moveTo>
                <a:lnTo>
                  <a:pt x="0" y="552450"/>
                </a:lnTo>
              </a:path>
            </a:pathLst>
          </a:custGeom>
          <a:ln w="32130">
            <a:solidFill>
              <a:srgbClr val="000000"/>
            </a:solidFill>
          </a:ln>
        </p:spPr>
        <p:txBody>
          <a:bodyPr wrap="square" lIns="0" tIns="0" rIns="0" bIns="0" rtlCol="0"/>
          <a:lstStyle/>
          <a:p>
            <a:endParaRPr/>
          </a:p>
        </p:txBody>
      </p:sp>
      <p:sp>
        <p:nvSpPr>
          <p:cNvPr id="71" name="object 71"/>
          <p:cNvSpPr/>
          <p:nvPr/>
        </p:nvSpPr>
        <p:spPr>
          <a:xfrm>
            <a:off x="9317355" y="3370579"/>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72" name="object 72"/>
          <p:cNvSpPr/>
          <p:nvPr/>
        </p:nvSpPr>
        <p:spPr>
          <a:xfrm>
            <a:off x="8204454" y="3938270"/>
            <a:ext cx="82550" cy="13970"/>
          </a:xfrm>
          <a:custGeom>
            <a:avLst/>
            <a:gdLst/>
            <a:ahLst/>
            <a:cxnLst/>
            <a:rect l="l" t="t" r="r" b="b"/>
            <a:pathLst>
              <a:path w="82550" h="13970">
                <a:moveTo>
                  <a:pt x="0" y="13969"/>
                </a:moveTo>
                <a:lnTo>
                  <a:pt x="82423" y="13969"/>
                </a:lnTo>
                <a:lnTo>
                  <a:pt x="82423" y="0"/>
                </a:lnTo>
                <a:lnTo>
                  <a:pt x="0" y="0"/>
                </a:lnTo>
                <a:lnTo>
                  <a:pt x="0" y="13969"/>
                </a:lnTo>
                <a:close/>
              </a:path>
            </a:pathLst>
          </a:custGeom>
          <a:solidFill>
            <a:srgbClr val="000000"/>
          </a:solidFill>
        </p:spPr>
        <p:txBody>
          <a:bodyPr wrap="square" lIns="0" tIns="0" rIns="0" bIns="0" rtlCol="0"/>
          <a:lstStyle/>
          <a:p>
            <a:endParaRPr/>
          </a:p>
        </p:txBody>
      </p:sp>
      <p:sp>
        <p:nvSpPr>
          <p:cNvPr id="73" name="object 73"/>
          <p:cNvSpPr/>
          <p:nvPr/>
        </p:nvSpPr>
        <p:spPr>
          <a:xfrm>
            <a:off x="8220456" y="3385820"/>
            <a:ext cx="0" cy="552450"/>
          </a:xfrm>
          <a:custGeom>
            <a:avLst/>
            <a:gdLst/>
            <a:ahLst/>
            <a:cxnLst/>
            <a:rect l="l" t="t" r="r" b="b"/>
            <a:pathLst>
              <a:path h="552450">
                <a:moveTo>
                  <a:pt x="0" y="0"/>
                </a:moveTo>
                <a:lnTo>
                  <a:pt x="0" y="552450"/>
                </a:lnTo>
              </a:path>
            </a:pathLst>
          </a:custGeom>
          <a:ln w="32003">
            <a:solidFill>
              <a:srgbClr val="000000"/>
            </a:solidFill>
          </a:ln>
        </p:spPr>
        <p:txBody>
          <a:bodyPr wrap="square" lIns="0" tIns="0" rIns="0" bIns="0" rtlCol="0"/>
          <a:lstStyle/>
          <a:p>
            <a:endParaRPr/>
          </a:p>
        </p:txBody>
      </p:sp>
      <p:sp>
        <p:nvSpPr>
          <p:cNvPr id="74" name="object 74"/>
          <p:cNvSpPr/>
          <p:nvPr/>
        </p:nvSpPr>
        <p:spPr>
          <a:xfrm>
            <a:off x="8204454" y="3370579"/>
            <a:ext cx="82550" cy="15240"/>
          </a:xfrm>
          <a:custGeom>
            <a:avLst/>
            <a:gdLst/>
            <a:ahLst/>
            <a:cxnLst/>
            <a:rect l="l" t="t" r="r" b="b"/>
            <a:pathLst>
              <a:path w="82550" h="15239">
                <a:moveTo>
                  <a:pt x="0" y="15239"/>
                </a:moveTo>
                <a:lnTo>
                  <a:pt x="82423" y="15239"/>
                </a:lnTo>
                <a:lnTo>
                  <a:pt x="82423" y="0"/>
                </a:lnTo>
                <a:lnTo>
                  <a:pt x="0" y="0"/>
                </a:lnTo>
                <a:lnTo>
                  <a:pt x="0" y="15239"/>
                </a:lnTo>
                <a:close/>
              </a:path>
            </a:pathLst>
          </a:custGeom>
          <a:solidFill>
            <a:srgbClr val="000000"/>
          </a:solidFill>
        </p:spPr>
        <p:txBody>
          <a:bodyPr wrap="square" lIns="0" tIns="0" rIns="0" bIns="0" rtlCol="0"/>
          <a:lstStyle/>
          <a:p>
            <a:endParaRPr/>
          </a:p>
        </p:txBody>
      </p:sp>
      <p:sp>
        <p:nvSpPr>
          <p:cNvPr id="75" name="object 75"/>
          <p:cNvSpPr txBox="1"/>
          <p:nvPr/>
        </p:nvSpPr>
        <p:spPr>
          <a:xfrm>
            <a:off x="7052564" y="3213354"/>
            <a:ext cx="2138680" cy="869315"/>
          </a:xfrm>
          <a:prstGeom prst="rect">
            <a:avLst/>
          </a:prstGeom>
        </p:spPr>
        <p:txBody>
          <a:bodyPr vert="horz" wrap="square" lIns="0" tIns="12065" rIns="0" bIns="0" rtlCol="0">
            <a:spAutoFit/>
          </a:bodyPr>
          <a:lstStyle/>
          <a:p>
            <a:pPr marL="111125">
              <a:lnSpc>
                <a:spcPts val="3325"/>
              </a:lnSpc>
              <a:spcBef>
                <a:spcPts val="95"/>
              </a:spcBef>
              <a:tabLst>
                <a:tab pos="762000" algn="l"/>
                <a:tab pos="1242695" algn="l"/>
              </a:tabLst>
            </a:pPr>
            <a:r>
              <a:rPr sz="2800" spc="-5" dirty="0">
                <a:latin typeface="Cambria Math"/>
                <a:cs typeface="Cambria Math"/>
              </a:rPr>
              <a:t>5	2	2</a:t>
            </a:r>
            <a:endParaRPr sz="2800">
              <a:latin typeface="Cambria Math"/>
              <a:cs typeface="Cambria Math"/>
            </a:endParaRPr>
          </a:p>
          <a:p>
            <a:pPr marL="12700">
              <a:lnSpc>
                <a:spcPts val="3325"/>
              </a:lnSpc>
              <a:tabLst>
                <a:tab pos="762000" algn="l"/>
                <a:tab pos="1242695" algn="l"/>
                <a:tab pos="1928495" algn="l"/>
              </a:tabLst>
            </a:pPr>
            <a:r>
              <a:rPr sz="2800" spc="-10" dirty="0">
                <a:latin typeface="Cambria Math"/>
                <a:cs typeface="Cambria Math"/>
              </a:rPr>
              <a:t>2</a:t>
            </a:r>
            <a:r>
              <a:rPr sz="2800" spc="-5" dirty="0">
                <a:latin typeface="Cambria Math"/>
                <a:cs typeface="Cambria Math"/>
              </a:rPr>
              <a:t>1</a:t>
            </a:r>
            <a:r>
              <a:rPr sz="2800" dirty="0">
                <a:latin typeface="Cambria Math"/>
                <a:cs typeface="Cambria Math"/>
              </a:rPr>
              <a:t>	</a:t>
            </a:r>
            <a:r>
              <a:rPr sz="2800" spc="-5" dirty="0">
                <a:latin typeface="Cambria Math"/>
                <a:cs typeface="Cambria Math"/>
              </a:rPr>
              <a:t>8</a:t>
            </a:r>
            <a:r>
              <a:rPr sz="2800" dirty="0">
                <a:latin typeface="Cambria Math"/>
                <a:cs typeface="Cambria Math"/>
              </a:rPr>
              <a:t>	</a:t>
            </a:r>
            <a:r>
              <a:rPr sz="2800" spc="-5" dirty="0">
                <a:latin typeface="Cambria Math"/>
                <a:cs typeface="Cambria Math"/>
              </a:rPr>
              <a:t>5</a:t>
            </a:r>
            <a:r>
              <a:rPr sz="2800" dirty="0">
                <a:latin typeface="Cambria Math"/>
                <a:cs typeface="Cambria Math"/>
              </a:rPr>
              <a:t>	</a:t>
            </a:r>
            <a:r>
              <a:rPr sz="2800" spc="-5" dirty="0">
                <a:latin typeface="Cambria Math"/>
                <a:cs typeface="Cambria Math"/>
              </a:rPr>
              <a:t>3</a:t>
            </a:r>
            <a:endParaRPr sz="2800">
              <a:latin typeface="Cambria Math"/>
              <a:cs typeface="Cambria Math"/>
            </a:endParaRPr>
          </a:p>
        </p:txBody>
      </p:sp>
      <p:sp>
        <p:nvSpPr>
          <p:cNvPr id="76" name="object 76"/>
          <p:cNvSpPr txBox="1"/>
          <p:nvPr/>
        </p:nvSpPr>
        <p:spPr>
          <a:xfrm>
            <a:off x="8810879" y="3396234"/>
            <a:ext cx="1685289" cy="452120"/>
          </a:xfrm>
          <a:prstGeom prst="rect">
            <a:avLst/>
          </a:prstGeom>
        </p:spPr>
        <p:txBody>
          <a:bodyPr vert="horz" wrap="square" lIns="0" tIns="12065" rIns="0" bIns="0" rtlCol="0">
            <a:spAutoFit/>
          </a:bodyPr>
          <a:lstStyle/>
          <a:p>
            <a:pPr marL="38100">
              <a:lnSpc>
                <a:spcPct val="100000"/>
              </a:lnSpc>
              <a:spcBef>
                <a:spcPts val="95"/>
              </a:spcBef>
              <a:tabLst>
                <a:tab pos="629285" algn="l"/>
              </a:tabLst>
            </a:pPr>
            <a:r>
              <a:rPr sz="4200" spc="-15" baseline="29761" dirty="0">
                <a:latin typeface="Cambria Math"/>
                <a:cs typeface="Cambria Math"/>
              </a:rPr>
              <a:t>−1	</a:t>
            </a:r>
            <a:r>
              <a:rPr sz="2800" spc="-5" dirty="0">
                <a:latin typeface="Calibri"/>
                <a:cs typeface="Calibri"/>
              </a:rPr>
              <a:t>mod26</a:t>
            </a:r>
            <a:endParaRPr sz="2800">
              <a:latin typeface="Calibri"/>
              <a:cs typeface="Calibri"/>
            </a:endParaRPr>
          </a:p>
        </p:txBody>
      </p:sp>
      <p:sp>
        <p:nvSpPr>
          <p:cNvPr id="77" name="object 77"/>
          <p:cNvSpPr/>
          <p:nvPr/>
        </p:nvSpPr>
        <p:spPr>
          <a:xfrm>
            <a:off x="7803133" y="486029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78" name="object 78"/>
          <p:cNvSpPr/>
          <p:nvPr/>
        </p:nvSpPr>
        <p:spPr>
          <a:xfrm>
            <a:off x="7869618" y="4307840"/>
            <a:ext cx="0" cy="552450"/>
          </a:xfrm>
          <a:custGeom>
            <a:avLst/>
            <a:gdLst/>
            <a:ahLst/>
            <a:cxnLst/>
            <a:rect l="l" t="t" r="r" b="b"/>
            <a:pathLst>
              <a:path h="552450">
                <a:moveTo>
                  <a:pt x="0" y="0"/>
                </a:moveTo>
                <a:lnTo>
                  <a:pt x="0" y="552450"/>
                </a:lnTo>
              </a:path>
            </a:pathLst>
          </a:custGeom>
          <a:ln w="32130">
            <a:solidFill>
              <a:srgbClr val="000000"/>
            </a:solidFill>
          </a:ln>
        </p:spPr>
        <p:txBody>
          <a:bodyPr wrap="square" lIns="0" tIns="0" rIns="0" bIns="0" rtlCol="0"/>
          <a:lstStyle/>
          <a:p>
            <a:endParaRPr/>
          </a:p>
        </p:txBody>
      </p:sp>
      <p:sp>
        <p:nvSpPr>
          <p:cNvPr id="79" name="object 79"/>
          <p:cNvSpPr/>
          <p:nvPr/>
        </p:nvSpPr>
        <p:spPr>
          <a:xfrm>
            <a:off x="7803133" y="429260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80" name="object 80"/>
          <p:cNvSpPr/>
          <p:nvPr/>
        </p:nvSpPr>
        <p:spPr>
          <a:xfrm>
            <a:off x="6955281" y="486029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81" name="object 81"/>
          <p:cNvSpPr/>
          <p:nvPr/>
        </p:nvSpPr>
        <p:spPr>
          <a:xfrm>
            <a:off x="6971347" y="4307840"/>
            <a:ext cx="0" cy="552450"/>
          </a:xfrm>
          <a:custGeom>
            <a:avLst/>
            <a:gdLst/>
            <a:ahLst/>
            <a:cxnLst/>
            <a:rect l="l" t="t" r="r" b="b"/>
            <a:pathLst>
              <a:path h="552450">
                <a:moveTo>
                  <a:pt x="0" y="0"/>
                </a:moveTo>
                <a:lnTo>
                  <a:pt x="0" y="552450"/>
                </a:lnTo>
              </a:path>
            </a:pathLst>
          </a:custGeom>
          <a:ln w="32131">
            <a:solidFill>
              <a:srgbClr val="000000"/>
            </a:solidFill>
          </a:ln>
        </p:spPr>
        <p:txBody>
          <a:bodyPr wrap="square" lIns="0" tIns="0" rIns="0" bIns="0" rtlCol="0"/>
          <a:lstStyle/>
          <a:p>
            <a:endParaRPr/>
          </a:p>
        </p:txBody>
      </p:sp>
      <p:sp>
        <p:nvSpPr>
          <p:cNvPr id="82" name="object 82"/>
          <p:cNvSpPr/>
          <p:nvPr/>
        </p:nvSpPr>
        <p:spPr>
          <a:xfrm>
            <a:off x="6955281" y="429260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83" name="object 83"/>
          <p:cNvSpPr txBox="1"/>
          <p:nvPr/>
        </p:nvSpPr>
        <p:spPr>
          <a:xfrm>
            <a:off x="7033641" y="4126229"/>
            <a:ext cx="775335" cy="452120"/>
          </a:xfrm>
          <a:prstGeom prst="rect">
            <a:avLst/>
          </a:prstGeom>
        </p:spPr>
        <p:txBody>
          <a:bodyPr vert="horz" wrap="square" lIns="0" tIns="12065" rIns="0" bIns="0" rtlCol="0">
            <a:spAutoFit/>
          </a:bodyPr>
          <a:lstStyle/>
          <a:p>
            <a:pPr marL="12700">
              <a:lnSpc>
                <a:spcPct val="100000"/>
              </a:lnSpc>
              <a:spcBef>
                <a:spcPts val="95"/>
              </a:spcBef>
              <a:tabLst>
                <a:tab pos="565785" algn="l"/>
              </a:tabLst>
            </a:pPr>
            <a:r>
              <a:rPr sz="2800" spc="-5" dirty="0">
                <a:latin typeface="Cambria Math"/>
                <a:cs typeface="Cambria Math"/>
              </a:rPr>
              <a:t>0	1</a:t>
            </a:r>
            <a:endParaRPr sz="2800">
              <a:latin typeface="Cambria Math"/>
              <a:cs typeface="Cambria Math"/>
            </a:endParaRPr>
          </a:p>
        </p:txBody>
      </p:sp>
      <p:sp>
        <p:nvSpPr>
          <p:cNvPr id="84" name="object 84"/>
          <p:cNvSpPr txBox="1"/>
          <p:nvPr/>
        </p:nvSpPr>
        <p:spPr>
          <a:xfrm>
            <a:off x="6514210" y="4334713"/>
            <a:ext cx="767080" cy="452120"/>
          </a:xfrm>
          <a:prstGeom prst="rect">
            <a:avLst/>
          </a:prstGeom>
        </p:spPr>
        <p:txBody>
          <a:bodyPr vert="horz" wrap="square" lIns="0" tIns="12065" rIns="0" bIns="0" rtlCol="0">
            <a:spAutoFit/>
          </a:bodyPr>
          <a:lstStyle/>
          <a:p>
            <a:pPr marL="38100">
              <a:lnSpc>
                <a:spcPct val="100000"/>
              </a:lnSpc>
              <a:spcBef>
                <a:spcPts val="95"/>
              </a:spcBef>
              <a:tabLst>
                <a:tab pos="531495" algn="l"/>
              </a:tabLst>
            </a:pPr>
            <a:r>
              <a:rPr sz="2800" spc="-5" dirty="0">
                <a:latin typeface="Calibri"/>
                <a:cs typeface="Calibri"/>
              </a:rPr>
              <a:t>P=	</a:t>
            </a:r>
            <a:r>
              <a:rPr sz="4200" spc="-7" baseline="-32738" dirty="0">
                <a:latin typeface="Cambria Math"/>
                <a:cs typeface="Cambria Math"/>
              </a:rPr>
              <a:t>2</a:t>
            </a:r>
            <a:endParaRPr sz="4200" baseline="-32738">
              <a:latin typeface="Cambria Math"/>
              <a:cs typeface="Cambria Math"/>
            </a:endParaRPr>
          </a:p>
        </p:txBody>
      </p:sp>
      <p:sp>
        <p:nvSpPr>
          <p:cNvPr id="85" name="object 85"/>
          <p:cNvSpPr txBox="1"/>
          <p:nvPr/>
        </p:nvSpPr>
        <p:spPr>
          <a:xfrm>
            <a:off x="7561453" y="4317949"/>
            <a:ext cx="1421130" cy="452120"/>
          </a:xfrm>
          <a:prstGeom prst="rect">
            <a:avLst/>
          </a:prstGeom>
        </p:spPr>
        <p:txBody>
          <a:bodyPr vert="horz" wrap="square" lIns="0" tIns="12065" rIns="0" bIns="0" rtlCol="0">
            <a:spAutoFit/>
          </a:bodyPr>
          <a:lstStyle/>
          <a:p>
            <a:pPr marL="38100">
              <a:lnSpc>
                <a:spcPct val="100000"/>
              </a:lnSpc>
              <a:spcBef>
                <a:spcPts val="95"/>
              </a:spcBef>
              <a:tabLst>
                <a:tab pos="363855" algn="l"/>
              </a:tabLst>
            </a:pPr>
            <a:r>
              <a:rPr sz="4200" spc="-7" baseline="-35714" dirty="0">
                <a:latin typeface="Cambria Math"/>
                <a:cs typeface="Cambria Math"/>
              </a:rPr>
              <a:t>3	</a:t>
            </a:r>
            <a:r>
              <a:rPr sz="2800" spc="-5" dirty="0">
                <a:latin typeface="Calibri"/>
                <a:cs typeface="Calibri"/>
              </a:rPr>
              <a:t>mod26</a:t>
            </a:r>
            <a:endParaRPr sz="2800">
              <a:latin typeface="Calibri"/>
              <a:cs typeface="Calibri"/>
            </a:endParaRPr>
          </a:p>
        </p:txBody>
      </p:sp>
      <p:sp>
        <p:nvSpPr>
          <p:cNvPr id="86" name="object 86"/>
          <p:cNvSpPr/>
          <p:nvPr/>
        </p:nvSpPr>
        <p:spPr>
          <a:xfrm>
            <a:off x="7820406" y="5718809"/>
            <a:ext cx="82550" cy="13970"/>
          </a:xfrm>
          <a:custGeom>
            <a:avLst/>
            <a:gdLst/>
            <a:ahLst/>
            <a:cxnLst/>
            <a:rect l="l" t="t" r="r" b="b"/>
            <a:pathLst>
              <a:path w="82550" h="13970">
                <a:moveTo>
                  <a:pt x="0" y="13969"/>
                </a:moveTo>
                <a:lnTo>
                  <a:pt x="82550" y="13969"/>
                </a:lnTo>
                <a:lnTo>
                  <a:pt x="82550" y="0"/>
                </a:lnTo>
                <a:lnTo>
                  <a:pt x="0" y="0"/>
                </a:lnTo>
                <a:lnTo>
                  <a:pt x="0" y="13969"/>
                </a:lnTo>
                <a:close/>
              </a:path>
            </a:pathLst>
          </a:custGeom>
          <a:solidFill>
            <a:srgbClr val="000000"/>
          </a:solidFill>
        </p:spPr>
        <p:txBody>
          <a:bodyPr wrap="square" lIns="0" tIns="0" rIns="0" bIns="0" rtlCol="0"/>
          <a:lstStyle/>
          <a:p>
            <a:endParaRPr/>
          </a:p>
        </p:txBody>
      </p:sp>
      <p:sp>
        <p:nvSpPr>
          <p:cNvPr id="87" name="object 87"/>
          <p:cNvSpPr/>
          <p:nvPr/>
        </p:nvSpPr>
        <p:spPr>
          <a:xfrm>
            <a:off x="7886890" y="5166359"/>
            <a:ext cx="0" cy="552450"/>
          </a:xfrm>
          <a:custGeom>
            <a:avLst/>
            <a:gdLst/>
            <a:ahLst/>
            <a:cxnLst/>
            <a:rect l="l" t="t" r="r" b="b"/>
            <a:pathLst>
              <a:path h="552450">
                <a:moveTo>
                  <a:pt x="0" y="0"/>
                </a:moveTo>
                <a:lnTo>
                  <a:pt x="0" y="552450"/>
                </a:lnTo>
              </a:path>
            </a:pathLst>
          </a:custGeom>
          <a:ln w="32130">
            <a:solidFill>
              <a:srgbClr val="000000"/>
            </a:solidFill>
          </a:ln>
        </p:spPr>
        <p:txBody>
          <a:bodyPr wrap="square" lIns="0" tIns="0" rIns="0" bIns="0" rtlCol="0"/>
          <a:lstStyle/>
          <a:p>
            <a:endParaRPr/>
          </a:p>
        </p:txBody>
      </p:sp>
      <p:sp>
        <p:nvSpPr>
          <p:cNvPr id="88" name="object 88"/>
          <p:cNvSpPr/>
          <p:nvPr/>
        </p:nvSpPr>
        <p:spPr>
          <a:xfrm>
            <a:off x="7820406" y="5151120"/>
            <a:ext cx="82550" cy="15240"/>
          </a:xfrm>
          <a:custGeom>
            <a:avLst/>
            <a:gdLst/>
            <a:ahLst/>
            <a:cxnLst/>
            <a:rect l="l" t="t" r="r" b="b"/>
            <a:pathLst>
              <a:path w="82550" h="15239">
                <a:moveTo>
                  <a:pt x="0" y="15239"/>
                </a:moveTo>
                <a:lnTo>
                  <a:pt x="82550" y="15239"/>
                </a:lnTo>
                <a:lnTo>
                  <a:pt x="82550" y="0"/>
                </a:lnTo>
                <a:lnTo>
                  <a:pt x="0" y="0"/>
                </a:lnTo>
                <a:lnTo>
                  <a:pt x="0" y="15239"/>
                </a:lnTo>
                <a:close/>
              </a:path>
            </a:pathLst>
          </a:custGeom>
          <a:solidFill>
            <a:srgbClr val="000000"/>
          </a:solidFill>
        </p:spPr>
        <p:txBody>
          <a:bodyPr wrap="square" lIns="0" tIns="0" rIns="0" bIns="0" rtlCol="0"/>
          <a:lstStyle/>
          <a:p>
            <a:endParaRPr/>
          </a:p>
        </p:txBody>
      </p:sp>
      <p:sp>
        <p:nvSpPr>
          <p:cNvPr id="89" name="object 89"/>
          <p:cNvSpPr/>
          <p:nvPr/>
        </p:nvSpPr>
        <p:spPr>
          <a:xfrm>
            <a:off x="6972681" y="5718809"/>
            <a:ext cx="82550" cy="13970"/>
          </a:xfrm>
          <a:custGeom>
            <a:avLst/>
            <a:gdLst/>
            <a:ahLst/>
            <a:cxnLst/>
            <a:rect l="l" t="t" r="r" b="b"/>
            <a:pathLst>
              <a:path w="82550" h="13970">
                <a:moveTo>
                  <a:pt x="0" y="13969"/>
                </a:moveTo>
                <a:lnTo>
                  <a:pt x="82423" y="13969"/>
                </a:lnTo>
                <a:lnTo>
                  <a:pt x="82423" y="0"/>
                </a:lnTo>
                <a:lnTo>
                  <a:pt x="0" y="0"/>
                </a:lnTo>
                <a:lnTo>
                  <a:pt x="0" y="13969"/>
                </a:lnTo>
                <a:close/>
              </a:path>
            </a:pathLst>
          </a:custGeom>
          <a:solidFill>
            <a:srgbClr val="000000"/>
          </a:solidFill>
        </p:spPr>
        <p:txBody>
          <a:bodyPr wrap="square" lIns="0" tIns="0" rIns="0" bIns="0" rtlCol="0"/>
          <a:lstStyle/>
          <a:p>
            <a:endParaRPr/>
          </a:p>
        </p:txBody>
      </p:sp>
      <p:sp>
        <p:nvSpPr>
          <p:cNvPr id="90" name="object 90"/>
          <p:cNvSpPr/>
          <p:nvPr/>
        </p:nvSpPr>
        <p:spPr>
          <a:xfrm>
            <a:off x="6988682" y="5166359"/>
            <a:ext cx="0" cy="552450"/>
          </a:xfrm>
          <a:custGeom>
            <a:avLst/>
            <a:gdLst/>
            <a:ahLst/>
            <a:cxnLst/>
            <a:rect l="l" t="t" r="r" b="b"/>
            <a:pathLst>
              <a:path h="552450">
                <a:moveTo>
                  <a:pt x="0" y="0"/>
                </a:moveTo>
                <a:lnTo>
                  <a:pt x="0" y="552450"/>
                </a:lnTo>
              </a:path>
            </a:pathLst>
          </a:custGeom>
          <a:ln w="32003">
            <a:solidFill>
              <a:srgbClr val="000000"/>
            </a:solidFill>
          </a:ln>
        </p:spPr>
        <p:txBody>
          <a:bodyPr wrap="square" lIns="0" tIns="0" rIns="0" bIns="0" rtlCol="0"/>
          <a:lstStyle/>
          <a:p>
            <a:endParaRPr/>
          </a:p>
        </p:txBody>
      </p:sp>
      <p:sp>
        <p:nvSpPr>
          <p:cNvPr id="91" name="object 91"/>
          <p:cNvSpPr/>
          <p:nvPr/>
        </p:nvSpPr>
        <p:spPr>
          <a:xfrm>
            <a:off x="6972681" y="5151120"/>
            <a:ext cx="82550" cy="15240"/>
          </a:xfrm>
          <a:custGeom>
            <a:avLst/>
            <a:gdLst/>
            <a:ahLst/>
            <a:cxnLst/>
            <a:rect l="l" t="t" r="r" b="b"/>
            <a:pathLst>
              <a:path w="82550" h="15239">
                <a:moveTo>
                  <a:pt x="0" y="15239"/>
                </a:moveTo>
                <a:lnTo>
                  <a:pt x="82423" y="15239"/>
                </a:lnTo>
                <a:lnTo>
                  <a:pt x="82423" y="0"/>
                </a:lnTo>
                <a:lnTo>
                  <a:pt x="0" y="0"/>
                </a:lnTo>
                <a:lnTo>
                  <a:pt x="0" y="15239"/>
                </a:lnTo>
                <a:close/>
              </a:path>
            </a:pathLst>
          </a:custGeom>
          <a:solidFill>
            <a:srgbClr val="000000"/>
          </a:solidFill>
        </p:spPr>
        <p:txBody>
          <a:bodyPr wrap="square" lIns="0" tIns="0" rIns="0" bIns="0" rtlCol="0"/>
          <a:lstStyle/>
          <a:p>
            <a:endParaRPr/>
          </a:p>
        </p:txBody>
      </p:sp>
      <p:sp>
        <p:nvSpPr>
          <p:cNvPr id="92" name="object 92"/>
          <p:cNvSpPr txBox="1"/>
          <p:nvPr/>
        </p:nvSpPr>
        <p:spPr>
          <a:xfrm>
            <a:off x="6514210" y="5192725"/>
            <a:ext cx="786130" cy="452120"/>
          </a:xfrm>
          <a:prstGeom prst="rect">
            <a:avLst/>
          </a:prstGeom>
        </p:spPr>
        <p:txBody>
          <a:bodyPr vert="horz" wrap="square" lIns="0" tIns="12065" rIns="0" bIns="0" rtlCol="0">
            <a:spAutoFit/>
          </a:bodyPr>
          <a:lstStyle/>
          <a:p>
            <a:pPr marL="38100">
              <a:lnSpc>
                <a:spcPct val="100000"/>
              </a:lnSpc>
              <a:spcBef>
                <a:spcPts val="95"/>
              </a:spcBef>
              <a:tabLst>
                <a:tab pos="550545" algn="l"/>
              </a:tabLst>
            </a:pPr>
            <a:r>
              <a:rPr sz="2800" spc="-5" dirty="0">
                <a:latin typeface="Calibri"/>
                <a:cs typeface="Calibri"/>
              </a:rPr>
              <a:t>P=	</a:t>
            </a:r>
            <a:r>
              <a:rPr sz="4200" spc="-7" baseline="-32738" dirty="0">
                <a:latin typeface="Cambria Math"/>
                <a:cs typeface="Cambria Math"/>
              </a:rPr>
              <a:t>2</a:t>
            </a:r>
            <a:endParaRPr sz="4200" baseline="-32738">
              <a:latin typeface="Cambria Math"/>
              <a:cs typeface="Cambria Math"/>
            </a:endParaRPr>
          </a:p>
        </p:txBody>
      </p:sp>
      <p:sp>
        <p:nvSpPr>
          <p:cNvPr id="93" name="object 93"/>
          <p:cNvSpPr txBox="1"/>
          <p:nvPr/>
        </p:nvSpPr>
        <p:spPr>
          <a:xfrm>
            <a:off x="7052564" y="4984750"/>
            <a:ext cx="774065" cy="869315"/>
          </a:xfrm>
          <a:prstGeom prst="rect">
            <a:avLst/>
          </a:prstGeom>
        </p:spPr>
        <p:txBody>
          <a:bodyPr vert="horz" wrap="square" lIns="0" tIns="12065" rIns="0" bIns="0" rtlCol="0">
            <a:spAutoFit/>
          </a:bodyPr>
          <a:lstStyle/>
          <a:p>
            <a:pPr marR="5080" algn="r">
              <a:lnSpc>
                <a:spcPts val="3325"/>
              </a:lnSpc>
              <a:spcBef>
                <a:spcPts val="95"/>
              </a:spcBef>
              <a:tabLst>
                <a:tab pos="551180" algn="l"/>
              </a:tabLst>
            </a:pPr>
            <a:r>
              <a:rPr sz="2800" spc="-5" dirty="0">
                <a:latin typeface="Cambria Math"/>
                <a:cs typeface="Cambria Math"/>
              </a:rPr>
              <a:t>0	1</a:t>
            </a:r>
            <a:endParaRPr sz="2800">
              <a:latin typeface="Cambria Math"/>
              <a:cs typeface="Cambria Math"/>
            </a:endParaRPr>
          </a:p>
          <a:p>
            <a:pPr marR="5080" algn="r">
              <a:lnSpc>
                <a:spcPts val="3325"/>
              </a:lnSpc>
            </a:pPr>
            <a:r>
              <a:rPr sz="2800" spc="-5" dirty="0">
                <a:latin typeface="Cambria Math"/>
                <a:cs typeface="Cambria Math"/>
              </a:rPr>
              <a:t>3</a:t>
            </a:r>
            <a:endParaRPr sz="2800">
              <a:latin typeface="Cambria Math"/>
              <a:cs typeface="Cambria Math"/>
            </a:endParaRPr>
          </a:p>
        </p:txBody>
      </p:sp>
      <p:sp>
        <p:nvSpPr>
          <p:cNvPr id="94" name="object 94"/>
          <p:cNvSpPr txBox="1"/>
          <p:nvPr/>
        </p:nvSpPr>
        <p:spPr>
          <a:xfrm>
            <a:off x="6539610" y="6003747"/>
            <a:ext cx="1078865"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P=</a:t>
            </a:r>
            <a:r>
              <a:rPr sz="2800" spc="-5" dirty="0">
                <a:latin typeface="Calibri"/>
                <a:cs typeface="Calibri"/>
              </a:rPr>
              <a:t>abcd</a:t>
            </a:r>
            <a:endParaRPr sz="2800">
              <a:latin typeface="Calibri"/>
              <a:cs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0365" y="711"/>
            <a:ext cx="4686935" cy="635000"/>
          </a:xfrm>
          <a:prstGeom prst="rect">
            <a:avLst/>
          </a:prstGeom>
        </p:spPr>
        <p:txBody>
          <a:bodyPr vert="horz" wrap="square" lIns="0" tIns="12065" rIns="0" bIns="0" rtlCol="0">
            <a:spAutoFit/>
          </a:bodyPr>
          <a:lstStyle/>
          <a:p>
            <a:pPr marL="12700">
              <a:lnSpc>
                <a:spcPct val="100000"/>
              </a:lnSpc>
              <a:spcBef>
                <a:spcPts val="95"/>
              </a:spcBef>
            </a:pPr>
            <a:r>
              <a:rPr spc="-15" dirty="0"/>
              <a:t>Polyalphabetic</a:t>
            </a:r>
            <a:r>
              <a:rPr spc="-90" dirty="0"/>
              <a:t> </a:t>
            </a:r>
            <a:r>
              <a:rPr spc="-20" dirty="0"/>
              <a:t>Ciphers</a:t>
            </a:r>
          </a:p>
        </p:txBody>
      </p:sp>
      <p:sp>
        <p:nvSpPr>
          <p:cNvPr id="3" name="object 3"/>
          <p:cNvSpPr txBox="1"/>
          <p:nvPr/>
        </p:nvSpPr>
        <p:spPr>
          <a:xfrm>
            <a:off x="535940" y="789177"/>
            <a:ext cx="11365865" cy="3198495"/>
          </a:xfrm>
          <a:prstGeom prst="rect">
            <a:avLst/>
          </a:prstGeom>
        </p:spPr>
        <p:txBody>
          <a:bodyPr vert="horz" wrap="square" lIns="0" tIns="57785" rIns="0" bIns="0" rtlCol="0">
            <a:spAutoFit/>
          </a:bodyPr>
          <a:lstStyle/>
          <a:p>
            <a:pPr marL="241300" marR="5080" indent="-228600">
              <a:lnSpc>
                <a:spcPts val="2810"/>
              </a:lnSpc>
              <a:spcBef>
                <a:spcPts val="455"/>
              </a:spcBef>
              <a:buFont typeface="Arial"/>
              <a:buChar char="•"/>
              <a:tabLst>
                <a:tab pos="241300" algn="l"/>
              </a:tabLst>
            </a:pPr>
            <a:r>
              <a:rPr sz="2600" spc="-5" dirty="0">
                <a:latin typeface="Times New Roman"/>
                <a:cs typeface="Times New Roman"/>
              </a:rPr>
              <a:t>Another way to </a:t>
            </a:r>
            <a:r>
              <a:rPr sz="2600" dirty="0">
                <a:latin typeface="Times New Roman"/>
                <a:cs typeface="Times New Roman"/>
              </a:rPr>
              <a:t>improve on the </a:t>
            </a:r>
            <a:r>
              <a:rPr sz="2600" spc="-5" dirty="0">
                <a:latin typeface="Times New Roman"/>
                <a:cs typeface="Times New Roman"/>
              </a:rPr>
              <a:t>simple monoalphabetic </a:t>
            </a:r>
            <a:r>
              <a:rPr sz="2600" dirty="0">
                <a:latin typeface="Times New Roman"/>
                <a:cs typeface="Times New Roman"/>
              </a:rPr>
              <a:t>technique </a:t>
            </a:r>
            <a:r>
              <a:rPr sz="2600" spc="-5" dirty="0">
                <a:latin typeface="Times New Roman"/>
                <a:cs typeface="Times New Roman"/>
              </a:rPr>
              <a:t>is to </a:t>
            </a:r>
            <a:r>
              <a:rPr sz="2600" dirty="0">
                <a:latin typeface="Times New Roman"/>
                <a:cs typeface="Times New Roman"/>
              </a:rPr>
              <a:t>use </a:t>
            </a:r>
            <a:r>
              <a:rPr sz="2600" spc="-10" dirty="0">
                <a:latin typeface="Times New Roman"/>
                <a:cs typeface="Times New Roman"/>
              </a:rPr>
              <a:t>different  </a:t>
            </a:r>
            <a:r>
              <a:rPr sz="2600" dirty="0">
                <a:latin typeface="Times New Roman"/>
                <a:cs typeface="Times New Roman"/>
              </a:rPr>
              <a:t>monoalphabetic substitutions </a:t>
            </a:r>
            <a:r>
              <a:rPr sz="2600" spc="-5" dirty="0">
                <a:latin typeface="Times New Roman"/>
                <a:cs typeface="Times New Roman"/>
              </a:rPr>
              <a:t>as </a:t>
            </a:r>
            <a:r>
              <a:rPr sz="2600" spc="5" dirty="0">
                <a:latin typeface="Times New Roman"/>
                <a:cs typeface="Times New Roman"/>
              </a:rPr>
              <a:t>one </a:t>
            </a:r>
            <a:r>
              <a:rPr sz="2600" dirty="0">
                <a:latin typeface="Times New Roman"/>
                <a:cs typeface="Times New Roman"/>
              </a:rPr>
              <a:t>proceeds through the plaintext</a:t>
            </a:r>
            <a:r>
              <a:rPr sz="2600" spc="-130" dirty="0">
                <a:latin typeface="Times New Roman"/>
                <a:cs typeface="Times New Roman"/>
              </a:rPr>
              <a:t> </a:t>
            </a:r>
            <a:r>
              <a:rPr sz="2600" spc="-5" dirty="0">
                <a:latin typeface="Times New Roman"/>
                <a:cs typeface="Times New Roman"/>
              </a:rPr>
              <a:t>message.</a:t>
            </a:r>
            <a:endParaRPr sz="2600" dirty="0">
              <a:latin typeface="Times New Roman"/>
              <a:cs typeface="Times New Roman"/>
            </a:endParaRPr>
          </a:p>
          <a:p>
            <a:pPr marL="241300" indent="-228600">
              <a:lnSpc>
                <a:spcPct val="100000"/>
              </a:lnSpc>
              <a:spcBef>
                <a:spcPts val="650"/>
              </a:spcBef>
              <a:buFont typeface="Arial"/>
              <a:buChar char="•"/>
              <a:tabLst>
                <a:tab pos="241300" algn="l"/>
              </a:tabLst>
            </a:pPr>
            <a:r>
              <a:rPr sz="2600" dirty="0">
                <a:latin typeface="Times New Roman"/>
                <a:cs typeface="Times New Roman"/>
              </a:rPr>
              <a:t>The general </a:t>
            </a:r>
            <a:r>
              <a:rPr sz="2600" spc="-5" dirty="0">
                <a:latin typeface="Times New Roman"/>
                <a:cs typeface="Times New Roman"/>
              </a:rPr>
              <a:t>name </a:t>
            </a:r>
            <a:r>
              <a:rPr sz="2600" dirty="0">
                <a:latin typeface="Times New Roman"/>
                <a:cs typeface="Times New Roman"/>
              </a:rPr>
              <a:t>for this approach </a:t>
            </a:r>
            <a:r>
              <a:rPr sz="2600" spc="-5" dirty="0">
                <a:latin typeface="Times New Roman"/>
                <a:cs typeface="Times New Roman"/>
              </a:rPr>
              <a:t>is </a:t>
            </a:r>
            <a:r>
              <a:rPr sz="2600" dirty="0">
                <a:latin typeface="Times New Roman"/>
                <a:cs typeface="Times New Roman"/>
              </a:rPr>
              <a:t>polyalphabetic substitution</a:t>
            </a:r>
            <a:r>
              <a:rPr sz="2600" spc="-130" dirty="0">
                <a:latin typeface="Times New Roman"/>
                <a:cs typeface="Times New Roman"/>
              </a:rPr>
              <a:t> </a:t>
            </a:r>
            <a:r>
              <a:rPr sz="2600" spc="-20" dirty="0">
                <a:latin typeface="Times New Roman"/>
                <a:cs typeface="Times New Roman"/>
              </a:rPr>
              <a:t>cipher.</a:t>
            </a:r>
            <a:endParaRPr sz="2600" dirty="0">
              <a:latin typeface="Times New Roman"/>
              <a:cs typeface="Times New Roman"/>
            </a:endParaRPr>
          </a:p>
          <a:p>
            <a:pPr marL="241300" indent="-228600">
              <a:lnSpc>
                <a:spcPct val="100000"/>
              </a:lnSpc>
              <a:spcBef>
                <a:spcPts val="690"/>
              </a:spcBef>
              <a:buFont typeface="Arial"/>
              <a:buChar char="•"/>
              <a:tabLst>
                <a:tab pos="241300" algn="l"/>
                <a:tab pos="7105650" algn="l"/>
              </a:tabLst>
            </a:pPr>
            <a:r>
              <a:rPr sz="2600" dirty="0">
                <a:latin typeface="Times New Roman"/>
                <a:cs typeface="Times New Roman"/>
              </a:rPr>
              <a:t>All these techniques have the following</a:t>
            </a:r>
            <a:r>
              <a:rPr sz="2600" spc="-10" dirty="0">
                <a:latin typeface="Times New Roman"/>
                <a:cs typeface="Times New Roman"/>
              </a:rPr>
              <a:t> </a:t>
            </a:r>
            <a:r>
              <a:rPr sz="2600" spc="-5" dirty="0">
                <a:latin typeface="Times New Roman"/>
                <a:cs typeface="Times New Roman"/>
              </a:rPr>
              <a:t>features</a:t>
            </a:r>
            <a:r>
              <a:rPr sz="2600" spc="-15" dirty="0">
                <a:latin typeface="Times New Roman"/>
                <a:cs typeface="Times New Roman"/>
              </a:rPr>
              <a:t> </a:t>
            </a:r>
            <a:r>
              <a:rPr sz="2600" spc="-5" dirty="0">
                <a:latin typeface="Times New Roman"/>
                <a:cs typeface="Times New Roman"/>
              </a:rPr>
              <a:t>in	</a:t>
            </a:r>
            <a:r>
              <a:rPr sz="2600" dirty="0">
                <a:latin typeface="Times New Roman"/>
                <a:cs typeface="Times New Roman"/>
              </a:rPr>
              <a:t>common:</a:t>
            </a:r>
          </a:p>
          <a:p>
            <a:pPr>
              <a:lnSpc>
                <a:spcPct val="100000"/>
              </a:lnSpc>
              <a:spcBef>
                <a:spcPts val="15"/>
              </a:spcBef>
            </a:pPr>
            <a:endParaRPr sz="3900" dirty="0">
              <a:latin typeface="Times New Roman"/>
              <a:cs typeface="Times New Roman"/>
            </a:endParaRPr>
          </a:p>
          <a:p>
            <a:pPr marL="325120" indent="-312420">
              <a:lnSpc>
                <a:spcPct val="100000"/>
              </a:lnSpc>
              <a:buAutoNum type="arabicPeriod"/>
              <a:tabLst>
                <a:tab pos="325120" algn="l"/>
              </a:tabLst>
            </a:pPr>
            <a:r>
              <a:rPr sz="2600" dirty="0">
                <a:latin typeface="Times New Roman"/>
                <a:cs typeface="Times New Roman"/>
              </a:rPr>
              <a:t>A </a:t>
            </a:r>
            <a:r>
              <a:rPr sz="2600" spc="-5" dirty="0">
                <a:latin typeface="Times New Roman"/>
                <a:cs typeface="Times New Roman"/>
              </a:rPr>
              <a:t>set </a:t>
            </a:r>
            <a:r>
              <a:rPr sz="2600" dirty="0">
                <a:latin typeface="Times New Roman"/>
                <a:cs typeface="Times New Roman"/>
              </a:rPr>
              <a:t>of </a:t>
            </a:r>
            <a:r>
              <a:rPr sz="2600" spc="-5" dirty="0">
                <a:latin typeface="Times New Roman"/>
                <a:cs typeface="Times New Roman"/>
              </a:rPr>
              <a:t>related </a:t>
            </a:r>
            <a:r>
              <a:rPr sz="2600" dirty="0">
                <a:latin typeface="Times New Roman"/>
                <a:cs typeface="Times New Roman"/>
              </a:rPr>
              <a:t>monoalphabetic substitution rules </a:t>
            </a:r>
            <a:r>
              <a:rPr sz="2600" spc="-5" dirty="0">
                <a:latin typeface="Times New Roman"/>
                <a:cs typeface="Times New Roman"/>
              </a:rPr>
              <a:t>is</a:t>
            </a:r>
            <a:r>
              <a:rPr sz="2600" spc="-200" dirty="0">
                <a:latin typeface="Times New Roman"/>
                <a:cs typeface="Times New Roman"/>
              </a:rPr>
              <a:t> </a:t>
            </a:r>
            <a:r>
              <a:rPr sz="2600" dirty="0">
                <a:latin typeface="Times New Roman"/>
                <a:cs typeface="Times New Roman"/>
              </a:rPr>
              <a:t>used.</a:t>
            </a:r>
          </a:p>
          <a:p>
            <a:pPr marL="325120" indent="-312420">
              <a:lnSpc>
                <a:spcPct val="100000"/>
              </a:lnSpc>
              <a:spcBef>
                <a:spcPts val="685"/>
              </a:spcBef>
              <a:buAutoNum type="arabicPeriod"/>
              <a:tabLst>
                <a:tab pos="325120" algn="l"/>
              </a:tabLst>
            </a:pPr>
            <a:r>
              <a:rPr sz="2600" dirty="0">
                <a:latin typeface="Times New Roman"/>
                <a:cs typeface="Times New Roman"/>
              </a:rPr>
              <a:t>A key </a:t>
            </a:r>
            <a:r>
              <a:rPr sz="2600" spc="-5" dirty="0">
                <a:latin typeface="Times New Roman"/>
                <a:cs typeface="Times New Roman"/>
              </a:rPr>
              <a:t>determines </a:t>
            </a:r>
            <a:r>
              <a:rPr sz="2600" dirty="0">
                <a:latin typeface="Times New Roman"/>
                <a:cs typeface="Times New Roman"/>
              </a:rPr>
              <a:t>which particular rule </a:t>
            </a:r>
            <a:r>
              <a:rPr sz="2600" spc="-5" dirty="0">
                <a:latin typeface="Times New Roman"/>
                <a:cs typeface="Times New Roman"/>
              </a:rPr>
              <a:t>is </a:t>
            </a:r>
            <a:r>
              <a:rPr sz="2600" dirty="0">
                <a:latin typeface="Times New Roman"/>
                <a:cs typeface="Times New Roman"/>
              </a:rPr>
              <a:t>chosen for a given</a:t>
            </a:r>
            <a:r>
              <a:rPr sz="2600" spc="-240" dirty="0">
                <a:latin typeface="Times New Roman"/>
                <a:cs typeface="Times New Roman"/>
              </a:rPr>
              <a:t> </a:t>
            </a:r>
            <a:r>
              <a:rPr sz="2600" spc="-5" dirty="0">
                <a:latin typeface="Times New Roman"/>
                <a:cs typeface="Times New Roman"/>
              </a:rPr>
              <a:t>transformation.</a:t>
            </a:r>
            <a:endParaRPr sz="2600" dirty="0">
              <a:latin typeface="Times New Roman"/>
              <a:cs typeface="Times New Roman"/>
            </a:endParaRPr>
          </a:p>
        </p:txBody>
      </p:sp>
      <p:sp>
        <p:nvSpPr>
          <p:cNvPr id="4" name="object 4"/>
          <p:cNvSpPr txBox="1"/>
          <p:nvPr/>
        </p:nvSpPr>
        <p:spPr>
          <a:xfrm>
            <a:off x="535940" y="4269181"/>
            <a:ext cx="1883410" cy="878840"/>
          </a:xfrm>
          <a:prstGeom prst="rect">
            <a:avLst/>
          </a:prstGeom>
        </p:spPr>
        <p:txBody>
          <a:bodyPr vert="horz" wrap="square" lIns="0" tIns="12065" rIns="0" bIns="0" rtlCol="0">
            <a:spAutoFit/>
          </a:bodyPr>
          <a:lstStyle/>
          <a:p>
            <a:pPr marL="12700" marR="5080">
              <a:lnSpc>
                <a:spcPct val="100000"/>
              </a:lnSpc>
              <a:spcBef>
                <a:spcPts val="95"/>
              </a:spcBef>
            </a:pPr>
            <a:r>
              <a:rPr sz="2800" spc="-20" dirty="0">
                <a:latin typeface="Calibri"/>
                <a:cs typeface="Calibri"/>
              </a:rPr>
              <a:t>For</a:t>
            </a:r>
            <a:r>
              <a:rPr sz="2800" spc="-85" dirty="0">
                <a:latin typeface="Calibri"/>
                <a:cs typeface="Calibri"/>
              </a:rPr>
              <a:t> </a:t>
            </a:r>
            <a:r>
              <a:rPr sz="2800" spc="-10" dirty="0">
                <a:latin typeface="Calibri"/>
                <a:cs typeface="Calibri"/>
              </a:rPr>
              <a:t>Example,  </a:t>
            </a:r>
            <a:r>
              <a:rPr sz="2800" spc="-30" dirty="0">
                <a:latin typeface="Calibri"/>
                <a:cs typeface="Calibri"/>
              </a:rPr>
              <a:t>key:</a:t>
            </a:r>
            <a:endParaRPr sz="2800" dirty="0">
              <a:latin typeface="Calibri"/>
              <a:cs typeface="Calibri"/>
            </a:endParaRPr>
          </a:p>
        </p:txBody>
      </p:sp>
      <p:sp>
        <p:nvSpPr>
          <p:cNvPr id="5" name="object 5"/>
          <p:cNvSpPr txBox="1"/>
          <p:nvPr/>
        </p:nvSpPr>
        <p:spPr>
          <a:xfrm>
            <a:off x="2412238" y="4696459"/>
            <a:ext cx="4345940"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deceptivewearediscoveredsav</a:t>
            </a:r>
            <a:endParaRPr sz="2800" dirty="0">
              <a:latin typeface="Calibri"/>
              <a:cs typeface="Calibri"/>
            </a:endParaRPr>
          </a:p>
        </p:txBody>
      </p:sp>
      <p:sp>
        <p:nvSpPr>
          <p:cNvPr id="6" name="object 6"/>
          <p:cNvSpPr txBox="1"/>
          <p:nvPr/>
        </p:nvSpPr>
        <p:spPr>
          <a:xfrm>
            <a:off x="535940" y="5123179"/>
            <a:ext cx="1585595" cy="878840"/>
          </a:xfrm>
          <a:prstGeom prst="rect">
            <a:avLst/>
          </a:prstGeom>
        </p:spPr>
        <p:txBody>
          <a:bodyPr vert="horz" wrap="square" lIns="0" tIns="12065" rIns="0" bIns="0" rtlCol="0">
            <a:spAutoFit/>
          </a:bodyPr>
          <a:lstStyle/>
          <a:p>
            <a:pPr marL="12700" marR="5080">
              <a:lnSpc>
                <a:spcPct val="100000"/>
              </a:lnSpc>
              <a:spcBef>
                <a:spcPts val="95"/>
              </a:spcBef>
            </a:pPr>
            <a:r>
              <a:rPr sz="2800" spc="-15" dirty="0">
                <a:latin typeface="Calibri"/>
                <a:cs typeface="Calibri"/>
              </a:rPr>
              <a:t>plaintext:  </a:t>
            </a:r>
            <a:r>
              <a:rPr sz="2800" spc="-5" dirty="0">
                <a:latin typeface="Calibri"/>
                <a:cs typeface="Calibri"/>
              </a:rPr>
              <a:t>ci</a:t>
            </a:r>
            <a:r>
              <a:rPr sz="2800" spc="-15" dirty="0">
                <a:latin typeface="Calibri"/>
                <a:cs typeface="Calibri"/>
              </a:rPr>
              <a:t>p</a:t>
            </a:r>
            <a:r>
              <a:rPr sz="2800" spc="-10" dirty="0">
                <a:latin typeface="Calibri"/>
                <a:cs typeface="Calibri"/>
              </a:rPr>
              <a:t>he</a:t>
            </a:r>
            <a:r>
              <a:rPr sz="2800" spc="-20" dirty="0">
                <a:latin typeface="Calibri"/>
                <a:cs typeface="Calibri"/>
              </a:rPr>
              <a:t>r</a:t>
            </a:r>
            <a:r>
              <a:rPr sz="2800" spc="-35" dirty="0">
                <a:latin typeface="Calibri"/>
                <a:cs typeface="Calibri"/>
              </a:rPr>
              <a:t>t</a:t>
            </a:r>
            <a:r>
              <a:rPr sz="2800" spc="-55" dirty="0">
                <a:latin typeface="Calibri"/>
                <a:cs typeface="Calibri"/>
              </a:rPr>
              <a:t>e</a:t>
            </a:r>
            <a:r>
              <a:rPr sz="2800" dirty="0">
                <a:latin typeface="Calibri"/>
                <a:cs typeface="Calibri"/>
              </a:rPr>
              <a:t>xt</a:t>
            </a:r>
            <a:r>
              <a:rPr sz="2800" spc="-5" dirty="0">
                <a:latin typeface="Calibri"/>
                <a:cs typeface="Calibri"/>
              </a:rPr>
              <a:t>:</a:t>
            </a:r>
            <a:endParaRPr sz="2800" dirty="0">
              <a:latin typeface="Calibri"/>
              <a:cs typeface="Calibri"/>
            </a:endParaRPr>
          </a:p>
        </p:txBody>
      </p:sp>
      <p:sp>
        <p:nvSpPr>
          <p:cNvPr id="7" name="object 7"/>
          <p:cNvSpPr txBox="1"/>
          <p:nvPr/>
        </p:nvSpPr>
        <p:spPr>
          <a:xfrm>
            <a:off x="2380233" y="5123179"/>
            <a:ext cx="5060315" cy="878840"/>
          </a:xfrm>
          <a:prstGeom prst="rect">
            <a:avLst/>
          </a:prstGeom>
        </p:spPr>
        <p:txBody>
          <a:bodyPr vert="horz" wrap="square" lIns="0" tIns="12065" rIns="0" bIns="0" rtlCol="0">
            <a:spAutoFit/>
          </a:bodyPr>
          <a:lstStyle/>
          <a:p>
            <a:pPr marL="53340" marR="5080" indent="-41275">
              <a:lnSpc>
                <a:spcPct val="100000"/>
              </a:lnSpc>
              <a:spcBef>
                <a:spcPts val="95"/>
              </a:spcBef>
            </a:pPr>
            <a:r>
              <a:rPr sz="2800" spc="-20" dirty="0">
                <a:latin typeface="Calibri"/>
                <a:cs typeface="Calibri"/>
              </a:rPr>
              <a:t>wearediscoveredsaveyourself  ZICVTWQNGKZEIIGASXSTSLVVWLA</a:t>
            </a:r>
            <a:endParaRPr sz="2800" dirty="0">
              <a:latin typeface="Calibri"/>
              <a:cs typeface="Calibri"/>
            </a:endParaRPr>
          </a:p>
        </p:txBody>
      </p:sp>
      <p:sp>
        <p:nvSpPr>
          <p:cNvPr id="8" name="object 8"/>
          <p:cNvSpPr/>
          <p:nvPr/>
        </p:nvSpPr>
        <p:spPr>
          <a:xfrm>
            <a:off x="8704326" y="4235069"/>
            <a:ext cx="2186940" cy="328930"/>
          </a:xfrm>
          <a:custGeom>
            <a:avLst/>
            <a:gdLst/>
            <a:ahLst/>
            <a:cxnLst/>
            <a:rect l="l" t="t" r="r" b="b"/>
            <a:pathLst>
              <a:path w="2186940" h="328929">
                <a:moveTo>
                  <a:pt x="2081656" y="0"/>
                </a:moveTo>
                <a:lnTo>
                  <a:pt x="2076957" y="13334"/>
                </a:lnTo>
                <a:lnTo>
                  <a:pt x="2096007" y="21595"/>
                </a:lnTo>
                <a:lnTo>
                  <a:pt x="2112390" y="33035"/>
                </a:lnTo>
                <a:lnTo>
                  <a:pt x="2137155" y="65404"/>
                </a:lnTo>
                <a:lnTo>
                  <a:pt x="2151729" y="109108"/>
                </a:lnTo>
                <a:lnTo>
                  <a:pt x="2156587" y="162813"/>
                </a:lnTo>
                <a:lnTo>
                  <a:pt x="2155370" y="191789"/>
                </a:lnTo>
                <a:lnTo>
                  <a:pt x="2145603" y="241788"/>
                </a:lnTo>
                <a:lnTo>
                  <a:pt x="2126007" y="280838"/>
                </a:lnTo>
                <a:lnTo>
                  <a:pt x="2096202" y="307179"/>
                </a:lnTo>
                <a:lnTo>
                  <a:pt x="2077466" y="315467"/>
                </a:lnTo>
                <a:lnTo>
                  <a:pt x="2081656" y="328929"/>
                </a:lnTo>
                <a:lnTo>
                  <a:pt x="2126535" y="307832"/>
                </a:lnTo>
                <a:lnTo>
                  <a:pt x="2159507" y="271398"/>
                </a:lnTo>
                <a:lnTo>
                  <a:pt x="2179796" y="222599"/>
                </a:lnTo>
                <a:lnTo>
                  <a:pt x="2186558" y="164464"/>
                </a:lnTo>
                <a:lnTo>
                  <a:pt x="2184866" y="134346"/>
                </a:lnTo>
                <a:lnTo>
                  <a:pt x="2171289" y="80918"/>
                </a:lnTo>
                <a:lnTo>
                  <a:pt x="2144379" y="37415"/>
                </a:lnTo>
                <a:lnTo>
                  <a:pt x="2105517" y="8598"/>
                </a:lnTo>
                <a:lnTo>
                  <a:pt x="2081656" y="0"/>
                </a:lnTo>
                <a:close/>
              </a:path>
              <a:path w="2186940" h="328929">
                <a:moveTo>
                  <a:pt x="104901" y="0"/>
                </a:moveTo>
                <a:lnTo>
                  <a:pt x="60134" y="21066"/>
                </a:lnTo>
                <a:lnTo>
                  <a:pt x="27177" y="57657"/>
                </a:lnTo>
                <a:lnTo>
                  <a:pt x="6778" y="106489"/>
                </a:lnTo>
                <a:lnTo>
                  <a:pt x="0" y="164464"/>
                </a:lnTo>
                <a:lnTo>
                  <a:pt x="1690" y="194710"/>
                </a:lnTo>
                <a:lnTo>
                  <a:pt x="15216" y="248154"/>
                </a:lnTo>
                <a:lnTo>
                  <a:pt x="42054" y="291550"/>
                </a:lnTo>
                <a:lnTo>
                  <a:pt x="80968" y="320280"/>
                </a:lnTo>
                <a:lnTo>
                  <a:pt x="104901" y="328929"/>
                </a:lnTo>
                <a:lnTo>
                  <a:pt x="109093" y="315467"/>
                </a:lnTo>
                <a:lnTo>
                  <a:pt x="90302" y="307179"/>
                </a:lnTo>
                <a:lnTo>
                  <a:pt x="74120" y="295640"/>
                </a:lnTo>
                <a:lnTo>
                  <a:pt x="49529" y="262762"/>
                </a:lnTo>
                <a:lnTo>
                  <a:pt x="34845" y="218122"/>
                </a:lnTo>
                <a:lnTo>
                  <a:pt x="29972" y="162813"/>
                </a:lnTo>
                <a:lnTo>
                  <a:pt x="31188" y="134717"/>
                </a:lnTo>
                <a:lnTo>
                  <a:pt x="40955" y="86000"/>
                </a:lnTo>
                <a:lnTo>
                  <a:pt x="60577" y="47642"/>
                </a:lnTo>
                <a:lnTo>
                  <a:pt x="90624" y="21595"/>
                </a:lnTo>
                <a:lnTo>
                  <a:pt x="109600" y="13334"/>
                </a:lnTo>
                <a:lnTo>
                  <a:pt x="104901" y="0"/>
                </a:lnTo>
                <a:close/>
              </a:path>
            </a:pathLst>
          </a:custGeom>
          <a:solidFill>
            <a:srgbClr val="000000"/>
          </a:solidFill>
        </p:spPr>
        <p:txBody>
          <a:bodyPr wrap="square" lIns="0" tIns="0" rIns="0" bIns="0" rtlCol="0"/>
          <a:lstStyle/>
          <a:p>
            <a:endParaRPr/>
          </a:p>
        </p:txBody>
      </p:sp>
      <p:sp>
        <p:nvSpPr>
          <p:cNvPr id="9" name="object 9"/>
          <p:cNvSpPr txBox="1"/>
          <p:nvPr/>
        </p:nvSpPr>
        <p:spPr>
          <a:xfrm>
            <a:off x="7865998" y="3912208"/>
            <a:ext cx="748030" cy="1320800"/>
          </a:xfrm>
          <a:prstGeom prst="rect">
            <a:avLst/>
          </a:prstGeom>
        </p:spPr>
        <p:txBody>
          <a:bodyPr vert="horz" wrap="square" lIns="0" tIns="233679" rIns="0" bIns="0" rtlCol="0">
            <a:spAutoFit/>
          </a:bodyPr>
          <a:lstStyle/>
          <a:p>
            <a:pPr marL="46990">
              <a:lnSpc>
                <a:spcPct val="100000"/>
              </a:lnSpc>
              <a:spcBef>
                <a:spcPts val="1839"/>
              </a:spcBef>
            </a:pPr>
            <a:r>
              <a:rPr sz="2800" spc="-50" dirty="0">
                <a:latin typeface="Cambria Math"/>
                <a:cs typeface="Cambria Math"/>
              </a:rPr>
              <a:t>𝐶</a:t>
            </a:r>
            <a:r>
              <a:rPr sz="3075" spc="-75" baseline="-16260" dirty="0">
                <a:latin typeface="Cambria Math"/>
                <a:cs typeface="Cambria Math"/>
              </a:rPr>
              <a:t>𝑖</a:t>
            </a:r>
            <a:r>
              <a:rPr sz="3075" spc="-75" baseline="-14905" dirty="0">
                <a:latin typeface="Cambria Math"/>
                <a:cs typeface="Cambria Math"/>
              </a:rPr>
              <a:t>ሶ </a:t>
            </a:r>
            <a:r>
              <a:rPr sz="3075" spc="-15" baseline="-14905" dirty="0">
                <a:latin typeface="Cambria Math"/>
                <a:cs typeface="Cambria Math"/>
              </a:rPr>
              <a:t> </a:t>
            </a:r>
            <a:r>
              <a:rPr sz="2800" spc="-1789" dirty="0">
                <a:latin typeface="Cambria Math"/>
                <a:cs typeface="Cambria Math"/>
              </a:rPr>
              <a:t>=</a:t>
            </a:r>
            <a:endParaRPr sz="2800">
              <a:latin typeface="Cambria Math"/>
              <a:cs typeface="Cambria Math"/>
            </a:endParaRPr>
          </a:p>
          <a:p>
            <a:pPr marL="38100">
              <a:lnSpc>
                <a:spcPct val="100000"/>
              </a:lnSpc>
              <a:spcBef>
                <a:spcPts val="1735"/>
              </a:spcBef>
            </a:pPr>
            <a:r>
              <a:rPr sz="2800" spc="-100" dirty="0">
                <a:latin typeface="Cambria Math"/>
                <a:cs typeface="Cambria Math"/>
              </a:rPr>
              <a:t>𝑃</a:t>
            </a:r>
            <a:r>
              <a:rPr sz="3075" spc="-150" baseline="-16260" dirty="0">
                <a:latin typeface="Cambria Math"/>
                <a:cs typeface="Cambria Math"/>
              </a:rPr>
              <a:t>𝑖</a:t>
            </a:r>
            <a:r>
              <a:rPr sz="3075" spc="-150" baseline="-14905" dirty="0">
                <a:latin typeface="Cambria Math"/>
                <a:cs typeface="Cambria Math"/>
              </a:rPr>
              <a:t>ሶ </a:t>
            </a:r>
            <a:r>
              <a:rPr sz="3075" spc="67" baseline="-14905" dirty="0">
                <a:latin typeface="Cambria Math"/>
                <a:cs typeface="Cambria Math"/>
              </a:rPr>
              <a:t> </a:t>
            </a:r>
            <a:r>
              <a:rPr sz="2800" spc="-1639" dirty="0">
                <a:latin typeface="Cambria Math"/>
                <a:cs typeface="Cambria Math"/>
              </a:rPr>
              <a:t>=</a:t>
            </a:r>
            <a:endParaRPr sz="2800">
              <a:latin typeface="Cambria Math"/>
              <a:cs typeface="Cambria Math"/>
            </a:endParaRPr>
          </a:p>
        </p:txBody>
      </p:sp>
      <p:sp>
        <p:nvSpPr>
          <p:cNvPr id="10" name="object 10"/>
          <p:cNvSpPr/>
          <p:nvPr/>
        </p:nvSpPr>
        <p:spPr>
          <a:xfrm>
            <a:off x="8684006" y="4882134"/>
            <a:ext cx="2197735" cy="328930"/>
          </a:xfrm>
          <a:custGeom>
            <a:avLst/>
            <a:gdLst/>
            <a:ahLst/>
            <a:cxnLst/>
            <a:rect l="l" t="t" r="r" b="b"/>
            <a:pathLst>
              <a:path w="2197734" h="328929">
                <a:moveTo>
                  <a:pt x="2092325" y="0"/>
                </a:moveTo>
                <a:lnTo>
                  <a:pt x="2087626" y="13335"/>
                </a:lnTo>
                <a:lnTo>
                  <a:pt x="2106676" y="21595"/>
                </a:lnTo>
                <a:lnTo>
                  <a:pt x="2123058" y="33035"/>
                </a:lnTo>
                <a:lnTo>
                  <a:pt x="2147824" y="65405"/>
                </a:lnTo>
                <a:lnTo>
                  <a:pt x="2162397" y="109156"/>
                </a:lnTo>
                <a:lnTo>
                  <a:pt x="2167254" y="162814"/>
                </a:lnTo>
                <a:lnTo>
                  <a:pt x="2166020" y="191791"/>
                </a:lnTo>
                <a:lnTo>
                  <a:pt x="2156217" y="241841"/>
                </a:lnTo>
                <a:lnTo>
                  <a:pt x="2136675" y="280894"/>
                </a:lnTo>
                <a:lnTo>
                  <a:pt x="2106870" y="307234"/>
                </a:lnTo>
                <a:lnTo>
                  <a:pt x="2088134" y="315595"/>
                </a:lnTo>
                <a:lnTo>
                  <a:pt x="2092325" y="328930"/>
                </a:lnTo>
                <a:lnTo>
                  <a:pt x="2137156" y="307879"/>
                </a:lnTo>
                <a:lnTo>
                  <a:pt x="2170176" y="271399"/>
                </a:lnTo>
                <a:lnTo>
                  <a:pt x="2190464" y="222599"/>
                </a:lnTo>
                <a:lnTo>
                  <a:pt x="2197227" y="164465"/>
                </a:lnTo>
                <a:lnTo>
                  <a:pt x="2195516" y="134346"/>
                </a:lnTo>
                <a:lnTo>
                  <a:pt x="2181903" y="80918"/>
                </a:lnTo>
                <a:lnTo>
                  <a:pt x="2155029" y="37415"/>
                </a:lnTo>
                <a:lnTo>
                  <a:pt x="2116131" y="8598"/>
                </a:lnTo>
                <a:lnTo>
                  <a:pt x="2092325" y="0"/>
                </a:lnTo>
                <a:close/>
              </a:path>
              <a:path w="2197734" h="328929">
                <a:moveTo>
                  <a:pt x="104901" y="0"/>
                </a:moveTo>
                <a:lnTo>
                  <a:pt x="60118" y="21066"/>
                </a:lnTo>
                <a:lnTo>
                  <a:pt x="27050" y="57658"/>
                </a:lnTo>
                <a:lnTo>
                  <a:pt x="6762" y="106489"/>
                </a:lnTo>
                <a:lnTo>
                  <a:pt x="0" y="164465"/>
                </a:lnTo>
                <a:lnTo>
                  <a:pt x="1690" y="194710"/>
                </a:lnTo>
                <a:lnTo>
                  <a:pt x="15216" y="248154"/>
                </a:lnTo>
                <a:lnTo>
                  <a:pt x="42054" y="291568"/>
                </a:lnTo>
                <a:lnTo>
                  <a:pt x="80968" y="320333"/>
                </a:lnTo>
                <a:lnTo>
                  <a:pt x="104901" y="328930"/>
                </a:lnTo>
                <a:lnTo>
                  <a:pt x="108966" y="315595"/>
                </a:lnTo>
                <a:lnTo>
                  <a:pt x="90249" y="307234"/>
                </a:lnTo>
                <a:lnTo>
                  <a:pt x="74104" y="295671"/>
                </a:lnTo>
                <a:lnTo>
                  <a:pt x="49529" y="262890"/>
                </a:lnTo>
                <a:lnTo>
                  <a:pt x="34845" y="218138"/>
                </a:lnTo>
                <a:lnTo>
                  <a:pt x="29972" y="162814"/>
                </a:lnTo>
                <a:lnTo>
                  <a:pt x="31188" y="134735"/>
                </a:lnTo>
                <a:lnTo>
                  <a:pt x="40955" y="86054"/>
                </a:lnTo>
                <a:lnTo>
                  <a:pt x="60577" y="47642"/>
                </a:lnTo>
                <a:lnTo>
                  <a:pt x="90624" y="21595"/>
                </a:lnTo>
                <a:lnTo>
                  <a:pt x="109600" y="13335"/>
                </a:lnTo>
                <a:lnTo>
                  <a:pt x="104901" y="0"/>
                </a:lnTo>
                <a:close/>
              </a:path>
            </a:pathLst>
          </a:custGeom>
          <a:solidFill>
            <a:srgbClr val="000000"/>
          </a:solidFill>
        </p:spPr>
        <p:txBody>
          <a:bodyPr wrap="square" lIns="0" tIns="0" rIns="0" bIns="0" rtlCol="0"/>
          <a:lstStyle/>
          <a:p>
            <a:endParaRPr/>
          </a:p>
        </p:txBody>
      </p:sp>
      <p:sp>
        <p:nvSpPr>
          <p:cNvPr id="11" name="object 11"/>
          <p:cNvSpPr txBox="1"/>
          <p:nvPr/>
        </p:nvSpPr>
        <p:spPr>
          <a:xfrm>
            <a:off x="8763634" y="3985359"/>
            <a:ext cx="2030095" cy="1320800"/>
          </a:xfrm>
          <a:prstGeom prst="rect">
            <a:avLst/>
          </a:prstGeom>
        </p:spPr>
        <p:txBody>
          <a:bodyPr vert="horz" wrap="square" lIns="0" tIns="233679" rIns="0" bIns="0" rtlCol="0">
            <a:spAutoFit/>
          </a:bodyPr>
          <a:lstStyle/>
          <a:p>
            <a:pPr marL="58419">
              <a:lnSpc>
                <a:spcPct val="100000"/>
              </a:lnSpc>
              <a:spcBef>
                <a:spcPts val="1839"/>
              </a:spcBef>
            </a:pPr>
            <a:r>
              <a:rPr sz="4200" spc="-187" baseline="11904" dirty="0">
                <a:latin typeface="Cambria Math"/>
                <a:cs typeface="Cambria Math"/>
              </a:rPr>
              <a:t>𝑃</a:t>
            </a:r>
            <a:r>
              <a:rPr sz="2050" spc="-125" dirty="0">
                <a:latin typeface="Cambria Math"/>
                <a:cs typeface="Cambria Math"/>
              </a:rPr>
              <a:t>𝑖   </a:t>
            </a:r>
            <a:r>
              <a:rPr sz="4200" spc="-7" baseline="11904" dirty="0">
                <a:latin typeface="Cambria Math"/>
                <a:cs typeface="Cambria Math"/>
              </a:rPr>
              <a:t>+ </a:t>
            </a:r>
            <a:r>
              <a:rPr sz="4200" spc="44" baseline="11904" dirty="0">
                <a:latin typeface="Cambria Math"/>
                <a:cs typeface="Cambria Math"/>
              </a:rPr>
              <a:t>𝑘</a:t>
            </a:r>
            <a:r>
              <a:rPr sz="2050" spc="30" dirty="0">
                <a:latin typeface="Cambria Math"/>
                <a:cs typeface="Cambria Math"/>
              </a:rPr>
              <a:t>𝑖 </a:t>
            </a:r>
            <a:r>
              <a:rPr sz="2050" spc="150" dirty="0">
                <a:latin typeface="Cambria Math"/>
                <a:cs typeface="Cambria Math"/>
              </a:rPr>
              <a:t>mod</a:t>
            </a:r>
            <a:r>
              <a:rPr sz="2050" spc="-190" dirty="0">
                <a:latin typeface="Cambria Math"/>
                <a:cs typeface="Cambria Math"/>
              </a:rPr>
              <a:t> </a:t>
            </a:r>
            <a:r>
              <a:rPr sz="2050" spc="190" dirty="0">
                <a:latin typeface="Cambria Math"/>
                <a:cs typeface="Cambria Math"/>
              </a:rPr>
              <a:t>𝑚</a:t>
            </a:r>
            <a:endParaRPr sz="2050" dirty="0">
              <a:latin typeface="Cambria Math"/>
              <a:cs typeface="Cambria Math"/>
            </a:endParaRPr>
          </a:p>
          <a:p>
            <a:pPr marL="38100">
              <a:lnSpc>
                <a:spcPct val="100000"/>
              </a:lnSpc>
              <a:spcBef>
                <a:spcPts val="1735"/>
              </a:spcBef>
            </a:pPr>
            <a:r>
              <a:rPr sz="4200" spc="-82" baseline="11904" dirty="0">
                <a:latin typeface="Cambria Math"/>
                <a:cs typeface="Cambria Math"/>
              </a:rPr>
              <a:t>𝐶</a:t>
            </a:r>
            <a:r>
              <a:rPr sz="2050" spc="-55" dirty="0">
                <a:latin typeface="Cambria Math"/>
                <a:cs typeface="Cambria Math"/>
              </a:rPr>
              <a:t>𝑖  </a:t>
            </a:r>
            <a:r>
              <a:rPr sz="4200" spc="-7" baseline="11904" dirty="0">
                <a:latin typeface="Cambria Math"/>
                <a:cs typeface="Cambria Math"/>
              </a:rPr>
              <a:t>− </a:t>
            </a:r>
            <a:r>
              <a:rPr sz="4200" spc="44" baseline="11904" dirty="0">
                <a:latin typeface="Cambria Math"/>
                <a:cs typeface="Cambria Math"/>
              </a:rPr>
              <a:t>𝑘</a:t>
            </a:r>
            <a:r>
              <a:rPr sz="2050" spc="30" dirty="0">
                <a:latin typeface="Cambria Math"/>
                <a:cs typeface="Cambria Math"/>
              </a:rPr>
              <a:t>𝑖 </a:t>
            </a:r>
            <a:r>
              <a:rPr sz="2050" spc="145" dirty="0">
                <a:latin typeface="Cambria Math"/>
                <a:cs typeface="Cambria Math"/>
              </a:rPr>
              <a:t>mod</a:t>
            </a:r>
            <a:r>
              <a:rPr sz="2050" spc="20" dirty="0">
                <a:latin typeface="Cambria Math"/>
                <a:cs typeface="Cambria Math"/>
              </a:rPr>
              <a:t> </a:t>
            </a:r>
            <a:r>
              <a:rPr sz="2050" spc="185" dirty="0">
                <a:latin typeface="Cambria Math"/>
                <a:cs typeface="Cambria Math"/>
              </a:rPr>
              <a:t>𝑚</a:t>
            </a:r>
            <a:endParaRPr sz="2050" dirty="0">
              <a:latin typeface="Cambria Math"/>
              <a:cs typeface="Cambria Math"/>
            </a:endParaRPr>
          </a:p>
        </p:txBody>
      </p:sp>
      <p:sp>
        <p:nvSpPr>
          <p:cNvPr id="12" name="object 12"/>
          <p:cNvSpPr txBox="1"/>
          <p:nvPr/>
        </p:nvSpPr>
        <p:spPr>
          <a:xfrm>
            <a:off x="10900029" y="3912208"/>
            <a:ext cx="1052830" cy="1320800"/>
          </a:xfrm>
          <a:prstGeom prst="rect">
            <a:avLst/>
          </a:prstGeom>
        </p:spPr>
        <p:txBody>
          <a:bodyPr vert="horz" wrap="square" lIns="0" tIns="13335" rIns="0" bIns="0" rtlCol="0">
            <a:spAutoFit/>
          </a:bodyPr>
          <a:lstStyle/>
          <a:p>
            <a:pPr marL="12700" marR="5080" indent="9525">
              <a:lnSpc>
                <a:spcPct val="151700"/>
              </a:lnSpc>
              <a:spcBef>
                <a:spcPts val="105"/>
              </a:spcBef>
            </a:pPr>
            <a:r>
              <a:rPr sz="2800" spc="-5" dirty="0">
                <a:latin typeface="Calibri"/>
                <a:cs typeface="Calibri"/>
              </a:rPr>
              <a:t>mod</a:t>
            </a:r>
            <a:r>
              <a:rPr sz="2800" spc="-20" dirty="0">
                <a:latin typeface="Calibri"/>
                <a:cs typeface="Calibri"/>
              </a:rPr>
              <a:t>2</a:t>
            </a:r>
            <a:r>
              <a:rPr sz="2800" spc="-5" dirty="0">
                <a:latin typeface="Calibri"/>
                <a:cs typeface="Calibri"/>
              </a:rPr>
              <a:t>6  mod26</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152400"/>
            <a:ext cx="11365992" cy="649986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94715" y="6717030"/>
            <a:ext cx="11541760" cy="0"/>
          </a:xfrm>
          <a:custGeom>
            <a:avLst/>
            <a:gdLst/>
            <a:ahLst/>
            <a:cxnLst/>
            <a:rect l="l" t="t" r="r" b="b"/>
            <a:pathLst>
              <a:path w="11541760">
                <a:moveTo>
                  <a:pt x="0" y="0"/>
                </a:moveTo>
                <a:lnTo>
                  <a:pt x="11541252" y="0"/>
                </a:lnTo>
              </a:path>
            </a:pathLst>
          </a:custGeom>
          <a:ln w="53340">
            <a:solidFill>
              <a:srgbClr val="000000"/>
            </a:solidFill>
          </a:ln>
        </p:spPr>
        <p:txBody>
          <a:bodyPr wrap="square" lIns="0" tIns="0" rIns="0" bIns="0" rtlCol="0"/>
          <a:lstStyle/>
          <a:p>
            <a:endParaRPr/>
          </a:p>
        </p:txBody>
      </p:sp>
      <p:sp>
        <p:nvSpPr>
          <p:cNvPr id="4" name="object 4"/>
          <p:cNvSpPr/>
          <p:nvPr/>
        </p:nvSpPr>
        <p:spPr>
          <a:xfrm>
            <a:off x="421233" y="121920"/>
            <a:ext cx="0" cy="6568440"/>
          </a:xfrm>
          <a:custGeom>
            <a:avLst/>
            <a:gdLst/>
            <a:ahLst/>
            <a:cxnLst/>
            <a:rect l="l" t="t" r="r" b="b"/>
            <a:pathLst>
              <a:path h="6568440">
                <a:moveTo>
                  <a:pt x="0" y="0"/>
                </a:moveTo>
                <a:lnTo>
                  <a:pt x="0" y="6568439"/>
                </a:lnTo>
              </a:path>
            </a:pathLst>
          </a:custGeom>
          <a:ln w="53035">
            <a:solidFill>
              <a:srgbClr val="000000"/>
            </a:solidFill>
          </a:ln>
        </p:spPr>
        <p:txBody>
          <a:bodyPr wrap="square" lIns="0" tIns="0" rIns="0" bIns="0" rtlCol="0"/>
          <a:lstStyle/>
          <a:p>
            <a:endParaRPr/>
          </a:p>
        </p:txBody>
      </p:sp>
      <p:sp>
        <p:nvSpPr>
          <p:cNvPr id="5" name="object 5"/>
          <p:cNvSpPr/>
          <p:nvPr/>
        </p:nvSpPr>
        <p:spPr>
          <a:xfrm>
            <a:off x="394715" y="95250"/>
            <a:ext cx="11541760" cy="0"/>
          </a:xfrm>
          <a:custGeom>
            <a:avLst/>
            <a:gdLst/>
            <a:ahLst/>
            <a:cxnLst/>
            <a:rect l="l" t="t" r="r" b="b"/>
            <a:pathLst>
              <a:path w="11541760">
                <a:moveTo>
                  <a:pt x="0" y="0"/>
                </a:moveTo>
                <a:lnTo>
                  <a:pt x="11541252" y="0"/>
                </a:lnTo>
              </a:path>
            </a:pathLst>
          </a:custGeom>
          <a:ln w="53340">
            <a:solidFill>
              <a:srgbClr val="000000"/>
            </a:solidFill>
          </a:ln>
        </p:spPr>
        <p:txBody>
          <a:bodyPr wrap="square" lIns="0" tIns="0" rIns="0" bIns="0" rtlCol="0"/>
          <a:lstStyle/>
          <a:p>
            <a:endParaRPr/>
          </a:p>
        </p:txBody>
      </p:sp>
      <p:sp>
        <p:nvSpPr>
          <p:cNvPr id="6" name="object 6"/>
          <p:cNvSpPr/>
          <p:nvPr/>
        </p:nvSpPr>
        <p:spPr>
          <a:xfrm>
            <a:off x="11909425" y="121665"/>
            <a:ext cx="0" cy="6569075"/>
          </a:xfrm>
          <a:custGeom>
            <a:avLst/>
            <a:gdLst/>
            <a:ahLst/>
            <a:cxnLst/>
            <a:rect l="l" t="t" r="r" b="b"/>
            <a:pathLst>
              <a:path h="6569075">
                <a:moveTo>
                  <a:pt x="0" y="0"/>
                </a:moveTo>
                <a:lnTo>
                  <a:pt x="0" y="6568998"/>
                </a:lnTo>
              </a:path>
            </a:pathLst>
          </a:custGeom>
          <a:ln w="53086">
            <a:solidFill>
              <a:srgbClr val="000000"/>
            </a:solidFill>
          </a:ln>
        </p:spPr>
        <p:txBody>
          <a:bodyPr wrap="square" lIns="0" tIns="0" rIns="0" bIns="0" rtlCol="0"/>
          <a:lstStyle/>
          <a:p>
            <a:endParaRPr/>
          </a:p>
        </p:txBody>
      </p:sp>
      <p:sp>
        <p:nvSpPr>
          <p:cNvPr id="7" name="object 7"/>
          <p:cNvSpPr/>
          <p:nvPr/>
        </p:nvSpPr>
        <p:spPr>
          <a:xfrm>
            <a:off x="465429" y="6663690"/>
            <a:ext cx="11400155" cy="0"/>
          </a:xfrm>
          <a:custGeom>
            <a:avLst/>
            <a:gdLst/>
            <a:ahLst/>
            <a:cxnLst/>
            <a:rect l="l" t="t" r="r" b="b"/>
            <a:pathLst>
              <a:path w="11400155">
                <a:moveTo>
                  <a:pt x="0" y="0"/>
                </a:moveTo>
                <a:lnTo>
                  <a:pt x="11399799" y="0"/>
                </a:lnTo>
              </a:path>
            </a:pathLst>
          </a:custGeom>
          <a:ln w="17779">
            <a:solidFill>
              <a:srgbClr val="000000"/>
            </a:solidFill>
          </a:ln>
        </p:spPr>
        <p:txBody>
          <a:bodyPr wrap="square" lIns="0" tIns="0" rIns="0" bIns="0" rtlCol="0"/>
          <a:lstStyle/>
          <a:p>
            <a:endParaRPr/>
          </a:p>
        </p:txBody>
      </p:sp>
      <p:sp>
        <p:nvSpPr>
          <p:cNvPr id="8" name="object 8"/>
          <p:cNvSpPr/>
          <p:nvPr/>
        </p:nvSpPr>
        <p:spPr>
          <a:xfrm>
            <a:off x="474268" y="157479"/>
            <a:ext cx="0" cy="6497320"/>
          </a:xfrm>
          <a:custGeom>
            <a:avLst/>
            <a:gdLst/>
            <a:ahLst/>
            <a:cxnLst/>
            <a:rect l="l" t="t" r="r" b="b"/>
            <a:pathLst>
              <a:path h="6497320">
                <a:moveTo>
                  <a:pt x="0" y="0"/>
                </a:moveTo>
                <a:lnTo>
                  <a:pt x="0" y="6497320"/>
                </a:lnTo>
              </a:path>
            </a:pathLst>
          </a:custGeom>
          <a:ln w="17678">
            <a:solidFill>
              <a:srgbClr val="000000"/>
            </a:solidFill>
          </a:ln>
        </p:spPr>
        <p:txBody>
          <a:bodyPr wrap="square" lIns="0" tIns="0" rIns="0" bIns="0" rtlCol="0"/>
          <a:lstStyle/>
          <a:p>
            <a:endParaRPr/>
          </a:p>
        </p:txBody>
      </p:sp>
      <p:sp>
        <p:nvSpPr>
          <p:cNvPr id="9" name="object 9"/>
          <p:cNvSpPr/>
          <p:nvPr/>
        </p:nvSpPr>
        <p:spPr>
          <a:xfrm>
            <a:off x="465429" y="148589"/>
            <a:ext cx="11400155" cy="0"/>
          </a:xfrm>
          <a:custGeom>
            <a:avLst/>
            <a:gdLst/>
            <a:ahLst/>
            <a:cxnLst/>
            <a:rect l="l" t="t" r="r" b="b"/>
            <a:pathLst>
              <a:path w="11400155">
                <a:moveTo>
                  <a:pt x="0" y="0"/>
                </a:moveTo>
                <a:lnTo>
                  <a:pt x="11399799" y="0"/>
                </a:lnTo>
              </a:path>
            </a:pathLst>
          </a:custGeom>
          <a:ln w="17779">
            <a:solidFill>
              <a:srgbClr val="000000"/>
            </a:solidFill>
          </a:ln>
        </p:spPr>
        <p:txBody>
          <a:bodyPr wrap="square" lIns="0" tIns="0" rIns="0" bIns="0" rtlCol="0"/>
          <a:lstStyle/>
          <a:p>
            <a:endParaRPr/>
          </a:p>
        </p:txBody>
      </p:sp>
      <p:sp>
        <p:nvSpPr>
          <p:cNvPr id="10" name="object 10"/>
          <p:cNvSpPr/>
          <p:nvPr/>
        </p:nvSpPr>
        <p:spPr>
          <a:xfrm>
            <a:off x="11856402" y="156971"/>
            <a:ext cx="0" cy="6498590"/>
          </a:xfrm>
          <a:custGeom>
            <a:avLst/>
            <a:gdLst/>
            <a:ahLst/>
            <a:cxnLst/>
            <a:rect l="l" t="t" r="r" b="b"/>
            <a:pathLst>
              <a:path h="6498590">
                <a:moveTo>
                  <a:pt x="0" y="0"/>
                </a:moveTo>
                <a:lnTo>
                  <a:pt x="0" y="6498336"/>
                </a:lnTo>
              </a:path>
            </a:pathLst>
          </a:custGeom>
          <a:ln w="17652">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0285" y="711"/>
            <a:ext cx="6377305" cy="635000"/>
          </a:xfrm>
          <a:prstGeom prst="rect">
            <a:avLst/>
          </a:prstGeom>
        </p:spPr>
        <p:txBody>
          <a:bodyPr vert="horz" wrap="square" lIns="0" tIns="12065" rIns="0" bIns="0" rtlCol="0">
            <a:spAutoFit/>
          </a:bodyPr>
          <a:lstStyle/>
          <a:p>
            <a:pPr marL="12700">
              <a:lnSpc>
                <a:spcPct val="100000"/>
              </a:lnSpc>
              <a:spcBef>
                <a:spcPts val="95"/>
              </a:spcBef>
            </a:pPr>
            <a:r>
              <a:rPr spc="-10" dirty="0"/>
              <a:t>One-Time </a:t>
            </a:r>
            <a:r>
              <a:rPr spc="-30" dirty="0"/>
              <a:t>Pad </a:t>
            </a:r>
            <a:r>
              <a:rPr spc="-35" dirty="0"/>
              <a:t>(Vernam</a:t>
            </a:r>
            <a:r>
              <a:rPr spc="35" dirty="0"/>
              <a:t> </a:t>
            </a:r>
            <a:r>
              <a:rPr spc="-5" dirty="0"/>
              <a:t>cipher)</a:t>
            </a:r>
          </a:p>
        </p:txBody>
      </p:sp>
      <p:sp>
        <p:nvSpPr>
          <p:cNvPr id="3" name="object 3"/>
          <p:cNvSpPr txBox="1"/>
          <p:nvPr/>
        </p:nvSpPr>
        <p:spPr>
          <a:xfrm>
            <a:off x="392379" y="809624"/>
            <a:ext cx="9563100" cy="4719955"/>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ANKYODKYUREPFJBYOJDSPLREYIUNOFDOIUERFPLUYTS</a:t>
            </a:r>
            <a:endParaRPr sz="2800" dirty="0">
              <a:latin typeface="Calibri"/>
              <a:cs typeface="Calibri"/>
            </a:endParaRPr>
          </a:p>
          <a:p>
            <a:pPr marL="12700" marR="5080">
              <a:lnSpc>
                <a:spcPct val="200000"/>
              </a:lnSpc>
              <a:spcBef>
                <a:spcPts val="5"/>
              </a:spcBef>
            </a:pPr>
            <a:r>
              <a:rPr sz="2800" spc="-65" dirty="0">
                <a:latin typeface="Calibri"/>
                <a:cs typeface="Calibri"/>
              </a:rPr>
              <a:t>We </a:t>
            </a:r>
            <a:r>
              <a:rPr sz="2800" spc="-15" dirty="0">
                <a:latin typeface="Calibri"/>
                <a:cs typeface="Calibri"/>
              </a:rPr>
              <a:t>now </a:t>
            </a:r>
            <a:r>
              <a:rPr sz="2800" spc="-10" dirty="0">
                <a:latin typeface="Calibri"/>
                <a:cs typeface="Calibri"/>
              </a:rPr>
              <a:t>show two </a:t>
            </a:r>
            <a:r>
              <a:rPr sz="2800" spc="-25" dirty="0">
                <a:latin typeface="Calibri"/>
                <a:cs typeface="Calibri"/>
              </a:rPr>
              <a:t>different </a:t>
            </a:r>
            <a:r>
              <a:rPr sz="2800" spc="-5" dirty="0">
                <a:latin typeface="Calibri"/>
                <a:cs typeface="Calibri"/>
              </a:rPr>
              <a:t>decryptions </a:t>
            </a:r>
            <a:r>
              <a:rPr sz="2800" spc="-10" dirty="0">
                <a:latin typeface="Calibri"/>
                <a:cs typeface="Calibri"/>
              </a:rPr>
              <a:t>using two </a:t>
            </a:r>
            <a:r>
              <a:rPr sz="2800" spc="-25" dirty="0">
                <a:latin typeface="Calibri"/>
                <a:cs typeface="Calibri"/>
              </a:rPr>
              <a:t>different </a:t>
            </a:r>
            <a:r>
              <a:rPr sz="2800" spc="-30" dirty="0">
                <a:latin typeface="Calibri"/>
                <a:cs typeface="Calibri"/>
              </a:rPr>
              <a:t>keys:  </a:t>
            </a:r>
            <a:r>
              <a:rPr sz="2800" spc="-15" dirty="0">
                <a:latin typeface="Calibri"/>
                <a:cs typeface="Calibri"/>
              </a:rPr>
              <a:t>ciphertext:</a:t>
            </a:r>
            <a:r>
              <a:rPr sz="2800" spc="60" dirty="0">
                <a:latin typeface="Calibri"/>
                <a:cs typeface="Calibri"/>
              </a:rPr>
              <a:t> </a:t>
            </a:r>
            <a:r>
              <a:rPr sz="2800" spc="-15" dirty="0">
                <a:latin typeface="Calibri"/>
                <a:cs typeface="Calibri"/>
              </a:rPr>
              <a:t>ANKYODKYUREPFJBYOJDSPLREYIUNOFDOIUERFPLUYTS</a:t>
            </a:r>
            <a:endParaRPr sz="2800" dirty="0">
              <a:latin typeface="Calibri"/>
              <a:cs typeface="Calibri"/>
            </a:endParaRPr>
          </a:p>
          <a:p>
            <a:pPr marL="12700" marR="1867535">
              <a:lnSpc>
                <a:spcPct val="100000"/>
              </a:lnSpc>
            </a:pPr>
            <a:r>
              <a:rPr sz="2800" spc="-30" dirty="0">
                <a:latin typeface="Calibri"/>
                <a:cs typeface="Calibri"/>
              </a:rPr>
              <a:t>key: </a:t>
            </a:r>
            <a:r>
              <a:rPr sz="2800" spc="-25" dirty="0">
                <a:latin typeface="Calibri"/>
                <a:cs typeface="Calibri"/>
              </a:rPr>
              <a:t>pxlmvmsydofuyrvzwc </a:t>
            </a:r>
            <a:r>
              <a:rPr sz="2800" spc="-15" dirty="0">
                <a:latin typeface="Calibri"/>
                <a:cs typeface="Calibri"/>
              </a:rPr>
              <a:t>tnlebnecvgdupahfzzlmnyih  plaintext: </a:t>
            </a:r>
            <a:r>
              <a:rPr sz="2800" spc="-5" dirty="0">
                <a:latin typeface="Calibri"/>
                <a:cs typeface="Calibri"/>
              </a:rPr>
              <a:t>mr </a:t>
            </a:r>
            <a:r>
              <a:rPr sz="2800" spc="-20" dirty="0">
                <a:latin typeface="Calibri"/>
                <a:cs typeface="Calibri"/>
              </a:rPr>
              <a:t>mustard </a:t>
            </a:r>
            <a:r>
              <a:rPr sz="2800" spc="-5" dirty="0">
                <a:latin typeface="Calibri"/>
                <a:cs typeface="Calibri"/>
              </a:rPr>
              <a:t>with the </a:t>
            </a:r>
            <a:r>
              <a:rPr sz="2800" spc="-10" dirty="0">
                <a:latin typeface="Calibri"/>
                <a:cs typeface="Calibri"/>
              </a:rPr>
              <a:t>candlestick in </a:t>
            </a:r>
            <a:r>
              <a:rPr sz="2800" spc="-5" dirty="0">
                <a:latin typeface="Calibri"/>
                <a:cs typeface="Calibri"/>
              </a:rPr>
              <a:t>the</a:t>
            </a:r>
            <a:r>
              <a:rPr sz="2800" spc="175" dirty="0">
                <a:latin typeface="Calibri"/>
                <a:cs typeface="Calibri"/>
              </a:rPr>
              <a:t> </a:t>
            </a:r>
            <a:r>
              <a:rPr sz="2800" spc="-10" dirty="0">
                <a:latin typeface="Calibri"/>
                <a:cs typeface="Calibri"/>
              </a:rPr>
              <a:t>hall</a:t>
            </a:r>
            <a:endParaRPr sz="2800" dirty="0">
              <a:latin typeface="Calibri"/>
              <a:cs typeface="Calibri"/>
            </a:endParaRPr>
          </a:p>
          <a:p>
            <a:pPr>
              <a:lnSpc>
                <a:spcPct val="100000"/>
              </a:lnSpc>
              <a:spcBef>
                <a:spcPts val="25"/>
              </a:spcBef>
            </a:pPr>
            <a:endParaRPr sz="2900" dirty="0">
              <a:latin typeface="Times New Roman"/>
              <a:cs typeface="Times New Roman"/>
            </a:endParaRPr>
          </a:p>
          <a:p>
            <a:pPr marL="12700">
              <a:lnSpc>
                <a:spcPct val="100000"/>
              </a:lnSpc>
            </a:pPr>
            <a:r>
              <a:rPr sz="2800" spc="-15" dirty="0">
                <a:latin typeface="Calibri"/>
                <a:cs typeface="Calibri"/>
              </a:rPr>
              <a:t>ciphertext:</a:t>
            </a:r>
            <a:r>
              <a:rPr sz="2800" spc="55" dirty="0">
                <a:latin typeface="Calibri"/>
                <a:cs typeface="Calibri"/>
              </a:rPr>
              <a:t> </a:t>
            </a:r>
            <a:r>
              <a:rPr sz="2800" spc="-15" dirty="0">
                <a:latin typeface="Calibri"/>
                <a:cs typeface="Calibri"/>
              </a:rPr>
              <a:t>ANKYODKYUREPFJBYOJDSPLREYIUNOFDOIUERFPLUYTS</a:t>
            </a:r>
            <a:endParaRPr sz="2800" dirty="0">
              <a:latin typeface="Calibri"/>
              <a:cs typeface="Calibri"/>
            </a:endParaRPr>
          </a:p>
          <a:p>
            <a:pPr marL="12700" marR="1576705">
              <a:lnSpc>
                <a:spcPct val="100000"/>
              </a:lnSpc>
            </a:pPr>
            <a:r>
              <a:rPr sz="2800" spc="-30" dirty="0">
                <a:latin typeface="Calibri"/>
                <a:cs typeface="Calibri"/>
              </a:rPr>
              <a:t>key: </a:t>
            </a:r>
            <a:r>
              <a:rPr sz="2800" spc="-15" dirty="0">
                <a:latin typeface="Calibri"/>
                <a:cs typeface="Calibri"/>
              </a:rPr>
              <a:t>mfugpmiydgaxgoufhklllmhsqdqogtewbqfgyovuhwt  plaintext: </a:t>
            </a:r>
            <a:r>
              <a:rPr sz="2800" spc="-5" dirty="0">
                <a:latin typeface="Calibri"/>
                <a:cs typeface="Calibri"/>
              </a:rPr>
              <a:t>miss </a:t>
            </a:r>
            <a:r>
              <a:rPr sz="2800" spc="-10" dirty="0">
                <a:latin typeface="Calibri"/>
                <a:cs typeface="Calibri"/>
              </a:rPr>
              <a:t>scarlet </a:t>
            </a:r>
            <a:r>
              <a:rPr sz="2800" spc="-5" dirty="0">
                <a:latin typeface="Calibri"/>
                <a:cs typeface="Calibri"/>
              </a:rPr>
              <a:t>with the </a:t>
            </a:r>
            <a:r>
              <a:rPr sz="2800" spc="-20" dirty="0">
                <a:latin typeface="Calibri"/>
                <a:cs typeface="Calibri"/>
              </a:rPr>
              <a:t>knife </a:t>
            </a:r>
            <a:r>
              <a:rPr sz="2800" spc="-10" dirty="0">
                <a:latin typeface="Calibri"/>
                <a:cs typeface="Calibri"/>
              </a:rPr>
              <a:t>in </a:t>
            </a:r>
            <a:r>
              <a:rPr sz="2800" spc="-5" dirty="0">
                <a:latin typeface="Calibri"/>
                <a:cs typeface="Calibri"/>
              </a:rPr>
              <a:t>the</a:t>
            </a:r>
            <a:r>
              <a:rPr sz="2800" spc="155" dirty="0">
                <a:latin typeface="Calibri"/>
                <a:cs typeface="Calibri"/>
              </a:rPr>
              <a:t> </a:t>
            </a:r>
            <a:r>
              <a:rPr sz="2800" spc="-15" dirty="0">
                <a:latin typeface="Calibri"/>
                <a:cs typeface="Calibri"/>
              </a:rPr>
              <a:t>library</a:t>
            </a:r>
            <a:endParaRPr sz="2800" dirty="0">
              <a:latin typeface="Calibri"/>
              <a:cs typeface="Calibri"/>
            </a:endParaRPr>
          </a:p>
        </p:txBody>
      </p:sp>
      <p:graphicFrame>
        <p:nvGraphicFramePr>
          <p:cNvPr id="4" name="object 5"/>
          <p:cNvGraphicFramePr>
            <a:graphicFrameLocks noGrp="1"/>
          </p:cNvGraphicFramePr>
          <p:nvPr>
            <p:extLst>
              <p:ext uri="{D42A27DB-BD31-4B8C-83A1-F6EECF244321}">
                <p14:modId xmlns:p14="http://schemas.microsoft.com/office/powerpoint/2010/main" val="2587761449"/>
              </p:ext>
            </p:extLst>
          </p:nvPr>
        </p:nvGraphicFramePr>
        <p:xfrm>
          <a:off x="228600" y="5638800"/>
          <a:ext cx="10840715" cy="888745"/>
        </p:xfrm>
        <a:graphic>
          <a:graphicData uri="http://schemas.openxmlformats.org/drawingml/2006/table">
            <a:tbl>
              <a:tblPr firstRow="1" bandRow="1">
                <a:tableStyleId>{2D5ABB26-0587-4C30-8999-92F81FD0307C}</a:tableStyleId>
              </a:tblPr>
              <a:tblGrid>
                <a:gridCol w="414020"/>
                <a:gridCol w="417195"/>
                <a:gridCol w="417195"/>
                <a:gridCol w="417194"/>
                <a:gridCol w="417194"/>
                <a:gridCol w="417194"/>
                <a:gridCol w="417194"/>
                <a:gridCol w="417195"/>
                <a:gridCol w="417195"/>
                <a:gridCol w="417195"/>
                <a:gridCol w="417195"/>
                <a:gridCol w="417195"/>
                <a:gridCol w="417195"/>
                <a:gridCol w="417195"/>
                <a:gridCol w="417195"/>
                <a:gridCol w="417194"/>
                <a:gridCol w="417195"/>
                <a:gridCol w="417195"/>
                <a:gridCol w="417195"/>
                <a:gridCol w="417195"/>
                <a:gridCol w="417195"/>
                <a:gridCol w="417195"/>
                <a:gridCol w="417195"/>
                <a:gridCol w="417195"/>
                <a:gridCol w="417195"/>
                <a:gridCol w="414020"/>
              </a:tblGrid>
              <a:tr h="444436">
                <a:tc>
                  <a:txBody>
                    <a:bodyPr/>
                    <a:lstStyle/>
                    <a:p>
                      <a:pPr algn="ctr">
                        <a:lnSpc>
                          <a:spcPct val="100000"/>
                        </a:lnSpc>
                        <a:spcBef>
                          <a:spcPts val="225"/>
                        </a:spcBef>
                      </a:pPr>
                      <a:r>
                        <a:rPr sz="1800" dirty="0">
                          <a:latin typeface="Calibri"/>
                          <a:cs typeface="Calibri"/>
                        </a:rPr>
                        <a:t>a</a:t>
                      </a:r>
                    </a:p>
                  </a:txBody>
                  <a:tcPr marL="0" marR="0" marT="28575" marB="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b</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c</a:t>
                      </a: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d</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lang="en-US" sz="1800" dirty="0" smtClean="0">
                          <a:latin typeface="Calibri"/>
                          <a:cs typeface="Calibri"/>
                        </a:rPr>
                        <a:t>E</a:t>
                      </a:r>
                      <a:endParaRPr sz="1800" dirty="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72720">
                        <a:lnSpc>
                          <a:spcPct val="100000"/>
                        </a:lnSpc>
                        <a:spcBef>
                          <a:spcPts val="225"/>
                        </a:spcBef>
                      </a:pPr>
                      <a:r>
                        <a:rPr lang="en-US" sz="1800" dirty="0" smtClean="0">
                          <a:latin typeface="Calibri"/>
                          <a:cs typeface="Calibri"/>
                        </a:rPr>
                        <a:t>F</a:t>
                      </a:r>
                      <a:endParaRPr sz="1800" dirty="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g</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h</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i</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j</a:t>
                      </a: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k</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l</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m</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n</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905" algn="ctr">
                        <a:lnSpc>
                          <a:spcPct val="100000"/>
                        </a:lnSpc>
                        <a:spcBef>
                          <a:spcPts val="225"/>
                        </a:spcBef>
                      </a:pPr>
                      <a:r>
                        <a:rPr sz="1800" dirty="0">
                          <a:latin typeface="Calibri"/>
                          <a:cs typeface="Calibri"/>
                        </a:rPr>
                        <a:t>o</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270" algn="ctr">
                        <a:lnSpc>
                          <a:spcPct val="100000"/>
                        </a:lnSpc>
                        <a:spcBef>
                          <a:spcPts val="225"/>
                        </a:spcBef>
                      </a:pPr>
                      <a:r>
                        <a:rPr sz="1800" dirty="0">
                          <a:latin typeface="Calibri"/>
                          <a:cs typeface="Calibri"/>
                        </a:rPr>
                        <a:t>p</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270" algn="ctr">
                        <a:lnSpc>
                          <a:spcPct val="100000"/>
                        </a:lnSpc>
                        <a:spcBef>
                          <a:spcPts val="225"/>
                        </a:spcBef>
                      </a:pPr>
                      <a:r>
                        <a:rPr sz="1800" dirty="0">
                          <a:latin typeface="Calibri"/>
                          <a:cs typeface="Calibri"/>
                        </a:rPr>
                        <a:t>q</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r</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270" algn="ctr">
                        <a:lnSpc>
                          <a:spcPct val="100000"/>
                        </a:lnSpc>
                        <a:spcBef>
                          <a:spcPts val="225"/>
                        </a:spcBef>
                      </a:pPr>
                      <a:r>
                        <a:rPr sz="1800" dirty="0">
                          <a:latin typeface="Calibri"/>
                          <a:cs typeface="Calibri"/>
                        </a:rPr>
                        <a:t>s</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t</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905" algn="ctr">
                        <a:lnSpc>
                          <a:spcPct val="100000"/>
                        </a:lnSpc>
                        <a:spcBef>
                          <a:spcPts val="225"/>
                        </a:spcBef>
                      </a:pPr>
                      <a:r>
                        <a:rPr sz="1800" dirty="0">
                          <a:latin typeface="Calibri"/>
                          <a:cs typeface="Calibri"/>
                        </a:rPr>
                        <a:t>u</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225"/>
                        </a:spcBef>
                      </a:pPr>
                      <a:r>
                        <a:rPr sz="1800" dirty="0">
                          <a:latin typeface="Calibri"/>
                          <a:cs typeface="Calibri"/>
                        </a:rPr>
                        <a:t>v</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2540" algn="ctr">
                        <a:lnSpc>
                          <a:spcPct val="100000"/>
                        </a:lnSpc>
                        <a:spcBef>
                          <a:spcPts val="225"/>
                        </a:spcBef>
                      </a:pPr>
                      <a:r>
                        <a:rPr sz="1800" dirty="0">
                          <a:latin typeface="Calibri"/>
                          <a:cs typeface="Calibri"/>
                        </a:rPr>
                        <a:t>w</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2540" algn="ctr">
                        <a:lnSpc>
                          <a:spcPct val="100000"/>
                        </a:lnSpc>
                        <a:spcBef>
                          <a:spcPts val="225"/>
                        </a:spcBef>
                      </a:pPr>
                      <a:r>
                        <a:rPr sz="1800" dirty="0">
                          <a:latin typeface="Calibri"/>
                          <a:cs typeface="Calibri"/>
                        </a:rPr>
                        <a:t>x</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1800" dirty="0">
                          <a:latin typeface="Calibri"/>
                          <a:cs typeface="Calibri"/>
                        </a:rPr>
                        <a:t>y</a:t>
                      </a:r>
                      <a:endParaRPr sz="1800">
                        <a:latin typeface="Calibri"/>
                        <a:cs typeface="Calibri"/>
                      </a:endParaRPr>
                    </a:p>
                  </a:txBody>
                  <a:tcPr marL="0" marR="0" marT="285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5715" algn="ctr">
                        <a:lnSpc>
                          <a:spcPct val="100000"/>
                        </a:lnSpc>
                        <a:spcBef>
                          <a:spcPts val="225"/>
                        </a:spcBef>
                      </a:pPr>
                      <a:r>
                        <a:rPr sz="1800" dirty="0">
                          <a:latin typeface="Calibri"/>
                          <a:cs typeface="Calibri"/>
                        </a:rPr>
                        <a:t>z</a:t>
                      </a:r>
                      <a:endParaRPr sz="1800">
                        <a:latin typeface="Calibri"/>
                        <a:cs typeface="Calibri"/>
                      </a:endParaRPr>
                    </a:p>
                  </a:txBody>
                  <a:tcPr marL="0" marR="0" marT="28575" marB="0">
                    <a:lnL w="12700">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444309">
                <a:tc>
                  <a:txBody>
                    <a:bodyPr/>
                    <a:lstStyle/>
                    <a:p>
                      <a:pPr algn="ctr">
                        <a:lnSpc>
                          <a:spcPct val="100000"/>
                        </a:lnSpc>
                        <a:spcBef>
                          <a:spcPts val="245"/>
                        </a:spcBef>
                      </a:pPr>
                      <a:r>
                        <a:rPr sz="1800" dirty="0">
                          <a:latin typeface="Calibri"/>
                          <a:cs typeface="Calibri"/>
                        </a:rPr>
                        <a:t>0</a:t>
                      </a:r>
                      <a:endParaRPr sz="1800">
                        <a:latin typeface="Calibri"/>
                        <a:cs typeface="Calibri"/>
                      </a:endParaRPr>
                    </a:p>
                  </a:txBody>
                  <a:tcPr marL="0" marR="0" marT="31115" marB="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2</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4</a:t>
                      </a: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49860">
                        <a:lnSpc>
                          <a:spcPct val="100000"/>
                        </a:lnSpc>
                        <a:spcBef>
                          <a:spcPts val="245"/>
                        </a:spcBef>
                      </a:pPr>
                      <a:r>
                        <a:rPr sz="1800" dirty="0">
                          <a:latin typeface="Calibri"/>
                          <a:cs typeface="Calibri"/>
                        </a:rPr>
                        <a:t>5</a:t>
                      </a: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6</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7</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8</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dirty="0">
                          <a:latin typeface="Calibri"/>
                          <a:cs typeface="Calibri"/>
                        </a:rPr>
                        <a:t>9</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10</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12</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13</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14</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15</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dirty="0">
                          <a:latin typeface="Calibri"/>
                          <a:cs typeface="Calibri"/>
                        </a:rPr>
                        <a:t>16</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17</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18</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spc="-5" dirty="0">
                          <a:latin typeface="Calibri"/>
                          <a:cs typeface="Calibri"/>
                        </a:rPr>
                        <a:t>19</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spc="-5" dirty="0">
                          <a:latin typeface="Calibri"/>
                          <a:cs typeface="Calibri"/>
                        </a:rPr>
                        <a:t>20</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245"/>
                        </a:spcBef>
                      </a:pPr>
                      <a:r>
                        <a:rPr sz="1800" spc="-5" dirty="0">
                          <a:latin typeface="Calibri"/>
                          <a:cs typeface="Calibri"/>
                        </a:rPr>
                        <a:t>21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245"/>
                        </a:spcBef>
                      </a:pPr>
                      <a:r>
                        <a:rPr sz="1800" spc="-5" dirty="0">
                          <a:latin typeface="Calibri"/>
                          <a:cs typeface="Calibri"/>
                        </a:rPr>
                        <a:t>22</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270" algn="ctr">
                        <a:lnSpc>
                          <a:spcPct val="100000"/>
                        </a:lnSpc>
                        <a:spcBef>
                          <a:spcPts val="245"/>
                        </a:spcBef>
                      </a:pPr>
                      <a:r>
                        <a:rPr sz="1800" spc="-5" dirty="0">
                          <a:latin typeface="Calibri"/>
                          <a:cs typeface="Calibri"/>
                        </a:rPr>
                        <a:t>23</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270" algn="ctr">
                        <a:lnSpc>
                          <a:spcPct val="100000"/>
                        </a:lnSpc>
                        <a:spcBef>
                          <a:spcPts val="245"/>
                        </a:spcBef>
                      </a:pPr>
                      <a:r>
                        <a:rPr sz="1800" spc="-5" dirty="0">
                          <a:latin typeface="Calibri"/>
                          <a:cs typeface="Calibri"/>
                        </a:rPr>
                        <a:t>24</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3810" algn="ctr">
                        <a:lnSpc>
                          <a:spcPct val="100000"/>
                        </a:lnSpc>
                        <a:spcBef>
                          <a:spcPts val="245"/>
                        </a:spcBef>
                      </a:pPr>
                      <a:r>
                        <a:rPr sz="1800" spc="-5" dirty="0">
                          <a:latin typeface="Calibri"/>
                          <a:cs typeface="Calibri"/>
                        </a:rPr>
                        <a:t>25</a:t>
                      </a:r>
                      <a:endParaRPr sz="1800" dirty="0">
                        <a:latin typeface="Calibri"/>
                        <a:cs typeface="Calibri"/>
                      </a:endParaRPr>
                    </a:p>
                  </a:txBody>
                  <a:tcPr marL="0" marR="0" marT="31115" marB="0">
                    <a:lnL w="12700">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348183"/>
            <a:ext cx="11503660" cy="836294"/>
          </a:xfrm>
          <a:prstGeom prst="rect">
            <a:avLst/>
          </a:prstGeom>
        </p:spPr>
        <p:txBody>
          <a:bodyPr vert="horz" wrap="square" lIns="0" tIns="60325" rIns="0" bIns="0" rtlCol="0">
            <a:spAutoFit/>
          </a:bodyPr>
          <a:lstStyle/>
          <a:p>
            <a:pPr marL="241300" marR="5080" indent="-228600">
              <a:lnSpc>
                <a:spcPts val="3030"/>
              </a:lnSpc>
              <a:spcBef>
                <a:spcPts val="475"/>
              </a:spcBef>
              <a:buFont typeface="Arial"/>
              <a:buChar char="•"/>
              <a:tabLst>
                <a:tab pos="241300" algn="l"/>
                <a:tab pos="670560" algn="l"/>
                <a:tab pos="1845945" algn="l"/>
                <a:tab pos="2428240" algn="l"/>
                <a:tab pos="3309620" algn="l"/>
                <a:tab pos="4081779" algn="l"/>
                <a:tab pos="4612640" algn="l"/>
                <a:tab pos="5790565" algn="l"/>
                <a:tab pos="6357620" algn="l"/>
                <a:tab pos="6682105" algn="l"/>
                <a:tab pos="7797800" algn="l"/>
                <a:tab pos="8489950" algn="l"/>
                <a:tab pos="9966960" algn="l"/>
                <a:tab pos="10664825" algn="l"/>
              </a:tabLst>
            </a:pPr>
            <a:r>
              <a:rPr sz="2800" spc="-5" dirty="0">
                <a:latin typeface="Calibri"/>
                <a:cs typeface="Calibri"/>
              </a:rPr>
              <a:t>In	</a:t>
            </a:r>
            <a:r>
              <a:rPr sz="2800" spc="5" dirty="0">
                <a:latin typeface="Calibri"/>
                <a:cs typeface="Calibri"/>
              </a:rPr>
              <a:t>t</a:t>
            </a:r>
            <a:r>
              <a:rPr sz="2800" spc="-10" dirty="0">
                <a:latin typeface="Calibri"/>
                <a:cs typeface="Calibri"/>
              </a:rPr>
              <a:t>heo</a:t>
            </a:r>
            <a:r>
              <a:rPr sz="2800" dirty="0">
                <a:latin typeface="Calibri"/>
                <a:cs typeface="Calibri"/>
              </a:rPr>
              <a:t>r</a:t>
            </a:r>
            <a:r>
              <a:rPr sz="2800" spc="-200" dirty="0">
                <a:latin typeface="Calibri"/>
                <a:cs typeface="Calibri"/>
              </a:rPr>
              <a:t>y</a:t>
            </a:r>
            <a:r>
              <a:rPr sz="2800" spc="-5" dirty="0">
                <a:latin typeface="Calibri"/>
                <a:cs typeface="Calibri"/>
              </a:rPr>
              <a:t>,</a:t>
            </a:r>
            <a:r>
              <a:rPr sz="2800" dirty="0">
                <a:latin typeface="Calibri"/>
                <a:cs typeface="Calibri"/>
              </a:rPr>
              <a:t>	</a:t>
            </a:r>
            <a:r>
              <a:rPr sz="2800" spc="-30" dirty="0">
                <a:latin typeface="Calibri"/>
                <a:cs typeface="Calibri"/>
              </a:rPr>
              <a:t>w</a:t>
            </a:r>
            <a:r>
              <a:rPr sz="2800" spc="-5" dirty="0">
                <a:latin typeface="Calibri"/>
                <a:cs typeface="Calibri"/>
              </a:rPr>
              <a:t>e</a:t>
            </a:r>
            <a:r>
              <a:rPr sz="2800" dirty="0">
                <a:latin typeface="Calibri"/>
                <a:cs typeface="Calibri"/>
              </a:rPr>
              <a:t>	</a:t>
            </a:r>
            <a:r>
              <a:rPr sz="2800" spc="-10" dirty="0">
                <a:latin typeface="Calibri"/>
                <a:cs typeface="Calibri"/>
              </a:rPr>
              <a:t>nee</a:t>
            </a:r>
            <a:r>
              <a:rPr sz="2800" spc="-5" dirty="0">
                <a:latin typeface="Calibri"/>
                <a:cs typeface="Calibri"/>
              </a:rPr>
              <a:t>d</a:t>
            </a:r>
            <a:r>
              <a:rPr sz="2800" dirty="0">
                <a:latin typeface="Calibri"/>
                <a:cs typeface="Calibri"/>
              </a:rPr>
              <a:t>	</a:t>
            </a:r>
            <a:r>
              <a:rPr sz="2800" spc="-5" dirty="0">
                <a:latin typeface="Calibri"/>
                <a:cs typeface="Calibri"/>
              </a:rPr>
              <a:t>look</a:t>
            </a:r>
            <a:r>
              <a:rPr sz="2800" dirty="0">
                <a:latin typeface="Calibri"/>
                <a:cs typeface="Calibri"/>
              </a:rPr>
              <a:t>	</a:t>
            </a:r>
            <a:r>
              <a:rPr sz="2800" spc="-15" dirty="0">
                <a:latin typeface="Calibri"/>
                <a:cs typeface="Calibri"/>
              </a:rPr>
              <a:t>n</a:t>
            </a:r>
            <a:r>
              <a:rPr sz="2800" spc="-5" dirty="0">
                <a:latin typeface="Calibri"/>
                <a:cs typeface="Calibri"/>
              </a:rPr>
              <a:t>o</a:t>
            </a:r>
            <a:r>
              <a:rPr sz="2800" dirty="0">
                <a:latin typeface="Calibri"/>
                <a:cs typeface="Calibri"/>
              </a:rPr>
              <a:t>	</a:t>
            </a:r>
            <a:r>
              <a:rPr sz="2800" spc="-10" dirty="0">
                <a:latin typeface="Calibri"/>
                <a:cs typeface="Calibri"/>
              </a:rPr>
              <a:t>fu</a:t>
            </a:r>
            <a:r>
              <a:rPr sz="2800" spc="-20" dirty="0">
                <a:latin typeface="Calibri"/>
                <a:cs typeface="Calibri"/>
              </a:rPr>
              <a:t>r</a:t>
            </a:r>
            <a:r>
              <a:rPr sz="2800" dirty="0">
                <a:latin typeface="Calibri"/>
                <a:cs typeface="Calibri"/>
              </a:rPr>
              <a:t>t</a:t>
            </a:r>
            <a:r>
              <a:rPr sz="2800" spc="-10" dirty="0">
                <a:latin typeface="Calibri"/>
                <a:cs typeface="Calibri"/>
              </a:rPr>
              <a:t>he</a:t>
            </a:r>
            <a:r>
              <a:rPr sz="2800" spc="-5" dirty="0">
                <a:latin typeface="Calibri"/>
                <a:cs typeface="Calibri"/>
              </a:rPr>
              <a:t>r</a:t>
            </a:r>
            <a:r>
              <a:rPr sz="2800" dirty="0">
                <a:latin typeface="Calibri"/>
                <a:cs typeface="Calibri"/>
              </a:rPr>
              <a:t>	</a:t>
            </a:r>
            <a:r>
              <a:rPr sz="2800" spc="-70" dirty="0">
                <a:latin typeface="Calibri"/>
                <a:cs typeface="Calibri"/>
              </a:rPr>
              <a:t>f</a:t>
            </a:r>
            <a:r>
              <a:rPr sz="2800" spc="5" dirty="0">
                <a:latin typeface="Calibri"/>
                <a:cs typeface="Calibri"/>
              </a:rPr>
              <a:t>o</a:t>
            </a:r>
            <a:r>
              <a:rPr sz="2800" spc="-5" dirty="0">
                <a:latin typeface="Calibri"/>
                <a:cs typeface="Calibri"/>
              </a:rPr>
              <a:t>r</a:t>
            </a:r>
            <a:r>
              <a:rPr sz="2800" dirty="0">
                <a:latin typeface="Calibri"/>
                <a:cs typeface="Calibri"/>
              </a:rPr>
              <a:t>	</a:t>
            </a:r>
            <a:r>
              <a:rPr sz="2800" spc="-5" dirty="0">
                <a:latin typeface="Calibri"/>
                <a:cs typeface="Calibri"/>
              </a:rPr>
              <a:t>a</a:t>
            </a:r>
            <a:r>
              <a:rPr sz="2800" dirty="0">
                <a:latin typeface="Calibri"/>
                <a:cs typeface="Calibri"/>
              </a:rPr>
              <a:t>	</a:t>
            </a:r>
            <a:r>
              <a:rPr sz="2800" spc="-5" dirty="0">
                <a:latin typeface="Calibri"/>
                <a:cs typeface="Calibri"/>
              </a:rPr>
              <a:t>c</a:t>
            </a:r>
            <a:r>
              <a:rPr sz="2800" dirty="0">
                <a:latin typeface="Calibri"/>
                <a:cs typeface="Calibri"/>
              </a:rPr>
              <a:t>i</a:t>
            </a:r>
            <a:r>
              <a:rPr sz="2800" spc="-10" dirty="0">
                <a:latin typeface="Calibri"/>
                <a:cs typeface="Calibri"/>
              </a:rPr>
              <a:t>phe</a:t>
            </a:r>
            <a:r>
              <a:rPr sz="2800" spc="-280" dirty="0">
                <a:latin typeface="Calibri"/>
                <a:cs typeface="Calibri"/>
              </a:rPr>
              <a:t>r</a:t>
            </a:r>
            <a:r>
              <a:rPr sz="2800" spc="-5" dirty="0">
                <a:latin typeface="Calibri"/>
                <a:cs typeface="Calibri"/>
              </a:rPr>
              <a:t>.</a:t>
            </a:r>
            <a:r>
              <a:rPr sz="2800" dirty="0">
                <a:latin typeface="Calibri"/>
                <a:cs typeface="Calibri"/>
              </a:rPr>
              <a:t>	</a:t>
            </a:r>
            <a:r>
              <a:rPr sz="2800" spc="-10" dirty="0">
                <a:latin typeface="Calibri"/>
                <a:cs typeface="Calibri"/>
              </a:rPr>
              <a:t>Th</a:t>
            </a:r>
            <a:r>
              <a:rPr sz="2800" spc="-5" dirty="0">
                <a:latin typeface="Calibri"/>
                <a:cs typeface="Calibri"/>
              </a:rPr>
              <a:t>e</a:t>
            </a:r>
            <a:r>
              <a:rPr sz="2800" dirty="0">
                <a:latin typeface="Calibri"/>
                <a:cs typeface="Calibri"/>
              </a:rPr>
              <a:t>	</a:t>
            </a:r>
            <a:r>
              <a:rPr sz="2800" spc="-10" dirty="0">
                <a:latin typeface="Calibri"/>
                <a:cs typeface="Calibri"/>
              </a:rPr>
              <a:t>on</a:t>
            </a:r>
            <a:r>
              <a:rPr sz="2800" dirty="0">
                <a:latin typeface="Calibri"/>
                <a:cs typeface="Calibri"/>
              </a:rPr>
              <a:t>e</a:t>
            </a:r>
            <a:r>
              <a:rPr sz="2800" spc="-10" dirty="0">
                <a:latin typeface="Calibri"/>
                <a:cs typeface="Calibri"/>
              </a:rPr>
              <a:t>-</a:t>
            </a:r>
            <a:r>
              <a:rPr sz="2800" spc="-5" dirty="0">
                <a:latin typeface="Calibri"/>
                <a:cs typeface="Calibri"/>
              </a:rPr>
              <a:t>time</a:t>
            </a:r>
            <a:r>
              <a:rPr sz="2800" dirty="0">
                <a:latin typeface="Calibri"/>
                <a:cs typeface="Calibri"/>
              </a:rPr>
              <a:t>	</a:t>
            </a:r>
            <a:r>
              <a:rPr sz="2800" spc="-10" dirty="0">
                <a:latin typeface="Calibri"/>
                <a:cs typeface="Calibri"/>
              </a:rPr>
              <a:t>pa</a:t>
            </a:r>
            <a:r>
              <a:rPr sz="2800" spc="-5" dirty="0">
                <a:latin typeface="Calibri"/>
                <a:cs typeface="Calibri"/>
              </a:rPr>
              <a:t>d</a:t>
            </a:r>
            <a:r>
              <a:rPr sz="2800" dirty="0">
                <a:latin typeface="Calibri"/>
                <a:cs typeface="Calibri"/>
              </a:rPr>
              <a:t>	</a:t>
            </a:r>
            <a:r>
              <a:rPr sz="2800" spc="-10" dirty="0">
                <a:latin typeface="Calibri"/>
                <a:cs typeface="Calibri"/>
              </a:rPr>
              <a:t>o</a:t>
            </a:r>
            <a:r>
              <a:rPr sz="2800" spc="-35" dirty="0">
                <a:latin typeface="Calibri"/>
                <a:cs typeface="Calibri"/>
              </a:rPr>
              <a:t>f</a:t>
            </a:r>
            <a:r>
              <a:rPr sz="2800" spc="-80" dirty="0">
                <a:latin typeface="Calibri"/>
                <a:cs typeface="Calibri"/>
              </a:rPr>
              <a:t>f</a:t>
            </a:r>
            <a:r>
              <a:rPr sz="2800" spc="-5" dirty="0">
                <a:latin typeface="Calibri"/>
                <a:cs typeface="Calibri"/>
              </a:rPr>
              <a:t>e</a:t>
            </a:r>
            <a:r>
              <a:rPr sz="2800" spc="-60" dirty="0">
                <a:latin typeface="Calibri"/>
                <a:cs typeface="Calibri"/>
              </a:rPr>
              <a:t>r</a:t>
            </a:r>
            <a:r>
              <a:rPr sz="2800" spc="-5" dirty="0">
                <a:latin typeface="Calibri"/>
                <a:cs typeface="Calibri"/>
              </a:rPr>
              <a:t>s  </a:t>
            </a:r>
            <a:r>
              <a:rPr sz="2800" spc="-15" dirty="0">
                <a:latin typeface="Calibri"/>
                <a:cs typeface="Calibri"/>
              </a:rPr>
              <a:t>complete </a:t>
            </a:r>
            <a:r>
              <a:rPr sz="2800" spc="-10" dirty="0">
                <a:latin typeface="Calibri"/>
                <a:cs typeface="Calibri"/>
              </a:rPr>
              <a:t>security but, in practice, has two </a:t>
            </a:r>
            <a:r>
              <a:rPr sz="2800" spc="-15" dirty="0">
                <a:latin typeface="Calibri"/>
                <a:cs typeface="Calibri"/>
              </a:rPr>
              <a:t>fundamental</a:t>
            </a:r>
            <a:r>
              <a:rPr sz="2800" spc="245" dirty="0">
                <a:latin typeface="Calibri"/>
                <a:cs typeface="Calibri"/>
              </a:rPr>
              <a:t> </a:t>
            </a:r>
            <a:r>
              <a:rPr sz="2800" spc="-10" dirty="0">
                <a:latin typeface="Calibri"/>
                <a:cs typeface="Calibri"/>
              </a:rPr>
              <a:t>difficulties:</a:t>
            </a:r>
            <a:endParaRPr sz="2800">
              <a:latin typeface="Calibri"/>
              <a:cs typeface="Calibri"/>
            </a:endParaRPr>
          </a:p>
        </p:txBody>
      </p:sp>
      <p:sp>
        <p:nvSpPr>
          <p:cNvPr id="3" name="object 3"/>
          <p:cNvSpPr txBox="1"/>
          <p:nvPr/>
        </p:nvSpPr>
        <p:spPr>
          <a:xfrm>
            <a:off x="612140" y="1244854"/>
            <a:ext cx="1682114" cy="452120"/>
          </a:xfrm>
          <a:prstGeom prst="rect">
            <a:avLst/>
          </a:prstGeom>
        </p:spPr>
        <p:txBody>
          <a:bodyPr vert="horz" wrap="square" lIns="0" tIns="12065" rIns="0" bIns="0" rtlCol="0">
            <a:spAutoFit/>
          </a:bodyPr>
          <a:lstStyle/>
          <a:p>
            <a:pPr marL="12700">
              <a:lnSpc>
                <a:spcPct val="100000"/>
              </a:lnSpc>
              <a:spcBef>
                <a:spcPts val="95"/>
              </a:spcBef>
              <a:tabLst>
                <a:tab pos="1446530" algn="l"/>
              </a:tabLst>
            </a:pPr>
            <a:r>
              <a:rPr sz="2800" spc="-10" dirty="0">
                <a:latin typeface="Calibri"/>
                <a:cs typeface="Calibri"/>
              </a:rPr>
              <a:t>1</a:t>
            </a:r>
            <a:r>
              <a:rPr sz="2800" spc="-210" dirty="0">
                <a:latin typeface="Calibri"/>
                <a:cs typeface="Calibri"/>
              </a:rPr>
              <a:t>.</a:t>
            </a:r>
            <a:r>
              <a:rPr sz="2800" spc="-10" dirty="0">
                <a:latin typeface="Calibri"/>
                <a:cs typeface="Calibri"/>
              </a:rPr>
              <a:t>The</a:t>
            </a:r>
            <a:r>
              <a:rPr sz="2800" spc="-45" dirty="0">
                <a:latin typeface="Calibri"/>
                <a:cs typeface="Calibri"/>
              </a:rPr>
              <a:t>r</a:t>
            </a:r>
            <a:r>
              <a:rPr sz="2800" spc="-5" dirty="0">
                <a:latin typeface="Calibri"/>
                <a:cs typeface="Calibri"/>
              </a:rPr>
              <a:t>e</a:t>
            </a:r>
            <a:r>
              <a:rPr sz="2800" dirty="0">
                <a:latin typeface="Calibri"/>
                <a:cs typeface="Calibri"/>
              </a:rPr>
              <a:t>	is</a:t>
            </a:r>
            <a:endParaRPr sz="2800">
              <a:latin typeface="Calibri"/>
              <a:cs typeface="Calibri"/>
            </a:endParaRPr>
          </a:p>
        </p:txBody>
      </p:sp>
      <p:sp>
        <p:nvSpPr>
          <p:cNvPr id="4" name="object 4"/>
          <p:cNvSpPr txBox="1"/>
          <p:nvPr/>
        </p:nvSpPr>
        <p:spPr>
          <a:xfrm>
            <a:off x="935227" y="1244854"/>
            <a:ext cx="10953115" cy="835660"/>
          </a:xfrm>
          <a:prstGeom prst="rect">
            <a:avLst/>
          </a:prstGeom>
        </p:spPr>
        <p:txBody>
          <a:bodyPr vert="horz" wrap="square" lIns="0" tIns="60960" rIns="0" bIns="0" rtlCol="0">
            <a:spAutoFit/>
          </a:bodyPr>
          <a:lstStyle/>
          <a:p>
            <a:pPr marL="12700" marR="5080" indent="1690370">
              <a:lnSpc>
                <a:spcPts val="3020"/>
              </a:lnSpc>
              <a:spcBef>
                <a:spcPts val="480"/>
              </a:spcBef>
              <a:tabLst>
                <a:tab pos="1499870" algn="l"/>
                <a:tab pos="2545715" algn="l"/>
                <a:tab pos="2565400" algn="l"/>
                <a:tab pos="4127500" algn="l"/>
                <a:tab pos="5706745" algn="l"/>
                <a:tab pos="6360795" algn="l"/>
                <a:tab pos="7769225" algn="l"/>
                <a:tab pos="8839200" algn="l"/>
                <a:tab pos="10640695" algn="l"/>
              </a:tabLst>
            </a:pPr>
            <a:r>
              <a:rPr sz="2800" dirty="0">
                <a:latin typeface="Calibri"/>
                <a:cs typeface="Calibri"/>
              </a:rPr>
              <a:t>t</a:t>
            </a:r>
            <a:r>
              <a:rPr sz="2800" spc="-10" dirty="0">
                <a:latin typeface="Calibri"/>
                <a:cs typeface="Calibri"/>
              </a:rPr>
              <a:t>h</a:t>
            </a:r>
            <a:r>
              <a:rPr sz="2800" spc="-5" dirty="0">
                <a:latin typeface="Calibri"/>
                <a:cs typeface="Calibri"/>
              </a:rPr>
              <a:t>e</a:t>
            </a:r>
            <a:r>
              <a:rPr sz="2800" dirty="0">
                <a:latin typeface="Calibri"/>
                <a:cs typeface="Calibri"/>
              </a:rPr>
              <a:t>	p</a:t>
            </a:r>
            <a:r>
              <a:rPr sz="2800" spc="-70" dirty="0">
                <a:latin typeface="Calibri"/>
                <a:cs typeface="Calibri"/>
              </a:rPr>
              <a:t>r</a:t>
            </a:r>
            <a:r>
              <a:rPr sz="2800" spc="-5" dirty="0">
                <a:latin typeface="Calibri"/>
                <a:cs typeface="Calibri"/>
              </a:rPr>
              <a:t>a</a:t>
            </a:r>
            <a:r>
              <a:rPr sz="2800" spc="5" dirty="0">
                <a:latin typeface="Calibri"/>
                <a:cs typeface="Calibri"/>
              </a:rPr>
              <a:t>c</a:t>
            </a:r>
            <a:r>
              <a:rPr sz="2800" spc="-5" dirty="0">
                <a:latin typeface="Calibri"/>
                <a:cs typeface="Calibri"/>
              </a:rPr>
              <a:t>ti</a:t>
            </a:r>
            <a:r>
              <a:rPr sz="2800" spc="-25" dirty="0">
                <a:latin typeface="Calibri"/>
                <a:cs typeface="Calibri"/>
              </a:rPr>
              <a:t>c</a:t>
            </a:r>
            <a:r>
              <a:rPr sz="2800" spc="-5" dirty="0">
                <a:latin typeface="Calibri"/>
                <a:cs typeface="Calibri"/>
              </a:rPr>
              <a:t>al</a:t>
            </a:r>
            <a:r>
              <a:rPr sz="2800" dirty="0">
                <a:latin typeface="Calibri"/>
                <a:cs typeface="Calibri"/>
              </a:rPr>
              <a:t>	</a:t>
            </a:r>
            <a:r>
              <a:rPr sz="2800" spc="-10" dirty="0">
                <a:latin typeface="Calibri"/>
                <a:cs typeface="Calibri"/>
              </a:rPr>
              <a:t>p</a:t>
            </a:r>
            <a:r>
              <a:rPr sz="2800" spc="-65" dirty="0">
                <a:latin typeface="Calibri"/>
                <a:cs typeface="Calibri"/>
              </a:rPr>
              <a:t>r</a:t>
            </a:r>
            <a:r>
              <a:rPr sz="2800" spc="5" dirty="0">
                <a:latin typeface="Calibri"/>
                <a:cs typeface="Calibri"/>
              </a:rPr>
              <a:t>o</a:t>
            </a:r>
            <a:r>
              <a:rPr sz="2800" spc="-10" dirty="0">
                <a:latin typeface="Calibri"/>
                <a:cs typeface="Calibri"/>
              </a:rPr>
              <a:t>b</a:t>
            </a:r>
            <a:r>
              <a:rPr sz="2800" spc="-20" dirty="0">
                <a:latin typeface="Calibri"/>
                <a:cs typeface="Calibri"/>
              </a:rPr>
              <a:t>l</a:t>
            </a:r>
            <a:r>
              <a:rPr sz="2800" spc="-5" dirty="0">
                <a:latin typeface="Calibri"/>
                <a:cs typeface="Calibri"/>
              </a:rPr>
              <a:t>em</a:t>
            </a:r>
            <a:r>
              <a:rPr sz="280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maki</a:t>
            </a:r>
            <a:r>
              <a:rPr sz="2800" spc="-15" dirty="0">
                <a:latin typeface="Calibri"/>
                <a:cs typeface="Calibri"/>
              </a:rPr>
              <a:t>n</a:t>
            </a:r>
            <a:r>
              <a:rPr sz="2800" spc="-5" dirty="0">
                <a:latin typeface="Calibri"/>
                <a:cs typeface="Calibri"/>
              </a:rPr>
              <a:t>g</a:t>
            </a:r>
            <a:r>
              <a:rPr sz="2800" dirty="0">
                <a:latin typeface="Calibri"/>
                <a:cs typeface="Calibri"/>
              </a:rPr>
              <a:t>	</a:t>
            </a:r>
            <a:r>
              <a:rPr sz="2800" spc="-5" dirty="0">
                <a:latin typeface="Calibri"/>
                <a:cs typeface="Calibri"/>
              </a:rPr>
              <a:t>la</a:t>
            </a:r>
            <a:r>
              <a:rPr sz="2800" spc="-50" dirty="0">
                <a:latin typeface="Calibri"/>
                <a:cs typeface="Calibri"/>
              </a:rPr>
              <a:t>r</a:t>
            </a:r>
            <a:r>
              <a:rPr sz="2800" spc="-25" dirty="0">
                <a:latin typeface="Calibri"/>
                <a:cs typeface="Calibri"/>
              </a:rPr>
              <a:t>g</a:t>
            </a:r>
            <a:r>
              <a:rPr sz="2800" spc="-5" dirty="0">
                <a:latin typeface="Calibri"/>
                <a:cs typeface="Calibri"/>
              </a:rPr>
              <a:t>e</a:t>
            </a:r>
            <a:r>
              <a:rPr sz="2800" dirty="0">
                <a:latin typeface="Calibri"/>
                <a:cs typeface="Calibri"/>
              </a:rPr>
              <a:t>	</a:t>
            </a:r>
            <a:r>
              <a:rPr sz="2800" spc="-10" dirty="0">
                <a:latin typeface="Calibri"/>
                <a:cs typeface="Calibri"/>
              </a:rPr>
              <a:t>qu</a:t>
            </a:r>
            <a:r>
              <a:rPr sz="2800" spc="-5" dirty="0">
                <a:latin typeface="Calibri"/>
                <a:cs typeface="Calibri"/>
              </a:rPr>
              <a:t>a</a:t>
            </a:r>
            <a:r>
              <a:rPr sz="2800" spc="-35" dirty="0">
                <a:latin typeface="Calibri"/>
                <a:cs typeface="Calibri"/>
              </a:rPr>
              <a:t>n</a:t>
            </a:r>
            <a:r>
              <a:rPr sz="2800" spc="-5" dirty="0">
                <a:latin typeface="Calibri"/>
                <a:cs typeface="Calibri"/>
              </a:rPr>
              <a:t>tities</a:t>
            </a:r>
            <a:r>
              <a:rPr sz="2800" dirty="0">
                <a:latin typeface="Calibri"/>
                <a:cs typeface="Calibri"/>
              </a:rPr>
              <a:t>	</a:t>
            </a:r>
            <a:r>
              <a:rPr sz="2800" spc="5" dirty="0">
                <a:latin typeface="Calibri"/>
                <a:cs typeface="Calibri"/>
              </a:rPr>
              <a:t>of  </a:t>
            </a:r>
            <a:r>
              <a:rPr sz="2800" spc="-15" dirty="0">
                <a:latin typeface="Calibri"/>
                <a:cs typeface="Calibri"/>
              </a:rPr>
              <a:t>random	</a:t>
            </a:r>
            <a:r>
              <a:rPr sz="2800" spc="-30" dirty="0">
                <a:latin typeface="Calibri"/>
                <a:cs typeface="Calibri"/>
              </a:rPr>
              <a:t>keys.		</a:t>
            </a:r>
            <a:r>
              <a:rPr sz="2800" spc="-20" dirty="0">
                <a:latin typeface="Calibri"/>
                <a:cs typeface="Calibri"/>
              </a:rPr>
              <a:t>Any</a:t>
            </a:r>
            <a:endParaRPr sz="2800">
              <a:latin typeface="Calibri"/>
              <a:cs typeface="Calibri"/>
            </a:endParaRPr>
          </a:p>
        </p:txBody>
      </p:sp>
      <p:sp>
        <p:nvSpPr>
          <p:cNvPr id="5" name="object 5"/>
          <p:cNvSpPr txBox="1"/>
          <p:nvPr/>
        </p:nvSpPr>
        <p:spPr>
          <a:xfrm>
            <a:off x="4389246" y="1628597"/>
            <a:ext cx="1036319"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heavily</a:t>
            </a:r>
            <a:endParaRPr sz="2800">
              <a:latin typeface="Calibri"/>
              <a:cs typeface="Calibri"/>
            </a:endParaRPr>
          </a:p>
        </p:txBody>
      </p:sp>
      <p:sp>
        <p:nvSpPr>
          <p:cNvPr id="6" name="object 6"/>
          <p:cNvSpPr txBox="1"/>
          <p:nvPr/>
        </p:nvSpPr>
        <p:spPr>
          <a:xfrm>
            <a:off x="935227" y="2013330"/>
            <a:ext cx="4568825" cy="452120"/>
          </a:xfrm>
          <a:prstGeom prst="rect">
            <a:avLst/>
          </a:prstGeom>
        </p:spPr>
        <p:txBody>
          <a:bodyPr vert="horz" wrap="square" lIns="0" tIns="12065" rIns="0" bIns="0" rtlCol="0">
            <a:spAutoFit/>
          </a:bodyPr>
          <a:lstStyle/>
          <a:p>
            <a:pPr marL="12700">
              <a:lnSpc>
                <a:spcPct val="100000"/>
              </a:lnSpc>
              <a:spcBef>
                <a:spcPts val="95"/>
              </a:spcBef>
              <a:tabLst>
                <a:tab pos="576580" algn="l"/>
                <a:tab pos="1978660" algn="l"/>
                <a:tab pos="3742054" algn="l"/>
                <a:tab pos="4385310" algn="l"/>
              </a:tabLst>
            </a:pPr>
            <a:r>
              <a:rPr sz="2800" spc="-5" dirty="0">
                <a:latin typeface="Calibri"/>
                <a:cs typeface="Calibri"/>
              </a:rPr>
              <a:t>of	</a:t>
            </a:r>
            <a:r>
              <a:rPr sz="2800" spc="-70" dirty="0">
                <a:latin typeface="Calibri"/>
                <a:cs typeface="Calibri"/>
              </a:rPr>
              <a:t>r</a:t>
            </a:r>
            <a:r>
              <a:rPr sz="2800" spc="5" dirty="0">
                <a:latin typeface="Calibri"/>
                <a:cs typeface="Calibri"/>
              </a:rPr>
              <a:t>a</a:t>
            </a:r>
            <a:r>
              <a:rPr sz="2800" spc="-10" dirty="0">
                <a:latin typeface="Calibri"/>
                <a:cs typeface="Calibri"/>
              </a:rPr>
              <a:t>n</a:t>
            </a:r>
            <a:r>
              <a:rPr sz="2800" spc="5" dirty="0">
                <a:latin typeface="Calibri"/>
                <a:cs typeface="Calibri"/>
              </a:rPr>
              <a:t>d</a:t>
            </a:r>
            <a:r>
              <a:rPr sz="2800" spc="-10" dirty="0">
                <a:latin typeface="Calibri"/>
                <a:cs typeface="Calibri"/>
              </a:rPr>
              <a:t>o</a:t>
            </a:r>
            <a:r>
              <a:rPr sz="2800" spc="-5" dirty="0">
                <a:latin typeface="Calibri"/>
                <a:cs typeface="Calibri"/>
              </a:rPr>
              <a:t>m</a:t>
            </a:r>
            <a:r>
              <a:rPr sz="2800" dirty="0">
                <a:latin typeface="Calibri"/>
                <a:cs typeface="Calibri"/>
              </a:rPr>
              <a:t>	</a:t>
            </a:r>
            <a:r>
              <a:rPr sz="2800" spc="5" dirty="0">
                <a:latin typeface="Calibri"/>
                <a:cs typeface="Calibri"/>
              </a:rPr>
              <a:t>c</a:t>
            </a:r>
            <a:r>
              <a:rPr sz="2800" spc="-10" dirty="0">
                <a:latin typeface="Calibri"/>
                <a:cs typeface="Calibri"/>
              </a:rPr>
              <a:t>ha</a:t>
            </a:r>
            <a:r>
              <a:rPr sz="2800" spc="-75" dirty="0">
                <a:latin typeface="Calibri"/>
                <a:cs typeface="Calibri"/>
              </a:rPr>
              <a:t>r</a:t>
            </a:r>
            <a:r>
              <a:rPr sz="2800" spc="-5" dirty="0">
                <a:latin typeface="Calibri"/>
                <a:cs typeface="Calibri"/>
              </a:rPr>
              <a:t>a</a:t>
            </a:r>
            <a:r>
              <a:rPr sz="2800" dirty="0">
                <a:latin typeface="Calibri"/>
                <a:cs typeface="Calibri"/>
              </a:rPr>
              <a:t>c</a:t>
            </a:r>
            <a:r>
              <a:rPr sz="2800" spc="-35" dirty="0">
                <a:latin typeface="Calibri"/>
                <a:cs typeface="Calibri"/>
              </a:rPr>
              <a:t>t</a:t>
            </a:r>
            <a:r>
              <a:rPr sz="2800" spc="-5" dirty="0">
                <a:latin typeface="Calibri"/>
                <a:cs typeface="Calibri"/>
              </a:rPr>
              <a:t>e</a:t>
            </a:r>
            <a:r>
              <a:rPr sz="2800" spc="-60" dirty="0">
                <a:latin typeface="Calibri"/>
                <a:cs typeface="Calibri"/>
              </a:rPr>
              <a:t>r</a:t>
            </a:r>
            <a:r>
              <a:rPr sz="2800" spc="-5" dirty="0">
                <a:latin typeface="Calibri"/>
                <a:cs typeface="Calibri"/>
              </a:rPr>
              <a:t>s</a:t>
            </a:r>
            <a:r>
              <a:rPr sz="2800" dirty="0">
                <a:latin typeface="Calibri"/>
                <a:cs typeface="Calibri"/>
              </a:rPr>
              <a:t>	</a:t>
            </a:r>
            <a:r>
              <a:rPr sz="2800" spc="-5" dirty="0">
                <a:latin typeface="Calibri"/>
                <a:cs typeface="Calibri"/>
              </a:rPr>
              <a:t>on</a:t>
            </a:r>
            <a:r>
              <a:rPr sz="2800" dirty="0">
                <a:latin typeface="Calibri"/>
                <a:cs typeface="Calibri"/>
              </a:rPr>
              <a:t>	</a:t>
            </a:r>
            <a:r>
              <a:rPr sz="2800" spc="-5" dirty="0">
                <a:latin typeface="Calibri"/>
                <a:cs typeface="Calibri"/>
              </a:rPr>
              <a:t>a</a:t>
            </a:r>
            <a:endParaRPr sz="2800">
              <a:latin typeface="Calibri"/>
              <a:cs typeface="Calibri"/>
            </a:endParaRPr>
          </a:p>
        </p:txBody>
      </p:sp>
      <p:sp>
        <p:nvSpPr>
          <p:cNvPr id="7" name="object 7"/>
          <p:cNvSpPr txBox="1"/>
          <p:nvPr/>
        </p:nvSpPr>
        <p:spPr>
          <a:xfrm>
            <a:off x="5747130" y="1628597"/>
            <a:ext cx="1052830" cy="836294"/>
          </a:xfrm>
          <a:prstGeom prst="rect">
            <a:avLst/>
          </a:prstGeom>
        </p:spPr>
        <p:txBody>
          <a:bodyPr vert="horz" wrap="square" lIns="0" tIns="60325" rIns="0" bIns="0" rtlCol="0">
            <a:spAutoFit/>
          </a:bodyPr>
          <a:lstStyle/>
          <a:p>
            <a:pPr marL="12700" marR="5080" indent="4445">
              <a:lnSpc>
                <a:spcPts val="3030"/>
              </a:lnSpc>
              <a:spcBef>
                <a:spcPts val="475"/>
              </a:spcBef>
            </a:pPr>
            <a:r>
              <a:rPr sz="2800" dirty="0">
                <a:latin typeface="Calibri"/>
                <a:cs typeface="Calibri"/>
              </a:rPr>
              <a:t>used  </a:t>
            </a:r>
            <a:r>
              <a:rPr sz="2800" spc="-45" dirty="0">
                <a:latin typeface="Calibri"/>
                <a:cs typeface="Calibri"/>
              </a:rPr>
              <a:t>r</a:t>
            </a:r>
            <a:r>
              <a:rPr sz="2800" spc="-5" dirty="0">
                <a:latin typeface="Calibri"/>
                <a:cs typeface="Calibri"/>
              </a:rPr>
              <a:t>egu</a:t>
            </a:r>
            <a:r>
              <a:rPr sz="2800" spc="5" dirty="0">
                <a:latin typeface="Calibri"/>
                <a:cs typeface="Calibri"/>
              </a:rPr>
              <a:t>l</a:t>
            </a:r>
            <a:r>
              <a:rPr sz="2800" spc="-5" dirty="0">
                <a:latin typeface="Calibri"/>
                <a:cs typeface="Calibri"/>
              </a:rPr>
              <a:t>ar</a:t>
            </a:r>
            <a:endParaRPr sz="2800">
              <a:latin typeface="Calibri"/>
              <a:cs typeface="Calibri"/>
            </a:endParaRPr>
          </a:p>
        </p:txBody>
      </p:sp>
      <p:sp>
        <p:nvSpPr>
          <p:cNvPr id="8" name="object 8"/>
          <p:cNvSpPr txBox="1"/>
          <p:nvPr/>
        </p:nvSpPr>
        <p:spPr>
          <a:xfrm>
            <a:off x="6797420" y="1628597"/>
            <a:ext cx="3687445" cy="836294"/>
          </a:xfrm>
          <a:prstGeom prst="rect">
            <a:avLst/>
          </a:prstGeom>
        </p:spPr>
        <p:txBody>
          <a:bodyPr vert="horz" wrap="square" lIns="0" tIns="60325" rIns="0" bIns="0" rtlCol="0">
            <a:spAutoFit/>
          </a:bodyPr>
          <a:lstStyle/>
          <a:p>
            <a:pPr marL="255904" marR="5080" indent="-243840">
              <a:lnSpc>
                <a:spcPts val="3030"/>
              </a:lnSpc>
              <a:spcBef>
                <a:spcPts val="475"/>
              </a:spcBef>
              <a:tabLst>
                <a:tab pos="1332230" algn="l"/>
                <a:tab pos="1367155" algn="l"/>
                <a:tab pos="2556510" algn="l"/>
                <a:tab pos="3004185" algn="l"/>
              </a:tabLst>
            </a:pPr>
            <a:r>
              <a:rPr sz="2800" spc="-30" dirty="0">
                <a:latin typeface="Calibri"/>
                <a:cs typeface="Calibri"/>
              </a:rPr>
              <a:t>system		</a:t>
            </a:r>
            <a:r>
              <a:rPr sz="2800" spc="-10" dirty="0">
                <a:latin typeface="Calibri"/>
                <a:cs typeface="Calibri"/>
              </a:rPr>
              <a:t>might	</a:t>
            </a:r>
            <a:r>
              <a:rPr sz="2800" spc="-15" dirty="0">
                <a:latin typeface="Calibri"/>
                <a:cs typeface="Calibri"/>
              </a:rPr>
              <a:t>require  </a:t>
            </a:r>
            <a:r>
              <a:rPr sz="2800" spc="-10" dirty="0">
                <a:latin typeface="Calibri"/>
                <a:cs typeface="Calibri"/>
              </a:rPr>
              <a:t>basi</a:t>
            </a:r>
            <a:r>
              <a:rPr sz="2800" dirty="0">
                <a:latin typeface="Calibri"/>
                <a:cs typeface="Calibri"/>
              </a:rPr>
              <a:t>s</a:t>
            </a:r>
            <a:r>
              <a:rPr sz="2800" spc="-5" dirty="0">
                <a:latin typeface="Calibri"/>
                <a:cs typeface="Calibri"/>
              </a:rPr>
              <a:t>.</a:t>
            </a:r>
            <a:r>
              <a:rPr sz="2800" dirty="0">
                <a:latin typeface="Calibri"/>
                <a:cs typeface="Calibri"/>
              </a:rPr>
              <a:t>	Sup</a:t>
            </a:r>
            <a:r>
              <a:rPr sz="2800" spc="-10" dirty="0">
                <a:latin typeface="Calibri"/>
                <a:cs typeface="Calibri"/>
              </a:rPr>
              <a:t>pl</a:t>
            </a:r>
            <a:r>
              <a:rPr sz="2800" spc="-20" dirty="0">
                <a:latin typeface="Calibri"/>
                <a:cs typeface="Calibri"/>
              </a:rPr>
              <a:t>y</a:t>
            </a:r>
            <a:r>
              <a:rPr sz="2800" spc="-5" dirty="0">
                <a:latin typeface="Calibri"/>
                <a:cs typeface="Calibri"/>
              </a:rPr>
              <a:t>i</a:t>
            </a:r>
            <a:r>
              <a:rPr sz="2800" spc="10" dirty="0">
                <a:latin typeface="Calibri"/>
                <a:cs typeface="Calibri"/>
              </a:rPr>
              <a:t>n</a:t>
            </a:r>
            <a:r>
              <a:rPr sz="2800" spc="-5" dirty="0">
                <a:latin typeface="Calibri"/>
                <a:cs typeface="Calibri"/>
              </a:rPr>
              <a:t>g</a:t>
            </a:r>
            <a:r>
              <a:rPr sz="2800" dirty="0">
                <a:latin typeface="Calibri"/>
                <a:cs typeface="Calibri"/>
              </a:rPr>
              <a:t>	</a:t>
            </a:r>
            <a:r>
              <a:rPr sz="2800" spc="-5" dirty="0">
                <a:latin typeface="Calibri"/>
                <a:cs typeface="Calibri"/>
              </a:rPr>
              <a:t>tru</a:t>
            </a:r>
            <a:r>
              <a:rPr sz="2800" spc="-25" dirty="0">
                <a:latin typeface="Calibri"/>
                <a:cs typeface="Calibri"/>
              </a:rPr>
              <a:t>l</a:t>
            </a:r>
            <a:r>
              <a:rPr sz="2800" spc="-5" dirty="0">
                <a:latin typeface="Calibri"/>
                <a:cs typeface="Calibri"/>
              </a:rPr>
              <a:t>y</a:t>
            </a:r>
            <a:endParaRPr sz="2800">
              <a:latin typeface="Calibri"/>
              <a:cs typeface="Calibri"/>
            </a:endParaRPr>
          </a:p>
        </p:txBody>
      </p:sp>
      <p:sp>
        <p:nvSpPr>
          <p:cNvPr id="9" name="object 9"/>
          <p:cNvSpPr txBox="1"/>
          <p:nvPr/>
        </p:nvSpPr>
        <p:spPr>
          <a:xfrm>
            <a:off x="10728452" y="1628597"/>
            <a:ext cx="1159510" cy="836294"/>
          </a:xfrm>
          <a:prstGeom prst="rect">
            <a:avLst/>
          </a:prstGeom>
        </p:spPr>
        <p:txBody>
          <a:bodyPr vert="horz" wrap="square" lIns="0" tIns="60325" rIns="0" bIns="0" rtlCol="0">
            <a:spAutoFit/>
          </a:bodyPr>
          <a:lstStyle/>
          <a:p>
            <a:pPr marL="12700" marR="5080" indent="12065">
              <a:lnSpc>
                <a:spcPts val="3030"/>
              </a:lnSpc>
              <a:spcBef>
                <a:spcPts val="475"/>
              </a:spcBef>
            </a:pPr>
            <a:r>
              <a:rPr sz="2800" spc="-5" dirty="0">
                <a:latin typeface="Calibri"/>
                <a:cs typeface="Calibri"/>
              </a:rPr>
              <a:t>m</a:t>
            </a:r>
            <a:r>
              <a:rPr sz="2800" spc="-20" dirty="0">
                <a:latin typeface="Calibri"/>
                <a:cs typeface="Calibri"/>
              </a:rPr>
              <a:t>i</a:t>
            </a:r>
            <a:r>
              <a:rPr sz="2800" spc="-5" dirty="0">
                <a:latin typeface="Calibri"/>
                <a:cs typeface="Calibri"/>
              </a:rPr>
              <a:t>l</a:t>
            </a:r>
            <a:r>
              <a:rPr sz="2800" spc="-20" dirty="0">
                <a:latin typeface="Calibri"/>
                <a:cs typeface="Calibri"/>
              </a:rPr>
              <a:t>l</a:t>
            </a:r>
            <a:r>
              <a:rPr sz="2800" spc="-5" dirty="0">
                <a:latin typeface="Calibri"/>
                <a:cs typeface="Calibri"/>
              </a:rPr>
              <a:t>ions  </a:t>
            </a:r>
            <a:r>
              <a:rPr sz="2800" spc="-60" dirty="0">
                <a:latin typeface="Calibri"/>
                <a:cs typeface="Calibri"/>
              </a:rPr>
              <a:t>r</a:t>
            </a:r>
            <a:r>
              <a:rPr sz="2800" spc="-5" dirty="0">
                <a:latin typeface="Calibri"/>
                <a:cs typeface="Calibri"/>
              </a:rPr>
              <a:t>and</a:t>
            </a:r>
            <a:r>
              <a:rPr sz="2800" dirty="0">
                <a:latin typeface="Calibri"/>
                <a:cs typeface="Calibri"/>
              </a:rPr>
              <a:t>o</a:t>
            </a:r>
            <a:r>
              <a:rPr sz="2800" spc="-5" dirty="0">
                <a:latin typeface="Calibri"/>
                <a:cs typeface="Calibri"/>
              </a:rPr>
              <a:t>m</a:t>
            </a:r>
            <a:endParaRPr sz="2800">
              <a:latin typeface="Calibri"/>
              <a:cs typeface="Calibri"/>
            </a:endParaRPr>
          </a:p>
        </p:txBody>
      </p:sp>
      <p:sp>
        <p:nvSpPr>
          <p:cNvPr id="10" name="object 10"/>
          <p:cNvSpPr txBox="1"/>
          <p:nvPr/>
        </p:nvSpPr>
        <p:spPr>
          <a:xfrm>
            <a:off x="935227" y="2397379"/>
            <a:ext cx="6487795" cy="452120"/>
          </a:xfrm>
          <a:prstGeom prst="rect">
            <a:avLst/>
          </a:prstGeom>
        </p:spPr>
        <p:txBody>
          <a:bodyPr vert="horz" wrap="square" lIns="0" tIns="12065" rIns="0" bIns="0" rtlCol="0">
            <a:spAutoFit/>
          </a:bodyPr>
          <a:lstStyle/>
          <a:p>
            <a:pPr marL="12700">
              <a:lnSpc>
                <a:spcPct val="100000"/>
              </a:lnSpc>
              <a:spcBef>
                <a:spcPts val="95"/>
              </a:spcBef>
            </a:pPr>
            <a:r>
              <a:rPr sz="2800" spc="-20" dirty="0">
                <a:latin typeface="Calibri"/>
                <a:cs typeface="Calibri"/>
              </a:rPr>
              <a:t>characters </a:t>
            </a:r>
            <a:r>
              <a:rPr sz="2800" spc="-10" dirty="0">
                <a:latin typeface="Calibri"/>
                <a:cs typeface="Calibri"/>
              </a:rPr>
              <a:t>in this volume is </a:t>
            </a:r>
            <a:r>
              <a:rPr sz="2800" spc="-5" dirty="0">
                <a:latin typeface="Calibri"/>
                <a:cs typeface="Calibri"/>
              </a:rPr>
              <a:t>a </a:t>
            </a:r>
            <a:r>
              <a:rPr sz="2800" spc="-10" dirty="0">
                <a:latin typeface="Calibri"/>
                <a:cs typeface="Calibri"/>
              </a:rPr>
              <a:t>significant</a:t>
            </a:r>
            <a:r>
              <a:rPr sz="2800" spc="150" dirty="0">
                <a:latin typeface="Calibri"/>
                <a:cs typeface="Calibri"/>
              </a:rPr>
              <a:t> </a:t>
            </a:r>
            <a:r>
              <a:rPr sz="2800" spc="-10" dirty="0">
                <a:latin typeface="Calibri"/>
                <a:cs typeface="Calibri"/>
              </a:rPr>
              <a:t>task.</a:t>
            </a:r>
            <a:endParaRPr sz="2800">
              <a:latin typeface="Calibri"/>
              <a:cs typeface="Calibri"/>
            </a:endParaRPr>
          </a:p>
        </p:txBody>
      </p:sp>
      <p:sp>
        <p:nvSpPr>
          <p:cNvPr id="11" name="object 11"/>
          <p:cNvSpPr txBox="1"/>
          <p:nvPr/>
        </p:nvSpPr>
        <p:spPr>
          <a:xfrm>
            <a:off x="612140" y="2907918"/>
            <a:ext cx="3766185" cy="452120"/>
          </a:xfrm>
          <a:prstGeom prst="rect">
            <a:avLst/>
          </a:prstGeom>
        </p:spPr>
        <p:txBody>
          <a:bodyPr vert="horz" wrap="square" lIns="0" tIns="12065" rIns="0" bIns="0" rtlCol="0">
            <a:spAutoFit/>
          </a:bodyPr>
          <a:lstStyle/>
          <a:p>
            <a:pPr marL="12700">
              <a:lnSpc>
                <a:spcPct val="100000"/>
              </a:lnSpc>
              <a:spcBef>
                <a:spcPts val="95"/>
              </a:spcBef>
              <a:tabLst>
                <a:tab pos="1336675" algn="l"/>
                <a:tab pos="2472055" algn="l"/>
              </a:tabLst>
            </a:pPr>
            <a:r>
              <a:rPr sz="2800" spc="-20" dirty="0">
                <a:latin typeface="Calibri"/>
                <a:cs typeface="Calibri"/>
              </a:rPr>
              <a:t>2.Even	</a:t>
            </a:r>
            <a:r>
              <a:rPr sz="2800" spc="-15" dirty="0">
                <a:latin typeface="Calibri"/>
                <a:cs typeface="Calibri"/>
              </a:rPr>
              <a:t>more	</a:t>
            </a:r>
            <a:r>
              <a:rPr sz="2800" spc="-10" dirty="0">
                <a:latin typeface="Calibri"/>
                <a:cs typeface="Calibri"/>
              </a:rPr>
              <a:t>daunting</a:t>
            </a:r>
            <a:endParaRPr sz="2800">
              <a:latin typeface="Calibri"/>
              <a:cs typeface="Calibri"/>
            </a:endParaRPr>
          </a:p>
        </p:txBody>
      </p:sp>
      <p:sp>
        <p:nvSpPr>
          <p:cNvPr id="12" name="object 12"/>
          <p:cNvSpPr txBox="1"/>
          <p:nvPr/>
        </p:nvSpPr>
        <p:spPr>
          <a:xfrm>
            <a:off x="9272778" y="2907918"/>
            <a:ext cx="2614295" cy="452120"/>
          </a:xfrm>
          <a:prstGeom prst="rect">
            <a:avLst/>
          </a:prstGeom>
        </p:spPr>
        <p:txBody>
          <a:bodyPr vert="horz" wrap="square" lIns="0" tIns="12065" rIns="0" bIns="0" rtlCol="0">
            <a:spAutoFit/>
          </a:bodyPr>
          <a:lstStyle/>
          <a:p>
            <a:pPr marL="12700">
              <a:lnSpc>
                <a:spcPct val="100000"/>
              </a:lnSpc>
              <a:spcBef>
                <a:spcPts val="95"/>
              </a:spcBef>
              <a:tabLst>
                <a:tab pos="2058035" algn="l"/>
              </a:tabLst>
            </a:pPr>
            <a:r>
              <a:rPr sz="2800" spc="-10" dirty="0">
                <a:latin typeface="Calibri"/>
                <a:cs typeface="Calibri"/>
              </a:rPr>
              <a:t>d</a:t>
            </a:r>
            <a:r>
              <a:rPr sz="2800" spc="-20" dirty="0">
                <a:latin typeface="Calibri"/>
                <a:cs typeface="Calibri"/>
              </a:rPr>
              <a:t>i</a:t>
            </a:r>
            <a:r>
              <a:rPr sz="2800" spc="-45" dirty="0">
                <a:latin typeface="Calibri"/>
                <a:cs typeface="Calibri"/>
              </a:rPr>
              <a:t>s</a:t>
            </a:r>
            <a:r>
              <a:rPr sz="2800" dirty="0">
                <a:latin typeface="Calibri"/>
                <a:cs typeface="Calibri"/>
              </a:rPr>
              <a:t>t</a:t>
            </a:r>
            <a:r>
              <a:rPr sz="2800" spc="-5" dirty="0">
                <a:latin typeface="Calibri"/>
                <a:cs typeface="Calibri"/>
              </a:rPr>
              <a:t>ributi</a:t>
            </a:r>
            <a:r>
              <a:rPr sz="2800" dirty="0">
                <a:latin typeface="Calibri"/>
                <a:cs typeface="Calibri"/>
              </a:rPr>
              <a:t>o</a:t>
            </a:r>
            <a:r>
              <a:rPr sz="2800" spc="-5" dirty="0">
                <a:latin typeface="Calibri"/>
                <a:cs typeface="Calibri"/>
              </a:rPr>
              <a:t>n</a:t>
            </a:r>
            <a:r>
              <a:rPr sz="2800" dirty="0">
                <a:latin typeface="Calibri"/>
                <a:cs typeface="Calibri"/>
              </a:rPr>
              <a:t>	</a:t>
            </a:r>
            <a:r>
              <a:rPr sz="2800" spc="-5" dirty="0">
                <a:latin typeface="Calibri"/>
                <a:cs typeface="Calibri"/>
              </a:rPr>
              <a:t>and</a:t>
            </a:r>
            <a:endParaRPr sz="2800">
              <a:latin typeface="Calibri"/>
              <a:cs typeface="Calibri"/>
            </a:endParaRPr>
          </a:p>
        </p:txBody>
      </p:sp>
      <p:sp>
        <p:nvSpPr>
          <p:cNvPr id="13" name="object 13"/>
          <p:cNvSpPr txBox="1"/>
          <p:nvPr/>
        </p:nvSpPr>
        <p:spPr>
          <a:xfrm>
            <a:off x="935227" y="3291662"/>
            <a:ext cx="1624330"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protection.</a:t>
            </a:r>
            <a:endParaRPr sz="2800">
              <a:latin typeface="Calibri"/>
              <a:cs typeface="Calibri"/>
            </a:endParaRPr>
          </a:p>
        </p:txBody>
      </p:sp>
      <p:sp>
        <p:nvSpPr>
          <p:cNvPr id="14" name="object 14"/>
          <p:cNvSpPr txBox="1"/>
          <p:nvPr/>
        </p:nvSpPr>
        <p:spPr>
          <a:xfrm>
            <a:off x="4723003" y="2907918"/>
            <a:ext cx="7164070" cy="835660"/>
          </a:xfrm>
          <a:prstGeom prst="rect">
            <a:avLst/>
          </a:prstGeom>
        </p:spPr>
        <p:txBody>
          <a:bodyPr vert="horz" wrap="square" lIns="0" tIns="12065" rIns="0" bIns="0" rtlCol="0">
            <a:spAutoFit/>
          </a:bodyPr>
          <a:lstStyle/>
          <a:p>
            <a:pPr marL="12700">
              <a:lnSpc>
                <a:spcPts val="3190"/>
              </a:lnSpc>
              <a:spcBef>
                <a:spcPts val="95"/>
              </a:spcBef>
              <a:tabLst>
                <a:tab pos="601980" algn="l"/>
                <a:tab pos="1452880" algn="l"/>
                <a:tab pos="3042285" algn="l"/>
                <a:tab pos="3708400" algn="l"/>
              </a:tabLst>
            </a:pPr>
            <a:r>
              <a:rPr sz="2800" spc="-10" dirty="0">
                <a:latin typeface="Calibri"/>
                <a:cs typeface="Calibri"/>
              </a:rPr>
              <a:t>is	</a:t>
            </a:r>
            <a:r>
              <a:rPr sz="2800" spc="-5" dirty="0">
                <a:latin typeface="Calibri"/>
                <a:cs typeface="Calibri"/>
              </a:rPr>
              <a:t>the	</a:t>
            </a:r>
            <a:r>
              <a:rPr sz="2800" spc="-15" dirty="0">
                <a:latin typeface="Calibri"/>
                <a:cs typeface="Calibri"/>
              </a:rPr>
              <a:t>problem	</a:t>
            </a:r>
            <a:r>
              <a:rPr sz="2800" dirty="0">
                <a:latin typeface="Calibri"/>
                <a:cs typeface="Calibri"/>
              </a:rPr>
              <a:t>of	</a:t>
            </a:r>
            <a:r>
              <a:rPr sz="2800" spc="-40" dirty="0">
                <a:latin typeface="Calibri"/>
                <a:cs typeface="Calibri"/>
              </a:rPr>
              <a:t>key</a:t>
            </a:r>
            <a:endParaRPr sz="2800">
              <a:latin typeface="Calibri"/>
              <a:cs typeface="Calibri"/>
            </a:endParaRPr>
          </a:p>
          <a:p>
            <a:pPr marL="3899535">
              <a:lnSpc>
                <a:spcPts val="3190"/>
              </a:lnSpc>
              <a:tabLst>
                <a:tab pos="4636770" algn="l"/>
                <a:tab pos="5184140" algn="l"/>
                <a:tab pos="6236970" algn="l"/>
              </a:tabLst>
            </a:pPr>
            <a:r>
              <a:rPr sz="2800" spc="-90" dirty="0">
                <a:latin typeface="Calibri"/>
                <a:cs typeface="Calibri"/>
              </a:rPr>
              <a:t>k</a:t>
            </a:r>
            <a:r>
              <a:rPr sz="2800" spc="-20" dirty="0">
                <a:latin typeface="Calibri"/>
                <a:cs typeface="Calibri"/>
              </a:rPr>
              <a:t>e</a:t>
            </a:r>
            <a:r>
              <a:rPr sz="2800" spc="-5" dirty="0">
                <a:latin typeface="Calibri"/>
                <a:cs typeface="Calibri"/>
              </a:rPr>
              <a:t>y</a:t>
            </a:r>
            <a:r>
              <a:rPr sz="280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equal</a:t>
            </a:r>
            <a:r>
              <a:rPr sz="2800" dirty="0">
                <a:latin typeface="Calibri"/>
                <a:cs typeface="Calibri"/>
              </a:rPr>
              <a:t>	</a:t>
            </a:r>
            <a:r>
              <a:rPr sz="2800" spc="-5" dirty="0">
                <a:latin typeface="Calibri"/>
                <a:cs typeface="Calibri"/>
              </a:rPr>
              <a:t>l</a:t>
            </a:r>
            <a:r>
              <a:rPr sz="2800" spc="-15" dirty="0">
                <a:latin typeface="Calibri"/>
                <a:cs typeface="Calibri"/>
              </a:rPr>
              <a:t>e</a:t>
            </a:r>
            <a:r>
              <a:rPr sz="2800" spc="-10" dirty="0">
                <a:latin typeface="Calibri"/>
                <a:cs typeface="Calibri"/>
              </a:rPr>
              <a:t>n</a:t>
            </a:r>
            <a:r>
              <a:rPr sz="2800" spc="-60" dirty="0">
                <a:latin typeface="Calibri"/>
                <a:cs typeface="Calibri"/>
              </a:rPr>
              <a:t>g</a:t>
            </a:r>
            <a:r>
              <a:rPr sz="2800" spc="10" dirty="0">
                <a:latin typeface="Calibri"/>
                <a:cs typeface="Calibri"/>
              </a:rPr>
              <a:t>t</a:t>
            </a:r>
            <a:r>
              <a:rPr sz="2800" spc="-5" dirty="0">
                <a:latin typeface="Calibri"/>
                <a:cs typeface="Calibri"/>
              </a:rPr>
              <a:t>h</a:t>
            </a:r>
            <a:endParaRPr sz="2800">
              <a:latin typeface="Calibri"/>
              <a:cs typeface="Calibri"/>
            </a:endParaRPr>
          </a:p>
        </p:txBody>
      </p:sp>
      <p:sp>
        <p:nvSpPr>
          <p:cNvPr id="15" name="object 15"/>
          <p:cNvSpPr txBox="1"/>
          <p:nvPr/>
        </p:nvSpPr>
        <p:spPr>
          <a:xfrm>
            <a:off x="935227" y="3676269"/>
            <a:ext cx="1624965" cy="452120"/>
          </a:xfrm>
          <a:prstGeom prst="rect">
            <a:avLst/>
          </a:prstGeom>
        </p:spPr>
        <p:txBody>
          <a:bodyPr vert="horz" wrap="square" lIns="0" tIns="12065" rIns="0" bIns="0" rtlCol="0">
            <a:spAutoFit/>
          </a:bodyPr>
          <a:lstStyle/>
          <a:p>
            <a:pPr marL="12700">
              <a:lnSpc>
                <a:spcPct val="100000"/>
              </a:lnSpc>
              <a:spcBef>
                <a:spcPts val="95"/>
              </a:spcBef>
              <a:tabLst>
                <a:tab pos="523240" algn="l"/>
              </a:tabLst>
            </a:pPr>
            <a:r>
              <a:rPr sz="2800" spc="-10" dirty="0">
                <a:latin typeface="Calibri"/>
                <a:cs typeface="Calibri"/>
              </a:rPr>
              <a:t>is	needed</a:t>
            </a:r>
            <a:endParaRPr sz="2800">
              <a:latin typeface="Calibri"/>
              <a:cs typeface="Calibri"/>
            </a:endParaRPr>
          </a:p>
        </p:txBody>
      </p:sp>
      <p:sp>
        <p:nvSpPr>
          <p:cNvPr id="16" name="object 16"/>
          <p:cNvSpPr txBox="1"/>
          <p:nvPr/>
        </p:nvSpPr>
        <p:spPr>
          <a:xfrm>
            <a:off x="2787142" y="3291662"/>
            <a:ext cx="9103360" cy="836294"/>
          </a:xfrm>
          <a:prstGeom prst="rect">
            <a:avLst/>
          </a:prstGeom>
        </p:spPr>
        <p:txBody>
          <a:bodyPr vert="horz" wrap="square" lIns="0" tIns="12065" rIns="0" bIns="0" rtlCol="0">
            <a:spAutoFit/>
          </a:bodyPr>
          <a:lstStyle/>
          <a:p>
            <a:pPr marL="12700">
              <a:lnSpc>
                <a:spcPts val="3195"/>
              </a:lnSpc>
              <a:spcBef>
                <a:spcPts val="95"/>
              </a:spcBef>
              <a:tabLst>
                <a:tab pos="735330" algn="l"/>
                <a:tab pos="1780539" algn="l"/>
                <a:tab pos="3281679" algn="l"/>
                <a:tab pos="3836670" algn="l"/>
                <a:tab pos="4452620" algn="l"/>
                <a:tab pos="5412740" algn="l"/>
              </a:tabLst>
            </a:pPr>
            <a:r>
              <a:rPr sz="2800" spc="-20" dirty="0">
                <a:latin typeface="Calibri"/>
                <a:cs typeface="Calibri"/>
              </a:rPr>
              <a:t>For	</a:t>
            </a:r>
            <a:r>
              <a:rPr sz="2800" spc="-10" dirty="0">
                <a:latin typeface="Calibri"/>
                <a:cs typeface="Calibri"/>
              </a:rPr>
              <a:t>every	message	</a:t>
            </a:r>
            <a:r>
              <a:rPr sz="2800" spc="-20" dirty="0">
                <a:latin typeface="Calibri"/>
                <a:cs typeface="Calibri"/>
              </a:rPr>
              <a:t>to	</a:t>
            </a:r>
            <a:r>
              <a:rPr sz="2800" spc="-10" dirty="0">
                <a:latin typeface="Calibri"/>
                <a:cs typeface="Calibri"/>
              </a:rPr>
              <a:t>be	sent,	</a:t>
            </a:r>
            <a:r>
              <a:rPr sz="2800" spc="-5" dirty="0">
                <a:latin typeface="Calibri"/>
                <a:cs typeface="Calibri"/>
              </a:rPr>
              <a:t>a</a:t>
            </a:r>
            <a:endParaRPr sz="2800">
              <a:latin typeface="Calibri"/>
              <a:cs typeface="Calibri"/>
            </a:endParaRPr>
          </a:p>
          <a:p>
            <a:pPr marL="50800">
              <a:lnSpc>
                <a:spcPts val="3195"/>
              </a:lnSpc>
              <a:tabLst>
                <a:tab pos="685800" algn="l"/>
                <a:tab pos="1655445" algn="l"/>
                <a:tab pos="2934335" algn="l"/>
                <a:tab pos="3769360" algn="l"/>
                <a:tab pos="5273675" algn="l"/>
                <a:tab pos="6339205" algn="l"/>
                <a:tab pos="6798309" algn="l"/>
                <a:tab pos="8602980" algn="l"/>
              </a:tabLst>
            </a:pPr>
            <a:r>
              <a:rPr sz="2800" spc="-25" dirty="0">
                <a:latin typeface="Calibri"/>
                <a:cs typeface="Calibri"/>
              </a:rPr>
              <a:t>b</a:t>
            </a:r>
            <a:r>
              <a:rPr sz="2800" spc="-5" dirty="0">
                <a:latin typeface="Calibri"/>
                <a:cs typeface="Calibri"/>
              </a:rPr>
              <a:t>y</a:t>
            </a:r>
            <a:r>
              <a:rPr sz="2800" dirty="0">
                <a:latin typeface="Calibri"/>
                <a:cs typeface="Calibri"/>
              </a:rPr>
              <a:t>	</a:t>
            </a:r>
            <a:r>
              <a:rPr sz="2800" spc="-10" dirty="0">
                <a:latin typeface="Calibri"/>
                <a:cs typeface="Calibri"/>
              </a:rPr>
              <a:t>bo</a:t>
            </a:r>
            <a:r>
              <a:rPr sz="2800" spc="5" dirty="0">
                <a:latin typeface="Calibri"/>
                <a:cs typeface="Calibri"/>
              </a:rPr>
              <a:t>t</a:t>
            </a:r>
            <a:r>
              <a:rPr sz="2800" spc="-5" dirty="0">
                <a:latin typeface="Calibri"/>
                <a:cs typeface="Calibri"/>
              </a:rPr>
              <a:t>h</a:t>
            </a:r>
            <a:r>
              <a:rPr sz="2800" dirty="0">
                <a:latin typeface="Calibri"/>
                <a:cs typeface="Calibri"/>
              </a:rPr>
              <a:t>	</a:t>
            </a:r>
            <a:r>
              <a:rPr sz="2800" spc="-10" dirty="0">
                <a:latin typeface="Calibri"/>
                <a:cs typeface="Calibri"/>
              </a:rPr>
              <a:t>s</a:t>
            </a:r>
            <a:r>
              <a:rPr sz="2800" dirty="0">
                <a:latin typeface="Calibri"/>
                <a:cs typeface="Calibri"/>
              </a:rPr>
              <a:t>e</a:t>
            </a:r>
            <a:r>
              <a:rPr sz="2800" spc="-10" dirty="0">
                <a:latin typeface="Calibri"/>
                <a:cs typeface="Calibri"/>
              </a:rPr>
              <a:t>nde</a:t>
            </a:r>
            <a:r>
              <a:rPr sz="2800" spc="-5" dirty="0">
                <a:latin typeface="Calibri"/>
                <a:cs typeface="Calibri"/>
              </a:rPr>
              <a:t>r</a:t>
            </a:r>
            <a:r>
              <a:rPr sz="2800" dirty="0">
                <a:latin typeface="Calibri"/>
                <a:cs typeface="Calibri"/>
              </a:rPr>
              <a:t>	</a:t>
            </a:r>
            <a:r>
              <a:rPr sz="2800" spc="10" dirty="0">
                <a:latin typeface="Calibri"/>
                <a:cs typeface="Calibri"/>
              </a:rPr>
              <a:t>a</a:t>
            </a:r>
            <a:r>
              <a:rPr sz="2800" dirty="0">
                <a:latin typeface="Calibri"/>
                <a:cs typeface="Calibri"/>
              </a:rPr>
              <a:t>n</a:t>
            </a:r>
            <a:r>
              <a:rPr sz="2800" spc="-5" dirty="0">
                <a:latin typeface="Calibri"/>
                <a:cs typeface="Calibri"/>
              </a:rPr>
              <a:t>d</a:t>
            </a:r>
            <a:r>
              <a:rPr sz="2800" dirty="0">
                <a:latin typeface="Calibri"/>
                <a:cs typeface="Calibri"/>
              </a:rPr>
              <a:t>	</a:t>
            </a:r>
            <a:r>
              <a:rPr sz="2800" spc="-45" dirty="0">
                <a:latin typeface="Calibri"/>
                <a:cs typeface="Calibri"/>
              </a:rPr>
              <a:t>r</a:t>
            </a:r>
            <a:r>
              <a:rPr sz="2800" spc="-5" dirty="0">
                <a:latin typeface="Calibri"/>
                <a:cs typeface="Calibri"/>
              </a:rPr>
              <a:t>ecei</a:t>
            </a:r>
            <a:r>
              <a:rPr sz="2800" spc="-35" dirty="0">
                <a:latin typeface="Calibri"/>
                <a:cs typeface="Calibri"/>
              </a:rPr>
              <a:t>v</a:t>
            </a:r>
            <a:r>
              <a:rPr sz="2800" spc="-5" dirty="0">
                <a:latin typeface="Calibri"/>
                <a:cs typeface="Calibri"/>
              </a:rPr>
              <a:t>e</a:t>
            </a:r>
            <a:r>
              <a:rPr sz="2800" spc="-290" dirty="0">
                <a:latin typeface="Calibri"/>
                <a:cs typeface="Calibri"/>
              </a:rPr>
              <a:t>r</a:t>
            </a:r>
            <a:r>
              <a:rPr sz="2800" spc="-5" dirty="0">
                <a:latin typeface="Calibri"/>
                <a:cs typeface="Calibri"/>
              </a:rPr>
              <a:t>.</a:t>
            </a:r>
            <a:r>
              <a:rPr sz="2800" dirty="0">
                <a:latin typeface="Calibri"/>
                <a:cs typeface="Calibri"/>
              </a:rPr>
              <a:t>	</a:t>
            </a:r>
            <a:r>
              <a:rPr sz="2800" spc="-10" dirty="0">
                <a:latin typeface="Calibri"/>
                <a:cs typeface="Calibri"/>
              </a:rPr>
              <a:t>T</a:t>
            </a:r>
            <a:r>
              <a:rPr sz="2800" spc="5" dirty="0">
                <a:latin typeface="Calibri"/>
                <a:cs typeface="Calibri"/>
              </a:rPr>
              <a:t>h</a:t>
            </a:r>
            <a:r>
              <a:rPr sz="2800" spc="-10" dirty="0">
                <a:latin typeface="Calibri"/>
                <a:cs typeface="Calibri"/>
              </a:rPr>
              <a:t>us</a:t>
            </a:r>
            <a:r>
              <a:rPr sz="2800" spc="-5" dirty="0">
                <a:latin typeface="Calibri"/>
                <a:cs typeface="Calibri"/>
              </a:rPr>
              <a:t>,</a:t>
            </a:r>
            <a:r>
              <a:rPr sz="2800" dirty="0">
                <a:latin typeface="Calibri"/>
                <a:cs typeface="Calibri"/>
              </a:rPr>
              <a:t>	</a:t>
            </a:r>
            <a:r>
              <a:rPr sz="2800" spc="-5" dirty="0">
                <a:latin typeface="Calibri"/>
                <a:cs typeface="Calibri"/>
              </a:rPr>
              <a:t>a</a:t>
            </a:r>
            <a:r>
              <a:rPr sz="2800" dirty="0">
                <a:latin typeface="Calibri"/>
                <a:cs typeface="Calibri"/>
              </a:rPr>
              <a:t>	</a:t>
            </a:r>
            <a:r>
              <a:rPr sz="2800" spc="-5" dirty="0">
                <a:latin typeface="Calibri"/>
                <a:cs typeface="Calibri"/>
              </a:rPr>
              <a:t>mamm</a:t>
            </a:r>
            <a:r>
              <a:rPr sz="2800" spc="5" dirty="0">
                <a:latin typeface="Calibri"/>
                <a:cs typeface="Calibri"/>
              </a:rPr>
              <a:t>o</a:t>
            </a:r>
            <a:r>
              <a:rPr sz="2800" spc="-5" dirty="0">
                <a:latin typeface="Calibri"/>
                <a:cs typeface="Calibri"/>
              </a:rPr>
              <a:t>th</a:t>
            </a:r>
            <a:r>
              <a:rPr sz="2800" dirty="0">
                <a:latin typeface="Calibri"/>
                <a:cs typeface="Calibri"/>
              </a:rPr>
              <a:t>	</a:t>
            </a:r>
            <a:r>
              <a:rPr sz="2800" spc="-90" dirty="0">
                <a:latin typeface="Calibri"/>
                <a:cs typeface="Calibri"/>
              </a:rPr>
              <a:t>k</a:t>
            </a:r>
            <a:r>
              <a:rPr sz="2800" spc="-15" dirty="0">
                <a:latin typeface="Calibri"/>
                <a:cs typeface="Calibri"/>
              </a:rPr>
              <a:t>e</a:t>
            </a:r>
            <a:r>
              <a:rPr sz="2800" spc="-5" dirty="0">
                <a:latin typeface="Calibri"/>
                <a:cs typeface="Calibri"/>
              </a:rPr>
              <a:t>y</a:t>
            </a:r>
            <a:endParaRPr sz="2800">
              <a:latin typeface="Calibri"/>
              <a:cs typeface="Calibri"/>
            </a:endParaRPr>
          </a:p>
        </p:txBody>
      </p:sp>
      <p:sp>
        <p:nvSpPr>
          <p:cNvPr id="17" name="object 17"/>
          <p:cNvSpPr txBox="1"/>
          <p:nvPr/>
        </p:nvSpPr>
        <p:spPr>
          <a:xfrm>
            <a:off x="383540" y="3975887"/>
            <a:ext cx="11505565" cy="2327275"/>
          </a:xfrm>
          <a:prstGeom prst="rect">
            <a:avLst/>
          </a:prstGeom>
        </p:spPr>
        <p:txBody>
          <a:bodyPr vert="horz" wrap="square" lIns="0" tIns="96520" rIns="0" bIns="0" rtlCol="0">
            <a:spAutoFit/>
          </a:bodyPr>
          <a:lstStyle/>
          <a:p>
            <a:pPr marL="563880">
              <a:lnSpc>
                <a:spcPct val="100000"/>
              </a:lnSpc>
              <a:spcBef>
                <a:spcPts val="760"/>
              </a:spcBef>
            </a:pPr>
            <a:r>
              <a:rPr sz="2800" spc="-10" dirty="0">
                <a:latin typeface="Calibri"/>
                <a:cs typeface="Calibri"/>
              </a:rPr>
              <a:t>distribution </a:t>
            </a:r>
            <a:r>
              <a:rPr sz="2800" spc="-15" dirty="0">
                <a:latin typeface="Calibri"/>
                <a:cs typeface="Calibri"/>
              </a:rPr>
              <a:t>problem</a:t>
            </a:r>
            <a:r>
              <a:rPr sz="2800" spc="110" dirty="0">
                <a:latin typeface="Calibri"/>
                <a:cs typeface="Calibri"/>
              </a:rPr>
              <a:t> </a:t>
            </a:r>
            <a:r>
              <a:rPr sz="2800" spc="-20" dirty="0">
                <a:latin typeface="Calibri"/>
                <a:cs typeface="Calibri"/>
              </a:rPr>
              <a:t>exists.</a:t>
            </a:r>
            <a:endParaRPr sz="2800">
              <a:latin typeface="Calibri"/>
              <a:cs typeface="Calibri"/>
            </a:endParaRPr>
          </a:p>
          <a:p>
            <a:pPr marL="241300" marR="7620" indent="-228600">
              <a:lnSpc>
                <a:spcPts val="3020"/>
              </a:lnSpc>
              <a:spcBef>
                <a:spcPts val="1045"/>
              </a:spcBef>
              <a:buFont typeface="Arial"/>
              <a:buChar char="•"/>
              <a:tabLst>
                <a:tab pos="241300" algn="l"/>
                <a:tab pos="1591310" algn="l"/>
                <a:tab pos="2047239" algn="l"/>
                <a:tab pos="3004185" algn="l"/>
                <a:tab pos="4749800" algn="l"/>
                <a:tab pos="5391150" algn="l"/>
                <a:tab pos="6872605" algn="l"/>
                <a:tab pos="7575550" algn="l"/>
                <a:tab pos="7958455" algn="l"/>
                <a:tab pos="8413750" algn="l"/>
                <a:tab pos="9578340" algn="l"/>
                <a:tab pos="10564495" algn="l"/>
                <a:tab pos="11269980" algn="l"/>
              </a:tabLst>
            </a:pPr>
            <a:r>
              <a:rPr sz="2800" spc="-5" dirty="0">
                <a:latin typeface="Calibri"/>
                <a:cs typeface="Calibri"/>
              </a:rPr>
              <a:t>Be</a:t>
            </a:r>
            <a:r>
              <a:rPr sz="2800" spc="-25" dirty="0">
                <a:latin typeface="Calibri"/>
                <a:cs typeface="Calibri"/>
              </a:rPr>
              <a:t>c</a:t>
            </a:r>
            <a:r>
              <a:rPr sz="2800" spc="-5" dirty="0">
                <a:latin typeface="Calibri"/>
                <a:cs typeface="Calibri"/>
              </a:rPr>
              <a:t>ause</a:t>
            </a:r>
            <a:r>
              <a:rPr sz="280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these</a:t>
            </a:r>
            <a:r>
              <a:rPr sz="2800" dirty="0">
                <a:latin typeface="Calibri"/>
                <a:cs typeface="Calibri"/>
              </a:rPr>
              <a:t>	</a:t>
            </a:r>
            <a:r>
              <a:rPr sz="2800" spc="-10" dirty="0">
                <a:latin typeface="Calibri"/>
                <a:cs typeface="Calibri"/>
              </a:rPr>
              <a:t>di</a:t>
            </a:r>
            <a:r>
              <a:rPr sz="2800" spc="-25" dirty="0">
                <a:latin typeface="Calibri"/>
                <a:cs typeface="Calibri"/>
              </a:rPr>
              <a:t>f</a:t>
            </a:r>
            <a:r>
              <a:rPr sz="2800" spc="-10" dirty="0">
                <a:latin typeface="Calibri"/>
                <a:cs typeface="Calibri"/>
              </a:rPr>
              <a:t>ficulties</a:t>
            </a:r>
            <a:r>
              <a:rPr sz="2800" spc="-5" dirty="0">
                <a:latin typeface="Calibri"/>
                <a:cs typeface="Calibri"/>
              </a:rPr>
              <a:t>,</a:t>
            </a:r>
            <a:r>
              <a:rPr sz="2800"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on</a:t>
            </a:r>
            <a:r>
              <a:rPr sz="2800" spc="5" dirty="0">
                <a:latin typeface="Calibri"/>
                <a:cs typeface="Calibri"/>
              </a:rPr>
              <a:t>e</a:t>
            </a:r>
            <a:r>
              <a:rPr sz="2800" spc="-10" dirty="0">
                <a:latin typeface="Calibri"/>
                <a:cs typeface="Calibri"/>
              </a:rPr>
              <a:t>-</a:t>
            </a:r>
            <a:r>
              <a:rPr sz="2800" spc="-5" dirty="0">
                <a:latin typeface="Calibri"/>
                <a:cs typeface="Calibri"/>
              </a:rPr>
              <a:t>time</a:t>
            </a:r>
            <a:r>
              <a:rPr sz="2800" dirty="0">
                <a:latin typeface="Calibri"/>
                <a:cs typeface="Calibri"/>
              </a:rPr>
              <a:t>	</a:t>
            </a:r>
            <a:r>
              <a:rPr sz="2800" spc="-10" dirty="0">
                <a:latin typeface="Calibri"/>
                <a:cs typeface="Calibri"/>
              </a:rPr>
              <a:t>pa</a:t>
            </a:r>
            <a:r>
              <a:rPr sz="2800" spc="-5" dirty="0">
                <a:latin typeface="Calibri"/>
                <a:cs typeface="Calibri"/>
              </a:rPr>
              <a:t>d</a:t>
            </a:r>
            <a:r>
              <a:rPr sz="2800" dirty="0">
                <a:latin typeface="Calibri"/>
                <a:cs typeface="Calibri"/>
              </a:rPr>
              <a:t>	i</a:t>
            </a:r>
            <a:r>
              <a:rPr sz="2800" spc="-5" dirty="0">
                <a:latin typeface="Calibri"/>
                <a:cs typeface="Calibri"/>
              </a:rPr>
              <a:t>s</a:t>
            </a:r>
            <a:r>
              <a:rPr sz="280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l</a:t>
            </a:r>
            <a:r>
              <a:rPr sz="2800" spc="-20" dirty="0">
                <a:latin typeface="Calibri"/>
                <a:cs typeface="Calibri"/>
              </a:rPr>
              <a:t>i</a:t>
            </a:r>
            <a:r>
              <a:rPr sz="2800" spc="-5" dirty="0">
                <a:latin typeface="Calibri"/>
                <a:cs typeface="Calibri"/>
              </a:rPr>
              <a:t>m</a:t>
            </a:r>
            <a:r>
              <a:rPr sz="2800" spc="-15" dirty="0">
                <a:latin typeface="Calibri"/>
                <a:cs typeface="Calibri"/>
              </a:rPr>
              <a:t>i</a:t>
            </a:r>
            <a:r>
              <a:rPr sz="2800" spc="-35" dirty="0">
                <a:latin typeface="Calibri"/>
                <a:cs typeface="Calibri"/>
              </a:rPr>
              <a:t>t</a:t>
            </a:r>
            <a:r>
              <a:rPr sz="2800" spc="-15" dirty="0">
                <a:latin typeface="Calibri"/>
                <a:cs typeface="Calibri"/>
              </a:rPr>
              <a:t>e</a:t>
            </a:r>
            <a:r>
              <a:rPr sz="2800" spc="-5" dirty="0">
                <a:latin typeface="Calibri"/>
                <a:cs typeface="Calibri"/>
              </a:rPr>
              <a:t>d</a:t>
            </a:r>
            <a:r>
              <a:rPr sz="2800" dirty="0">
                <a:latin typeface="Calibri"/>
                <a:cs typeface="Calibri"/>
              </a:rPr>
              <a:t>	</a:t>
            </a:r>
            <a:r>
              <a:rPr sz="2800" spc="-10" dirty="0">
                <a:latin typeface="Calibri"/>
                <a:cs typeface="Calibri"/>
              </a:rPr>
              <a:t>ut</a:t>
            </a:r>
            <a:r>
              <a:rPr sz="2800" spc="-20" dirty="0">
                <a:latin typeface="Calibri"/>
                <a:cs typeface="Calibri"/>
              </a:rPr>
              <a:t>i</a:t>
            </a:r>
            <a:r>
              <a:rPr sz="2800" spc="-5" dirty="0">
                <a:latin typeface="Calibri"/>
                <a:cs typeface="Calibri"/>
              </a:rPr>
              <a:t>l</a:t>
            </a:r>
            <a:r>
              <a:rPr sz="2800" spc="-20" dirty="0">
                <a:latin typeface="Calibri"/>
                <a:cs typeface="Calibri"/>
              </a:rPr>
              <a:t>i</a:t>
            </a:r>
            <a:r>
              <a:rPr sz="2800" spc="-5" dirty="0">
                <a:latin typeface="Calibri"/>
                <a:cs typeface="Calibri"/>
              </a:rPr>
              <a:t>ty</a:t>
            </a:r>
            <a:r>
              <a:rPr sz="2800" dirty="0">
                <a:latin typeface="Calibri"/>
                <a:cs typeface="Calibri"/>
              </a:rPr>
              <a:t>	</a:t>
            </a:r>
            <a:r>
              <a:rPr sz="2800" spc="5" dirty="0">
                <a:latin typeface="Calibri"/>
                <a:cs typeface="Calibri"/>
              </a:rPr>
              <a:t>a</a:t>
            </a:r>
            <a:r>
              <a:rPr sz="2800" spc="-10" dirty="0">
                <a:latin typeface="Calibri"/>
                <a:cs typeface="Calibri"/>
              </a:rPr>
              <a:t>n</a:t>
            </a:r>
            <a:r>
              <a:rPr sz="2800" spc="-5" dirty="0">
                <a:latin typeface="Calibri"/>
                <a:cs typeface="Calibri"/>
              </a:rPr>
              <a:t>d</a:t>
            </a:r>
            <a:r>
              <a:rPr sz="2800" dirty="0">
                <a:latin typeface="Calibri"/>
                <a:cs typeface="Calibri"/>
              </a:rPr>
              <a:t>	</a:t>
            </a:r>
            <a:r>
              <a:rPr sz="2800" spc="-15" dirty="0">
                <a:latin typeface="Calibri"/>
                <a:cs typeface="Calibri"/>
              </a:rPr>
              <a:t>is  </a:t>
            </a:r>
            <a:r>
              <a:rPr sz="2800" spc="-10" dirty="0">
                <a:latin typeface="Calibri"/>
                <a:cs typeface="Calibri"/>
              </a:rPr>
              <a:t>useful primarily </a:t>
            </a:r>
            <a:r>
              <a:rPr sz="2800" spc="-25" dirty="0">
                <a:latin typeface="Calibri"/>
                <a:cs typeface="Calibri"/>
              </a:rPr>
              <a:t>for </a:t>
            </a:r>
            <a:r>
              <a:rPr sz="2800" spc="-10" dirty="0">
                <a:latin typeface="Calibri"/>
                <a:cs typeface="Calibri"/>
              </a:rPr>
              <a:t>low-bandwidth </a:t>
            </a:r>
            <a:r>
              <a:rPr sz="2800" spc="-5" dirty="0">
                <a:latin typeface="Calibri"/>
                <a:cs typeface="Calibri"/>
              </a:rPr>
              <a:t>channels </a:t>
            </a:r>
            <a:r>
              <a:rPr sz="2800" spc="-10" dirty="0">
                <a:latin typeface="Calibri"/>
                <a:cs typeface="Calibri"/>
              </a:rPr>
              <a:t>requiring very high</a:t>
            </a:r>
            <a:r>
              <a:rPr sz="2800" spc="260" dirty="0">
                <a:latin typeface="Calibri"/>
                <a:cs typeface="Calibri"/>
              </a:rPr>
              <a:t> </a:t>
            </a:r>
            <a:r>
              <a:rPr sz="2800" spc="-30" dirty="0">
                <a:latin typeface="Calibri"/>
                <a:cs typeface="Calibri"/>
              </a:rPr>
              <a:t>security.</a:t>
            </a:r>
            <a:endParaRPr sz="2800">
              <a:latin typeface="Calibri"/>
              <a:cs typeface="Calibri"/>
            </a:endParaRPr>
          </a:p>
          <a:p>
            <a:pPr marL="241300" indent="-228600">
              <a:lnSpc>
                <a:spcPts val="3190"/>
              </a:lnSpc>
              <a:spcBef>
                <a:spcPts val="635"/>
              </a:spcBef>
              <a:buFont typeface="Arial"/>
              <a:buChar char="•"/>
              <a:tabLst>
                <a:tab pos="241300" algn="l"/>
              </a:tabLst>
            </a:pPr>
            <a:r>
              <a:rPr sz="2800" spc="-10" dirty="0">
                <a:latin typeface="Calibri"/>
                <a:cs typeface="Calibri"/>
              </a:rPr>
              <a:t>The</a:t>
            </a:r>
            <a:r>
              <a:rPr sz="2800" spc="65" dirty="0">
                <a:latin typeface="Calibri"/>
                <a:cs typeface="Calibri"/>
              </a:rPr>
              <a:t> </a:t>
            </a:r>
            <a:r>
              <a:rPr sz="2800" spc="-5" dirty="0">
                <a:latin typeface="Calibri"/>
                <a:cs typeface="Calibri"/>
              </a:rPr>
              <a:t>one-time</a:t>
            </a:r>
            <a:r>
              <a:rPr sz="2800" spc="70" dirty="0">
                <a:latin typeface="Calibri"/>
                <a:cs typeface="Calibri"/>
              </a:rPr>
              <a:t> </a:t>
            </a:r>
            <a:r>
              <a:rPr sz="2800" spc="-5" dirty="0">
                <a:latin typeface="Calibri"/>
                <a:cs typeface="Calibri"/>
              </a:rPr>
              <a:t>pad</a:t>
            </a:r>
            <a:r>
              <a:rPr sz="2800" spc="65" dirty="0">
                <a:latin typeface="Calibri"/>
                <a:cs typeface="Calibri"/>
              </a:rPr>
              <a:t> </a:t>
            </a:r>
            <a:r>
              <a:rPr sz="2800" dirty="0">
                <a:latin typeface="Calibri"/>
                <a:cs typeface="Calibri"/>
              </a:rPr>
              <a:t>is</a:t>
            </a:r>
            <a:r>
              <a:rPr sz="2800" spc="80" dirty="0">
                <a:latin typeface="Calibri"/>
                <a:cs typeface="Calibri"/>
              </a:rPr>
              <a:t> </a:t>
            </a:r>
            <a:r>
              <a:rPr sz="2800" spc="-5" dirty="0">
                <a:latin typeface="Calibri"/>
                <a:cs typeface="Calibri"/>
              </a:rPr>
              <a:t>the</a:t>
            </a:r>
            <a:r>
              <a:rPr sz="2800" spc="55" dirty="0">
                <a:latin typeface="Calibri"/>
                <a:cs typeface="Calibri"/>
              </a:rPr>
              <a:t> </a:t>
            </a:r>
            <a:r>
              <a:rPr sz="2800" spc="-5" dirty="0">
                <a:latin typeface="Calibri"/>
                <a:cs typeface="Calibri"/>
              </a:rPr>
              <a:t>only</a:t>
            </a:r>
            <a:r>
              <a:rPr sz="2800" spc="65" dirty="0">
                <a:latin typeface="Calibri"/>
                <a:cs typeface="Calibri"/>
              </a:rPr>
              <a:t> </a:t>
            </a:r>
            <a:r>
              <a:rPr sz="2800" spc="-20" dirty="0">
                <a:latin typeface="Calibri"/>
                <a:cs typeface="Calibri"/>
              </a:rPr>
              <a:t>cryptosystem</a:t>
            </a:r>
            <a:r>
              <a:rPr sz="2800" spc="75" dirty="0">
                <a:latin typeface="Calibri"/>
                <a:cs typeface="Calibri"/>
              </a:rPr>
              <a:t> </a:t>
            </a:r>
            <a:r>
              <a:rPr sz="2800" spc="-10" dirty="0">
                <a:latin typeface="Calibri"/>
                <a:cs typeface="Calibri"/>
              </a:rPr>
              <a:t>that</a:t>
            </a:r>
            <a:r>
              <a:rPr sz="2800" spc="70" dirty="0">
                <a:latin typeface="Calibri"/>
                <a:cs typeface="Calibri"/>
              </a:rPr>
              <a:t> </a:t>
            </a:r>
            <a:r>
              <a:rPr sz="2800" spc="-10" dirty="0">
                <a:latin typeface="Calibri"/>
                <a:cs typeface="Calibri"/>
              </a:rPr>
              <a:t>exhibits</a:t>
            </a:r>
            <a:r>
              <a:rPr sz="2800" spc="70" dirty="0">
                <a:latin typeface="Calibri"/>
                <a:cs typeface="Calibri"/>
              </a:rPr>
              <a:t> </a:t>
            </a:r>
            <a:r>
              <a:rPr sz="2800" spc="-10" dirty="0">
                <a:latin typeface="Calibri"/>
                <a:cs typeface="Calibri"/>
              </a:rPr>
              <a:t>what</a:t>
            </a:r>
            <a:r>
              <a:rPr sz="2800" spc="70" dirty="0">
                <a:latin typeface="Calibri"/>
                <a:cs typeface="Calibri"/>
              </a:rPr>
              <a:t> </a:t>
            </a:r>
            <a:r>
              <a:rPr sz="2800" spc="-10" dirty="0">
                <a:latin typeface="Calibri"/>
                <a:cs typeface="Calibri"/>
              </a:rPr>
              <a:t>is</a:t>
            </a:r>
            <a:r>
              <a:rPr sz="2800" spc="75" dirty="0">
                <a:latin typeface="Calibri"/>
                <a:cs typeface="Calibri"/>
              </a:rPr>
              <a:t> </a:t>
            </a:r>
            <a:r>
              <a:rPr sz="2800" spc="-25" dirty="0">
                <a:latin typeface="Calibri"/>
                <a:cs typeface="Calibri"/>
              </a:rPr>
              <a:t>referred</a:t>
            </a:r>
            <a:r>
              <a:rPr sz="2800" spc="60" dirty="0">
                <a:latin typeface="Calibri"/>
                <a:cs typeface="Calibri"/>
              </a:rPr>
              <a:t> </a:t>
            </a:r>
            <a:r>
              <a:rPr sz="2800" spc="-15" dirty="0">
                <a:latin typeface="Calibri"/>
                <a:cs typeface="Calibri"/>
              </a:rPr>
              <a:t>to</a:t>
            </a:r>
            <a:r>
              <a:rPr sz="2800" spc="60" dirty="0">
                <a:latin typeface="Calibri"/>
                <a:cs typeface="Calibri"/>
              </a:rPr>
              <a:t> </a:t>
            </a:r>
            <a:r>
              <a:rPr sz="2800" spc="-5" dirty="0">
                <a:latin typeface="Calibri"/>
                <a:cs typeface="Calibri"/>
              </a:rPr>
              <a:t>as</a:t>
            </a:r>
            <a:endParaRPr sz="2800">
              <a:latin typeface="Calibri"/>
              <a:cs typeface="Calibri"/>
            </a:endParaRPr>
          </a:p>
          <a:p>
            <a:pPr marL="241300">
              <a:lnSpc>
                <a:spcPts val="3190"/>
              </a:lnSpc>
            </a:pPr>
            <a:r>
              <a:rPr sz="2800" b="1" i="1" u="heavy" spc="-10" dirty="0">
                <a:uFill>
                  <a:solidFill>
                    <a:srgbClr val="000000"/>
                  </a:solidFill>
                </a:uFill>
                <a:latin typeface="Calibri"/>
                <a:cs typeface="Calibri"/>
              </a:rPr>
              <a:t>perfect</a:t>
            </a:r>
            <a:r>
              <a:rPr sz="2800" b="1" i="1" u="heavy" spc="15" dirty="0">
                <a:uFill>
                  <a:solidFill>
                    <a:srgbClr val="000000"/>
                  </a:solidFill>
                </a:uFill>
                <a:latin typeface="Calibri"/>
                <a:cs typeface="Calibri"/>
              </a:rPr>
              <a:t> </a:t>
            </a:r>
            <a:r>
              <a:rPr sz="2800" b="1" i="1" u="heavy" spc="-10" dirty="0">
                <a:uFill>
                  <a:solidFill>
                    <a:srgbClr val="000000"/>
                  </a:solidFill>
                </a:uFill>
                <a:latin typeface="Calibri"/>
                <a:cs typeface="Calibri"/>
              </a:rPr>
              <a:t>secrecy</a:t>
            </a:r>
            <a:r>
              <a:rPr sz="2800" i="1" spc="-10" dirty="0">
                <a:latin typeface="Calibri"/>
                <a:cs typeface="Calibri"/>
              </a:rPr>
              <a:t>.</a:t>
            </a:r>
            <a:endParaRPr sz="2800">
              <a:latin typeface="Calibri"/>
              <a:cs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0710" y="0"/>
            <a:ext cx="6256020" cy="757555"/>
          </a:xfrm>
          <a:prstGeom prst="rect">
            <a:avLst/>
          </a:prstGeom>
        </p:spPr>
        <p:txBody>
          <a:bodyPr vert="horz" wrap="square" lIns="0" tIns="12700" rIns="0" bIns="0" rtlCol="0">
            <a:spAutoFit/>
          </a:bodyPr>
          <a:lstStyle/>
          <a:p>
            <a:pPr marL="12700">
              <a:lnSpc>
                <a:spcPct val="100000"/>
              </a:lnSpc>
              <a:spcBef>
                <a:spcPts val="100"/>
              </a:spcBef>
            </a:pPr>
            <a:r>
              <a:rPr sz="4800" spc="-30" dirty="0"/>
              <a:t>Transposition</a:t>
            </a:r>
            <a:r>
              <a:rPr sz="4800" spc="-25" dirty="0"/>
              <a:t> </a:t>
            </a:r>
            <a:r>
              <a:rPr sz="4800" spc="-45" dirty="0"/>
              <a:t>Techniques</a:t>
            </a:r>
            <a:endParaRPr sz="4800"/>
          </a:p>
        </p:txBody>
      </p:sp>
      <p:sp>
        <p:nvSpPr>
          <p:cNvPr id="3" name="object 3"/>
          <p:cNvSpPr txBox="1"/>
          <p:nvPr/>
        </p:nvSpPr>
        <p:spPr>
          <a:xfrm>
            <a:off x="183286" y="679145"/>
            <a:ext cx="11837035" cy="5757345"/>
          </a:xfrm>
          <a:prstGeom prst="rect">
            <a:avLst/>
          </a:prstGeom>
        </p:spPr>
        <p:txBody>
          <a:bodyPr vert="horz" wrap="square" lIns="0" tIns="12065" rIns="0" bIns="0" rtlCol="0">
            <a:spAutoFit/>
          </a:bodyPr>
          <a:lstStyle/>
          <a:p>
            <a:pPr marL="469900" marR="6985" indent="-457200" algn="just">
              <a:lnSpc>
                <a:spcPct val="100000"/>
              </a:lnSpc>
              <a:spcBef>
                <a:spcPts val="95"/>
              </a:spcBef>
              <a:buFont typeface="Wingdings"/>
              <a:buChar char=""/>
              <a:tabLst>
                <a:tab pos="469900" algn="l"/>
              </a:tabLst>
            </a:pPr>
            <a:r>
              <a:rPr sz="2800" spc="-5" dirty="0">
                <a:latin typeface="Calibri"/>
                <a:cs typeface="Calibri"/>
              </a:rPr>
              <a:t>A </a:t>
            </a:r>
            <a:r>
              <a:rPr sz="2800" spc="-10" dirty="0">
                <a:latin typeface="Calibri"/>
                <a:cs typeface="Calibri"/>
              </a:rPr>
              <a:t>very </a:t>
            </a:r>
            <a:r>
              <a:rPr sz="2800" spc="-25" dirty="0">
                <a:latin typeface="Calibri"/>
                <a:cs typeface="Calibri"/>
              </a:rPr>
              <a:t>different </a:t>
            </a:r>
            <a:r>
              <a:rPr sz="2800" dirty="0">
                <a:latin typeface="Calibri"/>
                <a:cs typeface="Calibri"/>
              </a:rPr>
              <a:t>kind </a:t>
            </a:r>
            <a:r>
              <a:rPr sz="2800" spc="-5" dirty="0">
                <a:latin typeface="Calibri"/>
                <a:cs typeface="Calibri"/>
              </a:rPr>
              <a:t>of mapping </a:t>
            </a:r>
            <a:r>
              <a:rPr sz="2800" spc="-10" dirty="0">
                <a:latin typeface="Calibri"/>
                <a:cs typeface="Calibri"/>
              </a:rPr>
              <a:t>is achieved </a:t>
            </a:r>
            <a:r>
              <a:rPr sz="2800" spc="-15" dirty="0">
                <a:latin typeface="Calibri"/>
                <a:cs typeface="Calibri"/>
              </a:rPr>
              <a:t>by performing </a:t>
            </a:r>
            <a:r>
              <a:rPr sz="2800" spc="-5" dirty="0">
                <a:latin typeface="Calibri"/>
                <a:cs typeface="Calibri"/>
              </a:rPr>
              <a:t>some sort of  </a:t>
            </a:r>
            <a:r>
              <a:rPr sz="2800" spc="-10" dirty="0">
                <a:latin typeface="Calibri"/>
                <a:cs typeface="Calibri"/>
              </a:rPr>
              <a:t>permutation </a:t>
            </a:r>
            <a:r>
              <a:rPr sz="2800" dirty="0">
                <a:latin typeface="Calibri"/>
                <a:cs typeface="Calibri"/>
              </a:rPr>
              <a:t>on </a:t>
            </a:r>
            <a:r>
              <a:rPr sz="2800" spc="-5" dirty="0">
                <a:latin typeface="Calibri"/>
                <a:cs typeface="Calibri"/>
              </a:rPr>
              <a:t>the </a:t>
            </a:r>
            <a:r>
              <a:rPr sz="2800" spc="-15" dirty="0">
                <a:latin typeface="Calibri"/>
                <a:cs typeface="Calibri"/>
              </a:rPr>
              <a:t>plaintext </a:t>
            </a:r>
            <a:r>
              <a:rPr sz="2800" spc="-20" dirty="0">
                <a:latin typeface="Calibri"/>
                <a:cs typeface="Calibri"/>
              </a:rPr>
              <a:t>letters. </a:t>
            </a:r>
            <a:r>
              <a:rPr sz="2800" spc="-10" dirty="0">
                <a:latin typeface="Calibri"/>
                <a:cs typeface="Calibri"/>
              </a:rPr>
              <a:t>This technique is </a:t>
            </a:r>
            <a:r>
              <a:rPr sz="2800" spc="-25" dirty="0">
                <a:latin typeface="Calibri"/>
                <a:cs typeface="Calibri"/>
              </a:rPr>
              <a:t>referred </a:t>
            </a:r>
            <a:r>
              <a:rPr sz="2800" spc="-15" dirty="0">
                <a:latin typeface="Calibri"/>
                <a:cs typeface="Calibri"/>
              </a:rPr>
              <a:t>to </a:t>
            </a:r>
            <a:r>
              <a:rPr sz="2800" spc="-5" dirty="0">
                <a:latin typeface="Calibri"/>
                <a:cs typeface="Calibri"/>
              </a:rPr>
              <a:t>as a  </a:t>
            </a:r>
            <a:r>
              <a:rPr sz="2800" spc="-10" dirty="0">
                <a:latin typeface="Calibri"/>
                <a:cs typeface="Calibri"/>
              </a:rPr>
              <a:t>transposition</a:t>
            </a:r>
            <a:r>
              <a:rPr sz="2800" spc="35" dirty="0">
                <a:latin typeface="Calibri"/>
                <a:cs typeface="Calibri"/>
              </a:rPr>
              <a:t> </a:t>
            </a:r>
            <a:r>
              <a:rPr sz="2800" spc="-45" dirty="0">
                <a:latin typeface="Calibri"/>
                <a:cs typeface="Calibri"/>
              </a:rPr>
              <a:t>cipher.</a:t>
            </a:r>
            <a:endParaRPr sz="2800" dirty="0">
              <a:latin typeface="Calibri"/>
              <a:cs typeface="Calibri"/>
            </a:endParaRPr>
          </a:p>
          <a:p>
            <a:pPr marL="469900" marR="5080" indent="-457200" algn="just">
              <a:lnSpc>
                <a:spcPct val="100000"/>
              </a:lnSpc>
              <a:spcBef>
                <a:spcPts val="5"/>
              </a:spcBef>
              <a:buFont typeface="Wingdings"/>
              <a:buChar char=""/>
              <a:tabLst>
                <a:tab pos="469900" algn="l"/>
              </a:tabLst>
            </a:pPr>
            <a:r>
              <a:rPr sz="2800" spc="-10" dirty="0">
                <a:latin typeface="Calibri"/>
                <a:cs typeface="Calibri"/>
              </a:rPr>
              <a:t>The simplest </a:t>
            </a:r>
            <a:r>
              <a:rPr sz="2800" dirty="0">
                <a:latin typeface="Calibri"/>
                <a:cs typeface="Calibri"/>
              </a:rPr>
              <a:t>such </a:t>
            </a:r>
            <a:r>
              <a:rPr sz="2800" spc="-5" dirty="0">
                <a:latin typeface="Calibri"/>
                <a:cs typeface="Calibri"/>
              </a:rPr>
              <a:t>cipher </a:t>
            </a:r>
            <a:r>
              <a:rPr sz="2800" spc="-10" dirty="0">
                <a:latin typeface="Calibri"/>
                <a:cs typeface="Calibri"/>
              </a:rPr>
              <a:t>is </a:t>
            </a:r>
            <a:r>
              <a:rPr sz="2800" spc="-5" dirty="0">
                <a:latin typeface="Calibri"/>
                <a:cs typeface="Calibri"/>
              </a:rPr>
              <a:t>the </a:t>
            </a:r>
            <a:r>
              <a:rPr sz="2800" spc="-20" dirty="0">
                <a:latin typeface="Calibri"/>
                <a:cs typeface="Calibri"/>
              </a:rPr>
              <a:t>rail fence </a:t>
            </a:r>
            <a:r>
              <a:rPr sz="2800" spc="-10" dirty="0">
                <a:latin typeface="Calibri"/>
                <a:cs typeface="Calibri"/>
              </a:rPr>
              <a:t>technique, </a:t>
            </a:r>
            <a:r>
              <a:rPr sz="2800" dirty="0">
                <a:latin typeface="Calibri"/>
                <a:cs typeface="Calibri"/>
              </a:rPr>
              <a:t>in </a:t>
            </a:r>
            <a:r>
              <a:rPr sz="2800" spc="-5" dirty="0">
                <a:latin typeface="Calibri"/>
                <a:cs typeface="Calibri"/>
              </a:rPr>
              <a:t>which the </a:t>
            </a:r>
            <a:r>
              <a:rPr sz="2800" spc="-15" dirty="0">
                <a:latin typeface="Calibri"/>
                <a:cs typeface="Calibri"/>
              </a:rPr>
              <a:t>plaintext </a:t>
            </a:r>
            <a:r>
              <a:rPr sz="2800" dirty="0">
                <a:latin typeface="Calibri"/>
                <a:cs typeface="Calibri"/>
              </a:rPr>
              <a:t>is  </a:t>
            </a:r>
            <a:r>
              <a:rPr sz="2800" spc="-15" dirty="0">
                <a:latin typeface="Calibri"/>
                <a:cs typeface="Calibri"/>
              </a:rPr>
              <a:t>written </a:t>
            </a:r>
            <a:r>
              <a:rPr sz="2800" spc="-5" dirty="0">
                <a:latin typeface="Calibri"/>
                <a:cs typeface="Calibri"/>
              </a:rPr>
              <a:t>down as a sequence </a:t>
            </a:r>
            <a:r>
              <a:rPr sz="2800" dirty="0">
                <a:latin typeface="Calibri"/>
                <a:cs typeface="Calibri"/>
              </a:rPr>
              <a:t>of </a:t>
            </a:r>
            <a:r>
              <a:rPr sz="2800" spc="-10" dirty="0">
                <a:latin typeface="Calibri"/>
                <a:cs typeface="Calibri"/>
              </a:rPr>
              <a:t>diagonals </a:t>
            </a:r>
            <a:r>
              <a:rPr sz="2800" dirty="0">
                <a:latin typeface="Calibri"/>
                <a:cs typeface="Calibri"/>
              </a:rPr>
              <a:t>and </a:t>
            </a:r>
            <a:r>
              <a:rPr sz="2800" spc="-5" dirty="0">
                <a:latin typeface="Calibri"/>
                <a:cs typeface="Calibri"/>
              </a:rPr>
              <a:t>then </a:t>
            </a:r>
            <a:r>
              <a:rPr sz="2800" spc="-15" dirty="0">
                <a:latin typeface="Calibri"/>
                <a:cs typeface="Calibri"/>
              </a:rPr>
              <a:t>read off </a:t>
            </a:r>
            <a:r>
              <a:rPr sz="2800" spc="-5" dirty="0">
                <a:latin typeface="Calibri"/>
                <a:cs typeface="Calibri"/>
              </a:rPr>
              <a:t>as a sequence of  </a:t>
            </a:r>
            <a:r>
              <a:rPr sz="2800" spc="-20" dirty="0">
                <a:latin typeface="Calibri"/>
                <a:cs typeface="Calibri"/>
              </a:rPr>
              <a:t>rows.</a:t>
            </a:r>
            <a:endParaRPr sz="2800" dirty="0">
              <a:latin typeface="Calibri"/>
              <a:cs typeface="Calibri"/>
            </a:endParaRPr>
          </a:p>
          <a:p>
            <a:pPr marL="12700" algn="just">
              <a:lnSpc>
                <a:spcPct val="100000"/>
              </a:lnSpc>
            </a:pPr>
            <a:r>
              <a:rPr sz="2800" spc="-20" dirty="0">
                <a:latin typeface="Calibri"/>
                <a:cs typeface="Calibri"/>
              </a:rPr>
              <a:t>For</a:t>
            </a:r>
            <a:r>
              <a:rPr sz="2800" spc="-5" dirty="0">
                <a:latin typeface="Calibri"/>
                <a:cs typeface="Calibri"/>
              </a:rPr>
              <a:t> </a:t>
            </a:r>
            <a:r>
              <a:rPr sz="2800" spc="-10" dirty="0">
                <a:latin typeface="Calibri"/>
                <a:cs typeface="Calibri"/>
              </a:rPr>
              <a:t>Example,</a:t>
            </a:r>
            <a:endParaRPr sz="2800" dirty="0">
              <a:latin typeface="Calibri"/>
              <a:cs typeface="Calibri"/>
            </a:endParaRPr>
          </a:p>
          <a:p>
            <a:pPr marL="12700" marR="6194425" algn="just">
              <a:lnSpc>
                <a:spcPct val="100000"/>
              </a:lnSpc>
            </a:pPr>
            <a:r>
              <a:rPr sz="2800" spc="-15" dirty="0">
                <a:latin typeface="Calibri"/>
                <a:cs typeface="Calibri"/>
              </a:rPr>
              <a:t>Plaintext: </a:t>
            </a:r>
            <a:r>
              <a:rPr sz="2800" spc="-10" dirty="0">
                <a:latin typeface="Calibri"/>
                <a:cs typeface="Calibri"/>
              </a:rPr>
              <a:t>meet me after </a:t>
            </a:r>
            <a:r>
              <a:rPr sz="2800" spc="-5" dirty="0">
                <a:latin typeface="Calibri"/>
                <a:cs typeface="Calibri"/>
              </a:rPr>
              <a:t>the </a:t>
            </a:r>
            <a:r>
              <a:rPr sz="2800" spc="-25" dirty="0">
                <a:latin typeface="Calibri"/>
                <a:cs typeface="Calibri"/>
              </a:rPr>
              <a:t>toga </a:t>
            </a:r>
            <a:r>
              <a:rPr sz="2800" spc="-10" dirty="0">
                <a:latin typeface="Calibri"/>
                <a:cs typeface="Calibri"/>
              </a:rPr>
              <a:t>party  </a:t>
            </a:r>
            <a:r>
              <a:rPr lang="en-US" sz="2800" spc="-10" dirty="0" smtClean="0">
                <a:latin typeface="Calibri"/>
                <a:cs typeface="Calibri"/>
              </a:rPr>
              <a:t>      </a:t>
            </a:r>
            <a:r>
              <a:rPr sz="2800" spc="-20" dirty="0" smtClean="0">
                <a:latin typeface="Calibri"/>
                <a:cs typeface="Calibri"/>
              </a:rPr>
              <a:t>rail </a:t>
            </a:r>
            <a:r>
              <a:rPr sz="2800" spc="-20" dirty="0">
                <a:latin typeface="Calibri"/>
                <a:cs typeface="Calibri"/>
              </a:rPr>
              <a:t>fence </a:t>
            </a:r>
            <a:r>
              <a:rPr sz="2800" spc="-5" dirty="0">
                <a:latin typeface="Calibri"/>
                <a:cs typeface="Calibri"/>
              </a:rPr>
              <a:t>of </a:t>
            </a:r>
            <a:r>
              <a:rPr sz="2800" spc="-10" dirty="0">
                <a:latin typeface="Calibri"/>
                <a:cs typeface="Calibri"/>
              </a:rPr>
              <a:t>depth:</a:t>
            </a:r>
            <a:r>
              <a:rPr sz="2800" spc="70" dirty="0">
                <a:latin typeface="Calibri"/>
                <a:cs typeface="Calibri"/>
              </a:rPr>
              <a:t> </a:t>
            </a:r>
            <a:r>
              <a:rPr sz="2800" spc="-5" dirty="0">
                <a:latin typeface="Calibri"/>
                <a:cs typeface="Calibri"/>
              </a:rPr>
              <a:t>2</a:t>
            </a:r>
            <a:endParaRPr sz="2800" dirty="0">
              <a:latin typeface="Calibri"/>
              <a:cs typeface="Calibri"/>
            </a:endParaRPr>
          </a:p>
          <a:p>
            <a:pPr marL="254635" marR="8823325" indent="-242570" algn="just">
              <a:lnSpc>
                <a:spcPct val="100000"/>
              </a:lnSpc>
              <a:spcBef>
                <a:spcPts val="965"/>
              </a:spcBef>
            </a:pPr>
            <a:r>
              <a:rPr sz="2800" spc="-5" dirty="0">
                <a:latin typeface="Calibri"/>
                <a:cs typeface="Calibri"/>
              </a:rPr>
              <a:t>m e m a t r h t g p r y  e t e f e t e o a a</a:t>
            </a:r>
            <a:r>
              <a:rPr sz="2800" dirty="0">
                <a:latin typeface="Calibri"/>
                <a:cs typeface="Calibri"/>
              </a:rPr>
              <a:t> </a:t>
            </a:r>
            <a:r>
              <a:rPr sz="2800" spc="-5" dirty="0">
                <a:latin typeface="Calibri"/>
                <a:cs typeface="Calibri"/>
              </a:rPr>
              <a:t>t</a:t>
            </a:r>
            <a:endParaRPr sz="2800" dirty="0">
              <a:latin typeface="Calibri"/>
              <a:cs typeface="Calibri"/>
            </a:endParaRPr>
          </a:p>
          <a:p>
            <a:pPr>
              <a:lnSpc>
                <a:spcPct val="100000"/>
              </a:lnSpc>
              <a:spcBef>
                <a:spcPts val="25"/>
              </a:spcBef>
            </a:pPr>
            <a:endParaRPr sz="2900" dirty="0">
              <a:latin typeface="Times New Roman"/>
              <a:cs typeface="Times New Roman"/>
            </a:endParaRPr>
          </a:p>
          <a:p>
            <a:pPr marL="93345">
              <a:lnSpc>
                <a:spcPct val="100000"/>
              </a:lnSpc>
            </a:pPr>
            <a:r>
              <a:rPr sz="2800" spc="-10" dirty="0">
                <a:latin typeface="Calibri"/>
                <a:cs typeface="Calibri"/>
              </a:rPr>
              <a:t>The encrypted message </a:t>
            </a:r>
            <a:r>
              <a:rPr sz="2800" spc="-5" dirty="0">
                <a:latin typeface="Calibri"/>
                <a:cs typeface="Calibri"/>
              </a:rPr>
              <a:t>is:</a:t>
            </a:r>
            <a:r>
              <a:rPr sz="2800" spc="80" dirty="0">
                <a:latin typeface="Calibri"/>
                <a:cs typeface="Calibri"/>
              </a:rPr>
              <a:t> </a:t>
            </a:r>
            <a:r>
              <a:rPr sz="2800" spc="-35" dirty="0">
                <a:latin typeface="Calibri"/>
                <a:cs typeface="Calibri"/>
              </a:rPr>
              <a:t>MEMATRHTGPRYETEFETEOAAT</a:t>
            </a:r>
            <a:endParaRPr sz="280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180212"/>
            <a:ext cx="11718290" cy="2585720"/>
          </a:xfrm>
          <a:prstGeom prst="rect">
            <a:avLst/>
          </a:prstGeom>
        </p:spPr>
        <p:txBody>
          <a:bodyPr vert="horz" wrap="square" lIns="0" tIns="12065" rIns="0" bIns="0" rtlCol="0">
            <a:spAutoFit/>
          </a:bodyPr>
          <a:lstStyle/>
          <a:p>
            <a:pPr marL="12700" marR="5080" algn="just">
              <a:lnSpc>
                <a:spcPct val="100000"/>
              </a:lnSpc>
              <a:spcBef>
                <a:spcPts val="95"/>
              </a:spcBef>
            </a:pPr>
            <a:r>
              <a:rPr sz="2800" spc="-5" dirty="0">
                <a:latin typeface="Calibri"/>
                <a:cs typeface="Calibri"/>
              </a:rPr>
              <a:t>A </a:t>
            </a:r>
            <a:r>
              <a:rPr sz="2800" spc="-15" dirty="0">
                <a:latin typeface="Calibri"/>
                <a:cs typeface="Calibri"/>
              </a:rPr>
              <a:t>more complex </a:t>
            </a:r>
            <a:r>
              <a:rPr sz="2800" spc="-5" dirty="0">
                <a:latin typeface="Calibri"/>
                <a:cs typeface="Calibri"/>
              </a:rPr>
              <a:t>scheme </a:t>
            </a:r>
            <a:r>
              <a:rPr sz="2800" spc="-10" dirty="0">
                <a:latin typeface="Calibri"/>
                <a:cs typeface="Calibri"/>
              </a:rPr>
              <a:t>is </a:t>
            </a:r>
            <a:r>
              <a:rPr sz="2800" spc="-15" dirty="0">
                <a:latin typeface="Calibri"/>
                <a:cs typeface="Calibri"/>
              </a:rPr>
              <a:t>to </a:t>
            </a:r>
            <a:r>
              <a:rPr sz="2800" spc="-10" dirty="0">
                <a:latin typeface="Calibri"/>
                <a:cs typeface="Calibri"/>
              </a:rPr>
              <a:t>write </a:t>
            </a:r>
            <a:r>
              <a:rPr sz="2800" spc="-5" dirty="0">
                <a:latin typeface="Calibri"/>
                <a:cs typeface="Calibri"/>
              </a:rPr>
              <a:t>the </a:t>
            </a:r>
            <a:r>
              <a:rPr sz="2800" spc="-10" dirty="0">
                <a:latin typeface="Calibri"/>
                <a:cs typeface="Calibri"/>
              </a:rPr>
              <a:t>message </a:t>
            </a:r>
            <a:r>
              <a:rPr sz="2800" dirty="0">
                <a:latin typeface="Calibri"/>
                <a:cs typeface="Calibri"/>
              </a:rPr>
              <a:t>in </a:t>
            </a:r>
            <a:r>
              <a:rPr sz="2800" spc="-5" dirty="0">
                <a:latin typeface="Calibri"/>
                <a:cs typeface="Calibri"/>
              </a:rPr>
              <a:t>a </a:t>
            </a:r>
            <a:r>
              <a:rPr sz="2800" spc="-10" dirty="0">
                <a:latin typeface="Calibri"/>
                <a:cs typeface="Calibri"/>
              </a:rPr>
              <a:t>rectangle, </a:t>
            </a:r>
            <a:r>
              <a:rPr sz="2800" spc="-25" dirty="0">
                <a:latin typeface="Calibri"/>
                <a:cs typeface="Calibri"/>
              </a:rPr>
              <a:t>row </a:t>
            </a:r>
            <a:r>
              <a:rPr sz="2800" spc="-5" dirty="0">
                <a:latin typeface="Calibri"/>
                <a:cs typeface="Calibri"/>
              </a:rPr>
              <a:t>by </a:t>
            </a:r>
            <a:r>
              <a:rPr sz="2800" spc="-80" dirty="0">
                <a:latin typeface="Calibri"/>
                <a:cs typeface="Calibri"/>
              </a:rPr>
              <a:t>row, </a:t>
            </a:r>
            <a:r>
              <a:rPr sz="2800" dirty="0">
                <a:latin typeface="Calibri"/>
                <a:cs typeface="Calibri"/>
              </a:rPr>
              <a:t>and  </a:t>
            </a:r>
            <a:r>
              <a:rPr sz="2800" spc="-15" dirty="0">
                <a:latin typeface="Calibri"/>
                <a:cs typeface="Calibri"/>
              </a:rPr>
              <a:t>read </a:t>
            </a:r>
            <a:r>
              <a:rPr sz="2800" spc="-5" dirty="0">
                <a:latin typeface="Calibri"/>
                <a:cs typeface="Calibri"/>
              </a:rPr>
              <a:t>the </a:t>
            </a:r>
            <a:r>
              <a:rPr sz="2800" spc="-10" dirty="0">
                <a:latin typeface="Calibri"/>
                <a:cs typeface="Calibri"/>
              </a:rPr>
              <a:t>message </a:t>
            </a:r>
            <a:r>
              <a:rPr sz="2800" spc="-55" dirty="0">
                <a:latin typeface="Calibri"/>
                <a:cs typeface="Calibri"/>
              </a:rPr>
              <a:t>off, </a:t>
            </a:r>
            <a:r>
              <a:rPr sz="2800" spc="-10" dirty="0">
                <a:latin typeface="Calibri"/>
                <a:cs typeface="Calibri"/>
              </a:rPr>
              <a:t>column </a:t>
            </a:r>
            <a:r>
              <a:rPr sz="2800" spc="-15" dirty="0">
                <a:latin typeface="Calibri"/>
                <a:cs typeface="Calibri"/>
              </a:rPr>
              <a:t>by </a:t>
            </a:r>
            <a:r>
              <a:rPr sz="2800" spc="-5" dirty="0">
                <a:latin typeface="Calibri"/>
                <a:cs typeface="Calibri"/>
              </a:rPr>
              <a:t>column, </a:t>
            </a:r>
            <a:r>
              <a:rPr sz="2800" spc="-10" dirty="0">
                <a:latin typeface="Calibri"/>
                <a:cs typeface="Calibri"/>
              </a:rPr>
              <a:t>but permute </a:t>
            </a:r>
            <a:r>
              <a:rPr sz="2800" spc="-5" dirty="0">
                <a:latin typeface="Calibri"/>
                <a:cs typeface="Calibri"/>
              </a:rPr>
              <a:t>the </a:t>
            </a:r>
            <a:r>
              <a:rPr sz="2800" spc="-15" dirty="0">
                <a:latin typeface="Calibri"/>
                <a:cs typeface="Calibri"/>
              </a:rPr>
              <a:t>order </a:t>
            </a:r>
            <a:r>
              <a:rPr sz="2800" spc="-5" dirty="0">
                <a:latin typeface="Calibri"/>
                <a:cs typeface="Calibri"/>
              </a:rPr>
              <a:t>of the </a:t>
            </a:r>
            <a:r>
              <a:rPr sz="2800" spc="-10" dirty="0">
                <a:latin typeface="Calibri"/>
                <a:cs typeface="Calibri"/>
              </a:rPr>
              <a:t>columns.  The </a:t>
            </a:r>
            <a:r>
              <a:rPr sz="2800" spc="-15" dirty="0">
                <a:latin typeface="Calibri"/>
                <a:cs typeface="Calibri"/>
              </a:rPr>
              <a:t>order </a:t>
            </a:r>
            <a:r>
              <a:rPr sz="2800" spc="-5" dirty="0">
                <a:latin typeface="Calibri"/>
                <a:cs typeface="Calibri"/>
              </a:rPr>
              <a:t>of the </a:t>
            </a:r>
            <a:r>
              <a:rPr sz="2800" spc="-10" dirty="0">
                <a:latin typeface="Calibri"/>
                <a:cs typeface="Calibri"/>
              </a:rPr>
              <a:t>columns </a:t>
            </a:r>
            <a:r>
              <a:rPr sz="2800" spc="-5" dirty="0">
                <a:latin typeface="Calibri"/>
                <a:cs typeface="Calibri"/>
              </a:rPr>
              <a:t>then </a:t>
            </a:r>
            <a:r>
              <a:rPr sz="2800" spc="-10" dirty="0">
                <a:latin typeface="Calibri"/>
                <a:cs typeface="Calibri"/>
              </a:rPr>
              <a:t>becomes </a:t>
            </a:r>
            <a:r>
              <a:rPr sz="2800" spc="-5" dirty="0">
                <a:latin typeface="Calibri"/>
                <a:cs typeface="Calibri"/>
              </a:rPr>
              <a:t>the </a:t>
            </a:r>
            <a:r>
              <a:rPr sz="2800" spc="-35" dirty="0">
                <a:latin typeface="Calibri"/>
                <a:cs typeface="Calibri"/>
              </a:rPr>
              <a:t>key </a:t>
            </a:r>
            <a:r>
              <a:rPr sz="2800" spc="-15" dirty="0">
                <a:latin typeface="Calibri"/>
                <a:cs typeface="Calibri"/>
              </a:rPr>
              <a:t>to </a:t>
            </a:r>
            <a:r>
              <a:rPr sz="2800" spc="-5" dirty="0">
                <a:latin typeface="Calibri"/>
                <a:cs typeface="Calibri"/>
              </a:rPr>
              <a:t>the</a:t>
            </a:r>
            <a:r>
              <a:rPr sz="2800" spc="215" dirty="0">
                <a:latin typeface="Calibri"/>
                <a:cs typeface="Calibri"/>
              </a:rPr>
              <a:t> </a:t>
            </a:r>
            <a:r>
              <a:rPr sz="2800" spc="-10" dirty="0">
                <a:latin typeface="Calibri"/>
                <a:cs typeface="Calibri"/>
              </a:rPr>
              <a:t>algorithm.</a:t>
            </a:r>
            <a:endParaRPr sz="2800" dirty="0">
              <a:latin typeface="Calibri"/>
              <a:cs typeface="Calibri"/>
            </a:endParaRPr>
          </a:p>
          <a:p>
            <a:pPr>
              <a:lnSpc>
                <a:spcPct val="100000"/>
              </a:lnSpc>
              <a:spcBef>
                <a:spcPts val="25"/>
              </a:spcBef>
            </a:pPr>
            <a:endParaRPr sz="2900" dirty="0">
              <a:latin typeface="Times New Roman"/>
              <a:cs typeface="Times New Roman"/>
            </a:endParaRPr>
          </a:p>
          <a:p>
            <a:pPr marL="12700">
              <a:lnSpc>
                <a:spcPct val="100000"/>
              </a:lnSpc>
              <a:spcBef>
                <a:spcPts val="5"/>
              </a:spcBef>
              <a:tabLst>
                <a:tab pos="1671955" algn="l"/>
              </a:tabLst>
            </a:pPr>
            <a:r>
              <a:rPr sz="2800" spc="-20" dirty="0">
                <a:latin typeface="Calibri"/>
                <a:cs typeface="Calibri"/>
              </a:rPr>
              <a:t>Key:	</a:t>
            </a:r>
            <a:r>
              <a:rPr sz="2800" spc="-5" dirty="0">
                <a:latin typeface="Calibri"/>
                <a:cs typeface="Calibri"/>
              </a:rPr>
              <a:t>4 3 1 2 5 6</a:t>
            </a:r>
            <a:r>
              <a:rPr sz="2800" spc="70" dirty="0">
                <a:latin typeface="Calibri"/>
                <a:cs typeface="Calibri"/>
              </a:rPr>
              <a:t> </a:t>
            </a:r>
            <a:r>
              <a:rPr sz="2800" spc="-5" dirty="0">
                <a:latin typeface="Calibri"/>
                <a:cs typeface="Calibri"/>
              </a:rPr>
              <a:t>7</a:t>
            </a:r>
            <a:endParaRPr sz="2800" dirty="0">
              <a:latin typeface="Calibri"/>
              <a:cs typeface="Calibri"/>
            </a:endParaRPr>
          </a:p>
          <a:p>
            <a:pPr marL="12700">
              <a:lnSpc>
                <a:spcPct val="100000"/>
              </a:lnSpc>
            </a:pPr>
            <a:r>
              <a:rPr sz="2800" spc="-15" dirty="0">
                <a:latin typeface="Calibri"/>
                <a:cs typeface="Calibri"/>
              </a:rPr>
              <a:t>Plaintext:</a:t>
            </a:r>
            <a:endParaRPr sz="2800" dirty="0">
              <a:latin typeface="Calibri"/>
              <a:cs typeface="Calibri"/>
            </a:endParaRPr>
          </a:p>
        </p:txBody>
      </p:sp>
      <p:graphicFrame>
        <p:nvGraphicFramePr>
          <p:cNvPr id="3" name="object 3"/>
          <p:cNvGraphicFramePr>
            <a:graphicFrameLocks noGrp="1"/>
          </p:cNvGraphicFramePr>
          <p:nvPr>
            <p:extLst>
              <p:ext uri="{D42A27DB-BD31-4B8C-83A1-F6EECF244321}">
                <p14:modId xmlns:p14="http://schemas.microsoft.com/office/powerpoint/2010/main" val="3402978620"/>
              </p:ext>
            </p:extLst>
          </p:nvPr>
        </p:nvGraphicFramePr>
        <p:xfrm>
          <a:off x="1677923" y="2337816"/>
          <a:ext cx="1902459" cy="2067050"/>
        </p:xfrm>
        <a:graphic>
          <a:graphicData uri="http://schemas.openxmlformats.org/drawingml/2006/table">
            <a:tbl>
              <a:tblPr firstRow="1" bandRow="1">
                <a:tableStyleId>{2D5ABB26-0587-4C30-8999-92F81FD0307C}</a:tableStyleId>
              </a:tblPr>
              <a:tblGrid>
                <a:gridCol w="227077"/>
                <a:gridCol w="312673"/>
                <a:gridCol w="271145"/>
                <a:gridCol w="280670"/>
                <a:gridCol w="271145"/>
                <a:gridCol w="271144"/>
                <a:gridCol w="268605"/>
              </a:tblGrid>
              <a:tr h="515175">
                <a:tc>
                  <a:txBody>
                    <a:bodyPr/>
                    <a:lstStyle/>
                    <a:p>
                      <a:pPr algn="ctr">
                        <a:lnSpc>
                          <a:spcPct val="100000"/>
                        </a:lnSpc>
                        <a:spcBef>
                          <a:spcPts val="155"/>
                        </a:spcBef>
                      </a:pPr>
                      <a:r>
                        <a:rPr sz="2800" dirty="0">
                          <a:latin typeface="Calibri"/>
                          <a:cs typeface="Calibri"/>
                        </a:rPr>
                        <a:t>a</a:t>
                      </a:r>
                    </a:p>
                  </a:txBody>
                  <a:tcPr marL="0" marR="0" marT="19685" marB="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6200">
                        <a:lnSpc>
                          <a:spcPct val="100000"/>
                        </a:lnSpc>
                        <a:spcBef>
                          <a:spcPts val="155"/>
                        </a:spcBef>
                      </a:pPr>
                      <a:r>
                        <a:rPr sz="2800" dirty="0">
                          <a:latin typeface="Calibri"/>
                          <a:cs typeface="Calibri"/>
                        </a:rPr>
                        <a:t>t</a:t>
                      </a:r>
                    </a:p>
                  </a:txBody>
                  <a:tcPr marL="0" marR="0" marT="1968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155"/>
                        </a:spcBef>
                      </a:pPr>
                      <a:r>
                        <a:rPr sz="2800" dirty="0">
                          <a:latin typeface="Calibri"/>
                          <a:cs typeface="Calibri"/>
                        </a:rPr>
                        <a:t>t</a:t>
                      </a:r>
                    </a:p>
                  </a:txBody>
                  <a:tcPr marL="0" marR="0" marT="1968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270" marR="3175" algn="ctr">
                        <a:lnSpc>
                          <a:spcPct val="100000"/>
                        </a:lnSpc>
                        <a:spcBef>
                          <a:spcPts val="155"/>
                        </a:spcBef>
                      </a:pPr>
                      <a:r>
                        <a:rPr sz="2800" dirty="0">
                          <a:latin typeface="Calibri"/>
                          <a:cs typeface="Calibri"/>
                        </a:rPr>
                        <a:t>a</a:t>
                      </a:r>
                    </a:p>
                  </a:txBody>
                  <a:tcPr marL="0" marR="0" marT="1968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155"/>
                        </a:spcBef>
                      </a:pPr>
                      <a:r>
                        <a:rPr sz="2800" dirty="0">
                          <a:latin typeface="Calibri"/>
                          <a:cs typeface="Calibri"/>
                        </a:rPr>
                        <a:t>c</a:t>
                      </a:r>
                    </a:p>
                  </a:txBody>
                  <a:tcPr marL="0" marR="0" marT="1968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155"/>
                        </a:spcBef>
                      </a:pPr>
                      <a:r>
                        <a:rPr sz="2800" dirty="0">
                          <a:latin typeface="Calibri"/>
                          <a:cs typeface="Calibri"/>
                        </a:rPr>
                        <a:t>k</a:t>
                      </a:r>
                    </a:p>
                  </a:txBody>
                  <a:tcPr marL="0" marR="0" marT="1968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2540" algn="ctr">
                        <a:lnSpc>
                          <a:spcPct val="100000"/>
                        </a:lnSpc>
                        <a:spcBef>
                          <a:spcPts val="155"/>
                        </a:spcBef>
                      </a:pPr>
                      <a:r>
                        <a:rPr sz="2800" dirty="0">
                          <a:latin typeface="Calibri"/>
                          <a:cs typeface="Calibri"/>
                        </a:rPr>
                        <a:t>p</a:t>
                      </a:r>
                    </a:p>
                  </a:txBody>
                  <a:tcPr marL="0" marR="0" marT="19685" marB="0">
                    <a:lnL w="12700">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518159">
                <a:tc>
                  <a:txBody>
                    <a:bodyPr/>
                    <a:lstStyle/>
                    <a:p>
                      <a:pPr algn="ctr">
                        <a:lnSpc>
                          <a:spcPct val="100000"/>
                        </a:lnSpc>
                        <a:spcBef>
                          <a:spcPts val="180"/>
                        </a:spcBef>
                      </a:pPr>
                      <a:r>
                        <a:rPr sz="2800" dirty="0">
                          <a:latin typeface="Calibri"/>
                          <a:cs typeface="Calibri"/>
                        </a:rPr>
                        <a:t>o</a:t>
                      </a:r>
                    </a:p>
                  </a:txBody>
                  <a:tcPr marL="0" marR="0" marT="2286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040">
                        <a:lnSpc>
                          <a:spcPct val="100000"/>
                        </a:lnSpc>
                        <a:spcBef>
                          <a:spcPts val="180"/>
                        </a:spcBef>
                      </a:pPr>
                      <a:r>
                        <a:rPr sz="2800" dirty="0">
                          <a:latin typeface="Calibri"/>
                          <a:cs typeface="Calibri"/>
                        </a:rPr>
                        <a:t>s</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80"/>
                        </a:spcBef>
                      </a:pPr>
                      <a:r>
                        <a:rPr sz="2800" dirty="0">
                          <a:latin typeface="Calibri"/>
                          <a:cs typeface="Calibri"/>
                        </a:rPr>
                        <a:t>t</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175" algn="ctr">
                        <a:lnSpc>
                          <a:spcPct val="100000"/>
                        </a:lnSpc>
                        <a:spcBef>
                          <a:spcPts val="180"/>
                        </a:spcBef>
                      </a:pPr>
                      <a:r>
                        <a:rPr sz="2800" dirty="0">
                          <a:latin typeface="Calibri"/>
                          <a:cs typeface="Calibri"/>
                        </a:rPr>
                        <a:t>p</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80"/>
                        </a:spcBef>
                      </a:pPr>
                      <a:r>
                        <a:rPr sz="2800" dirty="0">
                          <a:latin typeface="Calibri"/>
                          <a:cs typeface="Calibri"/>
                        </a:rPr>
                        <a:t>o</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80"/>
                        </a:spcBef>
                      </a:pPr>
                      <a:r>
                        <a:rPr sz="2800" dirty="0">
                          <a:latin typeface="Calibri"/>
                          <a:cs typeface="Calibri"/>
                        </a:rPr>
                        <a:t>n</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ct val="100000"/>
                        </a:lnSpc>
                        <a:spcBef>
                          <a:spcPts val="180"/>
                        </a:spcBef>
                      </a:pPr>
                      <a:r>
                        <a:rPr sz="2800" dirty="0">
                          <a:latin typeface="Calibri"/>
                          <a:cs typeface="Calibri"/>
                        </a:rPr>
                        <a:t>E</a:t>
                      </a:r>
                    </a:p>
                  </a:txBody>
                  <a:tcPr marL="0" marR="0" marT="2286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518160">
                <a:tc>
                  <a:txBody>
                    <a:bodyPr/>
                    <a:lstStyle/>
                    <a:p>
                      <a:pPr algn="ctr">
                        <a:lnSpc>
                          <a:spcPct val="100000"/>
                        </a:lnSpc>
                        <a:spcBef>
                          <a:spcPts val="180"/>
                        </a:spcBef>
                      </a:pPr>
                      <a:r>
                        <a:rPr sz="2800" dirty="0">
                          <a:latin typeface="Calibri"/>
                          <a:cs typeface="Calibri"/>
                        </a:rPr>
                        <a:t>d</a:t>
                      </a:r>
                    </a:p>
                  </a:txBody>
                  <a:tcPr marL="0" marR="0" marT="2286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1910">
                        <a:lnSpc>
                          <a:spcPct val="100000"/>
                        </a:lnSpc>
                        <a:spcBef>
                          <a:spcPts val="180"/>
                        </a:spcBef>
                      </a:pPr>
                      <a:r>
                        <a:rPr sz="2800" dirty="0">
                          <a:latin typeface="Calibri"/>
                          <a:cs typeface="Calibri"/>
                        </a:rPr>
                        <a:t>u</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80"/>
                        </a:spcBef>
                      </a:pPr>
                      <a:r>
                        <a:rPr sz="2800" dirty="0">
                          <a:latin typeface="Calibri"/>
                          <a:cs typeface="Calibri"/>
                        </a:rPr>
                        <a:t>n</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marR="3175" algn="ctr">
                        <a:lnSpc>
                          <a:spcPct val="100000"/>
                        </a:lnSpc>
                        <a:spcBef>
                          <a:spcPts val="180"/>
                        </a:spcBef>
                      </a:pPr>
                      <a:r>
                        <a:rPr sz="2800" dirty="0">
                          <a:latin typeface="Calibri"/>
                          <a:cs typeface="Calibri"/>
                        </a:rPr>
                        <a:t>t</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180"/>
                        </a:spcBef>
                      </a:pPr>
                      <a:r>
                        <a:rPr sz="2800" dirty="0">
                          <a:latin typeface="Calibri"/>
                          <a:cs typeface="Calibri"/>
                        </a:rPr>
                        <a:t>I</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80"/>
                        </a:spcBef>
                      </a:pPr>
                      <a:r>
                        <a:rPr sz="2800" dirty="0">
                          <a:latin typeface="Calibri"/>
                          <a:cs typeface="Calibri"/>
                        </a:rPr>
                        <a:t>l</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180"/>
                        </a:spcBef>
                      </a:pPr>
                      <a:r>
                        <a:rPr sz="2800" dirty="0">
                          <a:latin typeface="Calibri"/>
                          <a:cs typeface="Calibri"/>
                        </a:rPr>
                        <a:t>T</a:t>
                      </a:r>
                    </a:p>
                  </a:txBody>
                  <a:tcPr marL="0" marR="0" marT="2286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515556">
                <a:tc>
                  <a:txBody>
                    <a:bodyPr/>
                    <a:lstStyle/>
                    <a:p>
                      <a:pPr algn="ctr">
                        <a:lnSpc>
                          <a:spcPct val="100000"/>
                        </a:lnSpc>
                        <a:spcBef>
                          <a:spcPts val="180"/>
                        </a:spcBef>
                      </a:pPr>
                      <a:r>
                        <a:rPr sz="2800" dirty="0">
                          <a:latin typeface="Calibri"/>
                          <a:cs typeface="Calibri"/>
                        </a:rPr>
                        <a:t>w</a:t>
                      </a:r>
                    </a:p>
                  </a:txBody>
                  <a:tcPr marL="0" marR="0" marT="22860" marB="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41910">
                        <a:lnSpc>
                          <a:spcPct val="100000"/>
                        </a:lnSpc>
                        <a:spcBef>
                          <a:spcPts val="180"/>
                        </a:spcBef>
                      </a:pPr>
                      <a:r>
                        <a:rPr sz="2800" dirty="0">
                          <a:latin typeface="Calibri"/>
                          <a:cs typeface="Calibri"/>
                        </a:rPr>
                        <a:t>o</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180"/>
                        </a:spcBef>
                      </a:pPr>
                      <a:r>
                        <a:rPr sz="2800" dirty="0">
                          <a:latin typeface="Calibri"/>
                          <a:cs typeface="Calibri"/>
                        </a:rPr>
                        <a:t>a</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180"/>
                        </a:spcBef>
                      </a:pPr>
                      <a:r>
                        <a:rPr sz="2800" dirty="0">
                          <a:latin typeface="Calibri"/>
                          <a:cs typeface="Calibri"/>
                        </a:rPr>
                        <a:t>m</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180"/>
                        </a:spcBef>
                      </a:pPr>
                      <a:r>
                        <a:rPr sz="2800" dirty="0">
                          <a:latin typeface="Calibri"/>
                          <a:cs typeface="Calibri"/>
                        </a:rPr>
                        <a:t>x</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180"/>
                        </a:spcBef>
                      </a:pPr>
                      <a:r>
                        <a:rPr sz="2800" dirty="0">
                          <a:latin typeface="Calibri"/>
                          <a:cs typeface="Calibri"/>
                        </a:rPr>
                        <a:t>y</a:t>
                      </a: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3810" algn="ctr">
                        <a:lnSpc>
                          <a:spcPct val="100000"/>
                        </a:lnSpc>
                        <a:spcBef>
                          <a:spcPts val="180"/>
                        </a:spcBef>
                      </a:pPr>
                      <a:r>
                        <a:rPr sz="2800" dirty="0">
                          <a:latin typeface="Calibri"/>
                          <a:cs typeface="Calibri"/>
                        </a:rPr>
                        <a:t>z</a:t>
                      </a:r>
                    </a:p>
                  </a:txBody>
                  <a:tcPr marL="0" marR="0" marT="22860" marB="0">
                    <a:lnL w="12700">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bl>
          </a:graphicData>
        </a:graphic>
      </p:graphicFrame>
      <p:sp>
        <p:nvSpPr>
          <p:cNvPr id="4" name="object 4"/>
          <p:cNvSpPr txBox="1"/>
          <p:nvPr/>
        </p:nvSpPr>
        <p:spPr>
          <a:xfrm>
            <a:off x="78739" y="4448635"/>
            <a:ext cx="11742420" cy="2353310"/>
          </a:xfrm>
          <a:prstGeom prst="rect">
            <a:avLst/>
          </a:prstGeom>
        </p:spPr>
        <p:txBody>
          <a:bodyPr vert="horz" wrap="square" lIns="0" tIns="109855" rIns="0" bIns="0" rtlCol="0">
            <a:spAutoFit/>
          </a:bodyPr>
          <a:lstStyle/>
          <a:p>
            <a:pPr marL="12700" algn="just">
              <a:lnSpc>
                <a:spcPct val="100000"/>
              </a:lnSpc>
              <a:spcBef>
                <a:spcPts val="865"/>
              </a:spcBef>
            </a:pPr>
            <a:r>
              <a:rPr sz="2800" spc="-15" dirty="0">
                <a:latin typeface="Calibri"/>
                <a:cs typeface="Calibri"/>
              </a:rPr>
              <a:t>Ciphertext:</a:t>
            </a:r>
            <a:r>
              <a:rPr sz="2800" spc="15" dirty="0">
                <a:latin typeface="Calibri"/>
                <a:cs typeface="Calibri"/>
              </a:rPr>
              <a:t> </a:t>
            </a:r>
            <a:r>
              <a:rPr sz="2800" spc="-20" dirty="0">
                <a:latin typeface="Calibri"/>
                <a:cs typeface="Calibri"/>
              </a:rPr>
              <a:t>TTNAAPTMTSUOAODWCOIXKNLYPETZ</a:t>
            </a:r>
            <a:endParaRPr sz="2800" dirty="0">
              <a:latin typeface="Calibri"/>
              <a:cs typeface="Calibri"/>
            </a:endParaRPr>
          </a:p>
          <a:p>
            <a:pPr marL="12700" marR="5080" algn="just">
              <a:lnSpc>
                <a:spcPct val="100000"/>
              </a:lnSpc>
              <a:spcBef>
                <a:spcPts val="760"/>
              </a:spcBef>
            </a:pPr>
            <a:r>
              <a:rPr sz="2800" spc="-10" dirty="0">
                <a:latin typeface="Calibri"/>
                <a:cs typeface="Calibri"/>
              </a:rPr>
              <a:t>The transposition </a:t>
            </a:r>
            <a:r>
              <a:rPr sz="2800" spc="-5" dirty="0">
                <a:latin typeface="Calibri"/>
                <a:cs typeface="Calibri"/>
              </a:rPr>
              <a:t>cipher </a:t>
            </a:r>
            <a:r>
              <a:rPr sz="2800" spc="-10" dirty="0">
                <a:latin typeface="Calibri"/>
                <a:cs typeface="Calibri"/>
              </a:rPr>
              <a:t>can </a:t>
            </a:r>
            <a:r>
              <a:rPr sz="2800" spc="-5" dirty="0">
                <a:latin typeface="Calibri"/>
                <a:cs typeface="Calibri"/>
              </a:rPr>
              <a:t>be made </a:t>
            </a:r>
            <a:r>
              <a:rPr sz="2800" spc="-10" dirty="0">
                <a:latin typeface="Calibri"/>
                <a:cs typeface="Calibri"/>
              </a:rPr>
              <a:t>significantly </a:t>
            </a:r>
            <a:r>
              <a:rPr sz="2800" spc="-15" dirty="0">
                <a:latin typeface="Calibri"/>
                <a:cs typeface="Calibri"/>
              </a:rPr>
              <a:t>more </a:t>
            </a:r>
            <a:r>
              <a:rPr sz="2800" spc="-10" dirty="0">
                <a:latin typeface="Calibri"/>
                <a:cs typeface="Calibri"/>
              </a:rPr>
              <a:t>secure </a:t>
            </a:r>
            <a:r>
              <a:rPr sz="2800" spc="-15" dirty="0">
                <a:latin typeface="Calibri"/>
                <a:cs typeface="Calibri"/>
              </a:rPr>
              <a:t>by performing  more </a:t>
            </a:r>
            <a:r>
              <a:rPr sz="2800" spc="-5" dirty="0">
                <a:latin typeface="Calibri"/>
                <a:cs typeface="Calibri"/>
              </a:rPr>
              <a:t>than </a:t>
            </a:r>
            <a:r>
              <a:rPr sz="2800" spc="-10" dirty="0">
                <a:latin typeface="Calibri"/>
                <a:cs typeface="Calibri"/>
              </a:rPr>
              <a:t>one </a:t>
            </a:r>
            <a:r>
              <a:rPr sz="2800" spc="-25" dirty="0">
                <a:latin typeface="Calibri"/>
                <a:cs typeface="Calibri"/>
              </a:rPr>
              <a:t>stage </a:t>
            </a:r>
            <a:r>
              <a:rPr sz="2800" spc="-5" dirty="0">
                <a:latin typeface="Calibri"/>
                <a:cs typeface="Calibri"/>
              </a:rPr>
              <a:t>of </a:t>
            </a:r>
            <a:r>
              <a:rPr sz="2800" spc="-10" dirty="0">
                <a:latin typeface="Calibri"/>
                <a:cs typeface="Calibri"/>
              </a:rPr>
              <a:t>transposition. </a:t>
            </a:r>
            <a:r>
              <a:rPr sz="2800" spc="-5" dirty="0">
                <a:latin typeface="Calibri"/>
                <a:cs typeface="Calibri"/>
              </a:rPr>
              <a:t>The </a:t>
            </a:r>
            <a:r>
              <a:rPr sz="2800" spc="-15" dirty="0">
                <a:latin typeface="Calibri"/>
                <a:cs typeface="Calibri"/>
              </a:rPr>
              <a:t>result </a:t>
            </a:r>
            <a:r>
              <a:rPr sz="2800" dirty="0">
                <a:latin typeface="Calibri"/>
                <a:cs typeface="Calibri"/>
              </a:rPr>
              <a:t>is </a:t>
            </a:r>
            <a:r>
              <a:rPr sz="2800" spc="-5" dirty="0">
                <a:latin typeface="Calibri"/>
                <a:cs typeface="Calibri"/>
              </a:rPr>
              <a:t>a </a:t>
            </a:r>
            <a:r>
              <a:rPr sz="2800" spc="-15" dirty="0">
                <a:latin typeface="Calibri"/>
                <a:cs typeface="Calibri"/>
              </a:rPr>
              <a:t>more complex </a:t>
            </a:r>
            <a:r>
              <a:rPr sz="2800" spc="-10" dirty="0">
                <a:latin typeface="Calibri"/>
                <a:cs typeface="Calibri"/>
              </a:rPr>
              <a:t>permutation  that </a:t>
            </a:r>
            <a:r>
              <a:rPr sz="2800" dirty="0">
                <a:latin typeface="Calibri"/>
                <a:cs typeface="Calibri"/>
              </a:rPr>
              <a:t>is </a:t>
            </a:r>
            <a:r>
              <a:rPr sz="2800" spc="-5" dirty="0">
                <a:latin typeface="Calibri"/>
                <a:cs typeface="Calibri"/>
              </a:rPr>
              <a:t>not easily </a:t>
            </a:r>
            <a:r>
              <a:rPr sz="2800" spc="-15" dirty="0">
                <a:latin typeface="Calibri"/>
                <a:cs typeface="Calibri"/>
              </a:rPr>
              <a:t>reconstructed. </a:t>
            </a:r>
            <a:r>
              <a:rPr sz="2800" spc="-5" dirty="0">
                <a:latin typeface="Calibri"/>
                <a:cs typeface="Calibri"/>
              </a:rPr>
              <a:t>Thus, </a:t>
            </a:r>
            <a:r>
              <a:rPr sz="2800" spc="-10" dirty="0">
                <a:latin typeface="Calibri"/>
                <a:cs typeface="Calibri"/>
              </a:rPr>
              <a:t>if </a:t>
            </a:r>
            <a:r>
              <a:rPr sz="2800" spc="-5" dirty="0">
                <a:latin typeface="Calibri"/>
                <a:cs typeface="Calibri"/>
              </a:rPr>
              <a:t>the </a:t>
            </a:r>
            <a:r>
              <a:rPr sz="2800" spc="-20" dirty="0">
                <a:latin typeface="Calibri"/>
                <a:cs typeface="Calibri"/>
              </a:rPr>
              <a:t>foregoing </a:t>
            </a:r>
            <a:r>
              <a:rPr sz="2800" spc="-5" dirty="0">
                <a:latin typeface="Calibri"/>
                <a:cs typeface="Calibri"/>
              </a:rPr>
              <a:t>message </a:t>
            </a:r>
            <a:r>
              <a:rPr sz="2800" spc="-10" dirty="0">
                <a:latin typeface="Calibri"/>
                <a:cs typeface="Calibri"/>
              </a:rPr>
              <a:t>is reencrypted  using </a:t>
            </a:r>
            <a:r>
              <a:rPr sz="2800" spc="-5" dirty="0">
                <a:latin typeface="Calibri"/>
                <a:cs typeface="Calibri"/>
              </a:rPr>
              <a:t>the </a:t>
            </a:r>
            <a:r>
              <a:rPr sz="2800" spc="-10" dirty="0">
                <a:latin typeface="Calibri"/>
                <a:cs typeface="Calibri"/>
              </a:rPr>
              <a:t>same</a:t>
            </a:r>
            <a:r>
              <a:rPr sz="2800" spc="50" dirty="0">
                <a:latin typeface="Calibri"/>
                <a:cs typeface="Calibri"/>
              </a:rPr>
              <a:t> </a:t>
            </a:r>
            <a:r>
              <a:rPr sz="2800" spc="-10" dirty="0">
                <a:latin typeface="Calibri"/>
                <a:cs typeface="Calibri"/>
              </a:rPr>
              <a:t>algorithm,</a:t>
            </a:r>
            <a:endParaRPr sz="280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82520" y="192735"/>
            <a:ext cx="1777364"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4 3 1 2 5 6</a:t>
            </a:r>
            <a:r>
              <a:rPr sz="2800" spc="5" dirty="0">
                <a:latin typeface="Calibri"/>
                <a:cs typeface="Calibri"/>
              </a:rPr>
              <a:t> </a:t>
            </a:r>
            <a:r>
              <a:rPr sz="2800" spc="-5" dirty="0">
                <a:latin typeface="Calibri"/>
                <a:cs typeface="Calibri"/>
              </a:rPr>
              <a:t>7</a:t>
            </a:r>
            <a:endParaRPr sz="2800">
              <a:latin typeface="Calibri"/>
              <a:cs typeface="Calibri"/>
            </a:endParaRPr>
          </a:p>
        </p:txBody>
      </p:sp>
      <p:sp>
        <p:nvSpPr>
          <p:cNvPr id="3" name="object 3"/>
          <p:cNvSpPr txBox="1">
            <a:spLocks noGrp="1"/>
          </p:cNvSpPr>
          <p:nvPr>
            <p:ph type="title"/>
          </p:nvPr>
        </p:nvSpPr>
        <p:spPr>
          <a:xfrm>
            <a:off x="222605" y="95844"/>
            <a:ext cx="1379855" cy="1072515"/>
          </a:xfrm>
          <a:prstGeom prst="rect">
            <a:avLst/>
          </a:prstGeom>
        </p:spPr>
        <p:txBody>
          <a:bodyPr vert="horz" wrap="square" lIns="0" tIns="12700" rIns="0" bIns="0" rtlCol="0">
            <a:spAutoFit/>
          </a:bodyPr>
          <a:lstStyle/>
          <a:p>
            <a:pPr marL="12700" marR="5080">
              <a:lnSpc>
                <a:spcPct val="122600"/>
              </a:lnSpc>
              <a:spcBef>
                <a:spcPts val="100"/>
              </a:spcBef>
            </a:pPr>
            <a:r>
              <a:rPr sz="2800" spc="-20" dirty="0"/>
              <a:t>Key:  </a:t>
            </a:r>
            <a:r>
              <a:rPr sz="2800" spc="-5" dirty="0"/>
              <a:t>P</a:t>
            </a:r>
            <a:r>
              <a:rPr sz="2800" spc="-20" dirty="0"/>
              <a:t>l</a:t>
            </a:r>
            <a:r>
              <a:rPr sz="2800" spc="-5" dirty="0"/>
              <a:t>ai</a:t>
            </a:r>
            <a:r>
              <a:rPr sz="2800" spc="-40" dirty="0"/>
              <a:t>n</a:t>
            </a:r>
            <a:r>
              <a:rPr sz="2800" spc="-35" dirty="0"/>
              <a:t>t</a:t>
            </a:r>
            <a:r>
              <a:rPr sz="2800" spc="-55" dirty="0"/>
              <a:t>e</a:t>
            </a:r>
            <a:r>
              <a:rPr sz="2800" dirty="0"/>
              <a:t>xt</a:t>
            </a:r>
            <a:r>
              <a:rPr sz="2800" spc="-5" dirty="0"/>
              <a:t>:</a:t>
            </a:r>
            <a:endParaRPr sz="2800"/>
          </a:p>
        </p:txBody>
      </p:sp>
      <p:graphicFrame>
        <p:nvGraphicFramePr>
          <p:cNvPr id="4" name="object 4"/>
          <p:cNvGraphicFramePr>
            <a:graphicFrameLocks noGrp="1"/>
          </p:cNvGraphicFramePr>
          <p:nvPr>
            <p:extLst>
              <p:ext uri="{D42A27DB-BD31-4B8C-83A1-F6EECF244321}">
                <p14:modId xmlns:p14="http://schemas.microsoft.com/office/powerpoint/2010/main" val="95420925"/>
              </p:ext>
            </p:extLst>
          </p:nvPr>
        </p:nvGraphicFramePr>
        <p:xfrm>
          <a:off x="1828800" y="705612"/>
          <a:ext cx="1899410" cy="2067051"/>
        </p:xfrm>
        <a:graphic>
          <a:graphicData uri="http://schemas.openxmlformats.org/drawingml/2006/table">
            <a:tbl>
              <a:tblPr firstRow="1" bandRow="1">
                <a:tableStyleId>{2D5ABB26-0587-4C30-8999-92F81FD0307C}</a:tableStyleId>
              </a:tblPr>
              <a:tblGrid>
                <a:gridCol w="275081"/>
                <a:gridCol w="334519"/>
                <a:gridCol w="207771"/>
                <a:gridCol w="271145"/>
                <a:gridCol w="271145"/>
                <a:gridCol w="271144"/>
                <a:gridCol w="268605"/>
              </a:tblGrid>
              <a:tr h="515238">
                <a:tc>
                  <a:txBody>
                    <a:bodyPr/>
                    <a:lstStyle/>
                    <a:p>
                      <a:pPr marR="3810" algn="ctr">
                        <a:lnSpc>
                          <a:spcPct val="100000"/>
                        </a:lnSpc>
                        <a:spcBef>
                          <a:spcPts val="150"/>
                        </a:spcBef>
                      </a:pPr>
                      <a:r>
                        <a:rPr sz="2800" dirty="0">
                          <a:latin typeface="Calibri"/>
                          <a:cs typeface="Calibri"/>
                        </a:rPr>
                        <a:t>t</a:t>
                      </a:r>
                    </a:p>
                  </a:txBody>
                  <a:tcPr marL="0" marR="0" marT="19050" marB="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150"/>
                        </a:spcBef>
                      </a:pPr>
                      <a:r>
                        <a:rPr sz="2800" dirty="0">
                          <a:latin typeface="Calibri"/>
                          <a:cs typeface="Calibri"/>
                        </a:rPr>
                        <a:t>t</a:t>
                      </a:r>
                    </a:p>
                  </a:txBody>
                  <a:tcPr marL="0" marR="0" marT="19050"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41910">
                        <a:lnSpc>
                          <a:spcPct val="100000"/>
                        </a:lnSpc>
                        <a:spcBef>
                          <a:spcPts val="150"/>
                        </a:spcBef>
                      </a:pPr>
                      <a:r>
                        <a:rPr sz="2800" dirty="0">
                          <a:latin typeface="Calibri"/>
                          <a:cs typeface="Calibri"/>
                        </a:rPr>
                        <a:t>n</a:t>
                      </a:r>
                    </a:p>
                  </a:txBody>
                  <a:tcPr marL="0" marR="0" marT="19050"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635" algn="ctr">
                        <a:lnSpc>
                          <a:spcPct val="100000"/>
                        </a:lnSpc>
                        <a:spcBef>
                          <a:spcPts val="150"/>
                        </a:spcBef>
                      </a:pPr>
                      <a:r>
                        <a:rPr sz="2800" dirty="0">
                          <a:latin typeface="Calibri"/>
                          <a:cs typeface="Calibri"/>
                        </a:rPr>
                        <a:t>a</a:t>
                      </a:r>
                    </a:p>
                  </a:txBody>
                  <a:tcPr marL="0" marR="0" marT="19050"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1270" algn="ctr">
                        <a:lnSpc>
                          <a:spcPct val="100000"/>
                        </a:lnSpc>
                        <a:spcBef>
                          <a:spcPts val="150"/>
                        </a:spcBef>
                      </a:pPr>
                      <a:r>
                        <a:rPr sz="2800" dirty="0">
                          <a:latin typeface="Calibri"/>
                          <a:cs typeface="Calibri"/>
                        </a:rPr>
                        <a:t>a</a:t>
                      </a:r>
                    </a:p>
                  </a:txBody>
                  <a:tcPr marL="0" marR="0" marT="19050"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gn="ctr">
                        <a:lnSpc>
                          <a:spcPct val="100000"/>
                        </a:lnSpc>
                        <a:spcBef>
                          <a:spcPts val="150"/>
                        </a:spcBef>
                      </a:pPr>
                      <a:r>
                        <a:rPr sz="2800" dirty="0">
                          <a:latin typeface="Calibri"/>
                          <a:cs typeface="Calibri"/>
                        </a:rPr>
                        <a:t>p</a:t>
                      </a:r>
                    </a:p>
                  </a:txBody>
                  <a:tcPr marL="0" marR="0" marT="19050"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3175" algn="ctr">
                        <a:lnSpc>
                          <a:spcPct val="100000"/>
                        </a:lnSpc>
                        <a:spcBef>
                          <a:spcPts val="150"/>
                        </a:spcBef>
                      </a:pPr>
                      <a:r>
                        <a:rPr sz="2800" dirty="0">
                          <a:latin typeface="Calibri"/>
                          <a:cs typeface="Calibri"/>
                        </a:rPr>
                        <a:t>t</a:t>
                      </a:r>
                    </a:p>
                  </a:txBody>
                  <a:tcPr marL="0" marR="0" marT="19050" marB="0">
                    <a:lnL w="12700">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518160">
                <a:tc>
                  <a:txBody>
                    <a:bodyPr/>
                    <a:lstStyle/>
                    <a:p>
                      <a:pPr algn="ctr">
                        <a:lnSpc>
                          <a:spcPct val="100000"/>
                        </a:lnSpc>
                        <a:spcBef>
                          <a:spcPts val="180"/>
                        </a:spcBef>
                      </a:pPr>
                      <a:r>
                        <a:rPr sz="2800" dirty="0">
                          <a:latin typeface="Calibri"/>
                          <a:cs typeface="Calibri"/>
                        </a:rPr>
                        <a:t>m</a:t>
                      </a:r>
                      <a:endParaRPr sz="2800">
                        <a:latin typeface="Calibri"/>
                        <a:cs typeface="Calibri"/>
                      </a:endParaRPr>
                    </a:p>
                  </a:txBody>
                  <a:tcPr marL="0" marR="0" marT="2286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80"/>
                        </a:spcBef>
                      </a:pPr>
                      <a:r>
                        <a:rPr sz="2800" dirty="0">
                          <a:latin typeface="Calibri"/>
                          <a:cs typeface="Calibri"/>
                        </a:rPr>
                        <a:t>t</a:t>
                      </a:r>
                      <a:endParaRPr sz="2800">
                        <a:latin typeface="Calibri"/>
                        <a:cs typeface="Calibri"/>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040">
                        <a:lnSpc>
                          <a:spcPct val="100000"/>
                        </a:lnSpc>
                        <a:spcBef>
                          <a:spcPts val="180"/>
                        </a:spcBef>
                      </a:pPr>
                      <a:r>
                        <a:rPr sz="2800" dirty="0">
                          <a:latin typeface="Calibri"/>
                          <a:cs typeface="Calibri"/>
                        </a:rPr>
                        <a:t>s</a:t>
                      </a:r>
                      <a:endParaRPr sz="2800">
                        <a:latin typeface="Calibri"/>
                        <a:cs typeface="Calibri"/>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80"/>
                        </a:spcBef>
                      </a:pPr>
                      <a:r>
                        <a:rPr sz="2800" dirty="0">
                          <a:latin typeface="Calibri"/>
                          <a:cs typeface="Calibri"/>
                        </a:rPr>
                        <a:t>u</a:t>
                      </a:r>
                      <a:endParaRPr sz="2800">
                        <a:latin typeface="Calibri"/>
                        <a:cs typeface="Calibri"/>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80"/>
                        </a:spcBef>
                      </a:pPr>
                      <a:r>
                        <a:rPr sz="2800" dirty="0">
                          <a:latin typeface="Calibri"/>
                          <a:cs typeface="Calibri"/>
                        </a:rPr>
                        <a:t>o</a:t>
                      </a:r>
                      <a:endParaRPr sz="2800">
                        <a:latin typeface="Calibri"/>
                        <a:cs typeface="Calibri"/>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80"/>
                        </a:spcBef>
                      </a:pPr>
                      <a:r>
                        <a:rPr sz="2800" dirty="0">
                          <a:latin typeface="Calibri"/>
                          <a:cs typeface="Calibri"/>
                        </a:rPr>
                        <a:t>a</a:t>
                      </a:r>
                      <a:endParaRPr sz="2800">
                        <a:latin typeface="Calibri"/>
                        <a:cs typeface="Calibri"/>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180"/>
                        </a:spcBef>
                      </a:pPr>
                      <a:r>
                        <a:rPr sz="2800" dirty="0">
                          <a:latin typeface="Calibri"/>
                          <a:cs typeface="Calibri"/>
                        </a:rPr>
                        <a:t>o</a:t>
                      </a:r>
                      <a:endParaRPr sz="2800">
                        <a:latin typeface="Calibri"/>
                        <a:cs typeface="Calibri"/>
                      </a:endParaRPr>
                    </a:p>
                  </a:txBody>
                  <a:tcPr marL="0" marR="0" marT="2286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518160">
                <a:tc>
                  <a:txBody>
                    <a:bodyPr/>
                    <a:lstStyle/>
                    <a:p>
                      <a:pPr marR="4445" algn="ctr">
                        <a:lnSpc>
                          <a:spcPct val="100000"/>
                        </a:lnSpc>
                        <a:spcBef>
                          <a:spcPts val="175"/>
                        </a:spcBef>
                      </a:pPr>
                      <a:r>
                        <a:rPr sz="2800" dirty="0">
                          <a:latin typeface="Calibri"/>
                          <a:cs typeface="Calibri"/>
                        </a:rPr>
                        <a:t>d</a:t>
                      </a:r>
                      <a:endParaRPr sz="2800">
                        <a:latin typeface="Calibri"/>
                        <a:cs typeface="Calibri"/>
                      </a:endParaRPr>
                    </a:p>
                  </a:txBody>
                  <a:tcPr marL="0" marR="0" marT="2222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75"/>
                        </a:spcBef>
                      </a:pPr>
                      <a:r>
                        <a:rPr sz="2800" dirty="0">
                          <a:latin typeface="Calibri"/>
                          <a:cs typeface="Calibri"/>
                        </a:rPr>
                        <a:t>w</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325">
                        <a:lnSpc>
                          <a:spcPct val="100000"/>
                        </a:lnSpc>
                        <a:spcBef>
                          <a:spcPts val="175"/>
                        </a:spcBef>
                      </a:pPr>
                      <a:r>
                        <a:rPr sz="2800" dirty="0">
                          <a:latin typeface="Calibri"/>
                          <a:cs typeface="Calibri"/>
                        </a:rPr>
                        <a:t>c</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75"/>
                        </a:spcBef>
                      </a:pPr>
                      <a:r>
                        <a:rPr sz="2800" dirty="0">
                          <a:latin typeface="Calibri"/>
                          <a:cs typeface="Calibri"/>
                        </a:rPr>
                        <a:t>o</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75"/>
                        </a:spcBef>
                      </a:pPr>
                      <a:r>
                        <a:rPr sz="2800" dirty="0">
                          <a:latin typeface="Calibri"/>
                          <a:cs typeface="Calibri"/>
                        </a:rPr>
                        <a:t>i</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75"/>
                        </a:spcBef>
                      </a:pPr>
                      <a:r>
                        <a:rPr sz="2800" dirty="0">
                          <a:latin typeface="Calibri"/>
                          <a:cs typeface="Calibri"/>
                        </a:rPr>
                        <a:t>x</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175"/>
                        </a:spcBef>
                      </a:pPr>
                      <a:r>
                        <a:rPr sz="2800" dirty="0">
                          <a:latin typeface="Calibri"/>
                          <a:cs typeface="Calibri"/>
                        </a:rPr>
                        <a:t>k</a:t>
                      </a:r>
                      <a:endParaRPr sz="2800">
                        <a:latin typeface="Calibri"/>
                        <a:cs typeface="Calibri"/>
                      </a:endParaRPr>
                    </a:p>
                  </a:txBody>
                  <a:tcPr marL="0" marR="0" marT="2222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515493">
                <a:tc>
                  <a:txBody>
                    <a:bodyPr/>
                    <a:lstStyle/>
                    <a:p>
                      <a:pPr marR="4445" algn="ctr">
                        <a:lnSpc>
                          <a:spcPct val="100000"/>
                        </a:lnSpc>
                        <a:spcBef>
                          <a:spcPts val="180"/>
                        </a:spcBef>
                      </a:pPr>
                      <a:r>
                        <a:rPr sz="2800" dirty="0">
                          <a:latin typeface="Calibri"/>
                          <a:cs typeface="Calibri"/>
                        </a:rPr>
                        <a:t>n</a:t>
                      </a:r>
                      <a:endParaRPr sz="2800">
                        <a:latin typeface="Calibri"/>
                        <a:cs typeface="Calibri"/>
                      </a:endParaRPr>
                    </a:p>
                  </a:txBody>
                  <a:tcPr marL="0" marR="0" marT="22860" marB="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180"/>
                        </a:spcBef>
                      </a:pPr>
                      <a:r>
                        <a:rPr sz="2800" dirty="0">
                          <a:latin typeface="Calibri"/>
                          <a:cs typeface="Calibri"/>
                        </a:rPr>
                        <a:t>l</a:t>
                      </a:r>
                      <a:endParaRPr sz="2800">
                        <a:latin typeface="Calibri"/>
                        <a:cs typeface="Calibri"/>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55880">
                        <a:lnSpc>
                          <a:spcPct val="100000"/>
                        </a:lnSpc>
                        <a:spcBef>
                          <a:spcPts val="180"/>
                        </a:spcBef>
                      </a:pPr>
                      <a:r>
                        <a:rPr sz="2800" dirty="0">
                          <a:latin typeface="Calibri"/>
                          <a:cs typeface="Calibri"/>
                        </a:rPr>
                        <a:t>y</a:t>
                      </a:r>
                      <a:endParaRPr sz="2800">
                        <a:latin typeface="Calibri"/>
                        <a:cs typeface="Calibri"/>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gn="ctr">
                        <a:lnSpc>
                          <a:spcPct val="100000"/>
                        </a:lnSpc>
                        <a:spcBef>
                          <a:spcPts val="180"/>
                        </a:spcBef>
                      </a:pPr>
                      <a:r>
                        <a:rPr sz="2800" dirty="0">
                          <a:latin typeface="Calibri"/>
                          <a:cs typeface="Calibri"/>
                        </a:rPr>
                        <a:t>p</a:t>
                      </a:r>
                      <a:endParaRPr sz="2800">
                        <a:latin typeface="Calibri"/>
                        <a:cs typeface="Calibri"/>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1270" algn="ctr">
                        <a:lnSpc>
                          <a:spcPct val="100000"/>
                        </a:lnSpc>
                        <a:spcBef>
                          <a:spcPts val="180"/>
                        </a:spcBef>
                      </a:pPr>
                      <a:r>
                        <a:rPr sz="2800" dirty="0">
                          <a:latin typeface="Calibri"/>
                          <a:cs typeface="Calibri"/>
                        </a:rPr>
                        <a:t>e</a:t>
                      </a:r>
                      <a:endParaRPr sz="2800">
                        <a:latin typeface="Calibri"/>
                        <a:cs typeface="Calibri"/>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635" algn="ctr">
                        <a:lnSpc>
                          <a:spcPct val="100000"/>
                        </a:lnSpc>
                        <a:spcBef>
                          <a:spcPts val="180"/>
                        </a:spcBef>
                      </a:pPr>
                      <a:r>
                        <a:rPr sz="2800" dirty="0">
                          <a:latin typeface="Calibri"/>
                          <a:cs typeface="Calibri"/>
                        </a:rPr>
                        <a:t>t</a:t>
                      </a:r>
                      <a:endParaRPr sz="2800">
                        <a:latin typeface="Calibri"/>
                        <a:cs typeface="Calibri"/>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3810" algn="ctr">
                        <a:lnSpc>
                          <a:spcPct val="100000"/>
                        </a:lnSpc>
                        <a:spcBef>
                          <a:spcPts val="180"/>
                        </a:spcBef>
                      </a:pPr>
                      <a:r>
                        <a:rPr sz="2800" dirty="0">
                          <a:latin typeface="Calibri"/>
                          <a:cs typeface="Calibri"/>
                        </a:rPr>
                        <a:t>z</a:t>
                      </a:r>
                      <a:endParaRPr sz="2800">
                        <a:latin typeface="Calibri"/>
                        <a:cs typeface="Calibri"/>
                      </a:endParaRPr>
                    </a:p>
                  </a:txBody>
                  <a:tcPr marL="0" marR="0" marT="22860" marB="0">
                    <a:lnL w="12700">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bl>
          </a:graphicData>
        </a:graphic>
      </p:graphicFrame>
      <p:sp>
        <p:nvSpPr>
          <p:cNvPr id="5" name="object 5"/>
          <p:cNvSpPr txBox="1"/>
          <p:nvPr/>
        </p:nvSpPr>
        <p:spPr>
          <a:xfrm>
            <a:off x="222605" y="2694838"/>
            <a:ext cx="11729085" cy="3159125"/>
          </a:xfrm>
          <a:prstGeom prst="rect">
            <a:avLst/>
          </a:prstGeom>
        </p:spPr>
        <p:txBody>
          <a:bodyPr vert="horz" wrap="square" lIns="0" tIns="238125" rIns="0" bIns="0" rtlCol="0">
            <a:spAutoFit/>
          </a:bodyPr>
          <a:lstStyle/>
          <a:p>
            <a:pPr marL="12700">
              <a:lnSpc>
                <a:spcPct val="100000"/>
              </a:lnSpc>
              <a:spcBef>
                <a:spcPts val="1875"/>
              </a:spcBef>
              <a:tabLst>
                <a:tab pos="1547495" algn="l"/>
              </a:tabLst>
            </a:pPr>
            <a:r>
              <a:rPr sz="2800" spc="-10" dirty="0">
                <a:latin typeface="Calibri"/>
                <a:cs typeface="Calibri"/>
              </a:rPr>
              <a:t>Output:	</a:t>
            </a:r>
            <a:r>
              <a:rPr sz="2800" spc="-35" dirty="0">
                <a:latin typeface="Calibri"/>
                <a:cs typeface="Calibri"/>
              </a:rPr>
              <a:t>NSCYAUOPTTWLTMDNAOIEPAXTTOKZ</a:t>
            </a:r>
            <a:endParaRPr sz="2800">
              <a:latin typeface="Calibri"/>
              <a:cs typeface="Calibri"/>
            </a:endParaRPr>
          </a:p>
          <a:p>
            <a:pPr marL="469900" marR="5080" indent="-457200" algn="just">
              <a:lnSpc>
                <a:spcPct val="100000"/>
              </a:lnSpc>
              <a:spcBef>
                <a:spcPts val="1775"/>
              </a:spcBef>
              <a:buFont typeface="Arial"/>
              <a:buChar char="•"/>
              <a:tabLst>
                <a:tab pos="469900" algn="l"/>
              </a:tabLst>
            </a:pPr>
            <a:r>
              <a:rPr sz="2800" spc="-125" dirty="0">
                <a:latin typeface="Calibri"/>
                <a:cs typeface="Calibri"/>
              </a:rPr>
              <a:t>To </a:t>
            </a:r>
            <a:r>
              <a:rPr sz="2800" spc="-15" dirty="0">
                <a:latin typeface="Calibri"/>
                <a:cs typeface="Calibri"/>
              </a:rPr>
              <a:t>visualize </a:t>
            </a:r>
            <a:r>
              <a:rPr sz="2800" spc="-5" dirty="0">
                <a:latin typeface="Calibri"/>
                <a:cs typeface="Calibri"/>
              </a:rPr>
              <a:t>the </a:t>
            </a:r>
            <a:r>
              <a:rPr sz="2800" spc="-10" dirty="0">
                <a:latin typeface="Calibri"/>
                <a:cs typeface="Calibri"/>
              </a:rPr>
              <a:t>result </a:t>
            </a:r>
            <a:r>
              <a:rPr sz="2800" spc="-5" dirty="0">
                <a:latin typeface="Calibri"/>
                <a:cs typeface="Calibri"/>
              </a:rPr>
              <a:t>of this double </a:t>
            </a:r>
            <a:r>
              <a:rPr sz="2800" spc="-10" dirty="0">
                <a:latin typeface="Calibri"/>
                <a:cs typeface="Calibri"/>
              </a:rPr>
              <a:t>transposition, </a:t>
            </a:r>
            <a:r>
              <a:rPr sz="2800" spc="-15" dirty="0">
                <a:latin typeface="Calibri"/>
                <a:cs typeface="Calibri"/>
              </a:rPr>
              <a:t>designate </a:t>
            </a:r>
            <a:r>
              <a:rPr sz="2800" spc="-5" dirty="0">
                <a:latin typeface="Calibri"/>
                <a:cs typeface="Calibri"/>
              </a:rPr>
              <a:t>the </a:t>
            </a:r>
            <a:r>
              <a:rPr sz="2800" spc="-25" dirty="0">
                <a:latin typeface="Calibri"/>
                <a:cs typeface="Calibri"/>
              </a:rPr>
              <a:t>letters </a:t>
            </a:r>
            <a:r>
              <a:rPr sz="2800" spc="-10" dirty="0">
                <a:latin typeface="Calibri"/>
                <a:cs typeface="Calibri"/>
              </a:rPr>
              <a:t>in </a:t>
            </a:r>
            <a:r>
              <a:rPr sz="2800" spc="-5" dirty="0">
                <a:latin typeface="Calibri"/>
                <a:cs typeface="Calibri"/>
              </a:rPr>
              <a:t>the  original </a:t>
            </a:r>
            <a:r>
              <a:rPr sz="2800" spc="-20" dirty="0">
                <a:latin typeface="Calibri"/>
                <a:cs typeface="Calibri"/>
              </a:rPr>
              <a:t>plaintext </a:t>
            </a:r>
            <a:r>
              <a:rPr sz="2800" spc="-10" dirty="0">
                <a:latin typeface="Calibri"/>
                <a:cs typeface="Calibri"/>
              </a:rPr>
              <a:t>message </a:t>
            </a:r>
            <a:r>
              <a:rPr sz="2800" spc="-15" dirty="0">
                <a:latin typeface="Calibri"/>
                <a:cs typeface="Calibri"/>
              </a:rPr>
              <a:t>by </a:t>
            </a:r>
            <a:r>
              <a:rPr sz="2800" spc="-5" dirty="0">
                <a:latin typeface="Calibri"/>
                <a:cs typeface="Calibri"/>
              </a:rPr>
              <a:t>the </a:t>
            </a:r>
            <a:r>
              <a:rPr sz="2800" spc="-10" dirty="0">
                <a:latin typeface="Calibri"/>
                <a:cs typeface="Calibri"/>
              </a:rPr>
              <a:t>numbers designating their </a:t>
            </a:r>
            <a:r>
              <a:rPr sz="2800" spc="-5" dirty="0">
                <a:latin typeface="Calibri"/>
                <a:cs typeface="Calibri"/>
              </a:rPr>
              <a:t>position. Thus,  with 28 </a:t>
            </a:r>
            <a:r>
              <a:rPr sz="2800" spc="-25" dirty="0">
                <a:latin typeface="Calibri"/>
                <a:cs typeface="Calibri"/>
              </a:rPr>
              <a:t>letters </a:t>
            </a:r>
            <a:r>
              <a:rPr sz="2800" spc="-10" dirty="0">
                <a:latin typeface="Calibri"/>
                <a:cs typeface="Calibri"/>
              </a:rPr>
              <a:t>in </a:t>
            </a:r>
            <a:r>
              <a:rPr sz="2800" spc="-5" dirty="0">
                <a:latin typeface="Calibri"/>
                <a:cs typeface="Calibri"/>
              </a:rPr>
              <a:t>the message, the </a:t>
            </a:r>
            <a:r>
              <a:rPr sz="2800" spc="-10" dirty="0">
                <a:latin typeface="Calibri"/>
                <a:cs typeface="Calibri"/>
              </a:rPr>
              <a:t>original sequence </a:t>
            </a:r>
            <a:r>
              <a:rPr sz="2800" spc="-5" dirty="0">
                <a:latin typeface="Calibri"/>
                <a:cs typeface="Calibri"/>
              </a:rPr>
              <a:t>of </a:t>
            </a:r>
            <a:r>
              <a:rPr sz="2800" spc="-25" dirty="0">
                <a:latin typeface="Calibri"/>
                <a:cs typeface="Calibri"/>
              </a:rPr>
              <a:t>letters</a:t>
            </a:r>
            <a:r>
              <a:rPr sz="2800" spc="195" dirty="0">
                <a:latin typeface="Calibri"/>
                <a:cs typeface="Calibri"/>
              </a:rPr>
              <a:t> </a:t>
            </a:r>
            <a:r>
              <a:rPr sz="2800" spc="-5" dirty="0">
                <a:latin typeface="Calibri"/>
                <a:cs typeface="Calibri"/>
              </a:rPr>
              <a:t>is,</a:t>
            </a:r>
            <a:endParaRPr sz="2800">
              <a:latin typeface="Calibri"/>
              <a:cs typeface="Calibri"/>
            </a:endParaRPr>
          </a:p>
          <a:p>
            <a:pPr marL="927100" algn="just">
              <a:lnSpc>
                <a:spcPct val="100000"/>
              </a:lnSpc>
              <a:spcBef>
                <a:spcPts val="965"/>
              </a:spcBef>
            </a:pPr>
            <a:r>
              <a:rPr sz="2800" spc="-5" dirty="0">
                <a:latin typeface="Calibri"/>
                <a:cs typeface="Calibri"/>
              </a:rPr>
              <a:t>01 02 03 04 05 06 07 08 09 10 11 12 13</a:t>
            </a:r>
            <a:r>
              <a:rPr sz="2800" spc="235" dirty="0">
                <a:latin typeface="Calibri"/>
                <a:cs typeface="Calibri"/>
              </a:rPr>
              <a:t> </a:t>
            </a:r>
            <a:r>
              <a:rPr sz="2800" spc="-10" dirty="0">
                <a:latin typeface="Calibri"/>
                <a:cs typeface="Calibri"/>
              </a:rPr>
              <a:t>14</a:t>
            </a:r>
            <a:endParaRPr sz="2800">
              <a:latin typeface="Calibri"/>
              <a:cs typeface="Calibri"/>
            </a:endParaRPr>
          </a:p>
          <a:p>
            <a:pPr marL="927100" algn="just">
              <a:lnSpc>
                <a:spcPct val="100000"/>
              </a:lnSpc>
            </a:pPr>
            <a:r>
              <a:rPr sz="2800" spc="-5" dirty="0">
                <a:latin typeface="Calibri"/>
                <a:cs typeface="Calibri"/>
              </a:rPr>
              <a:t>15 16 17 18 19 20 21 22 23 24 25 26 27</a:t>
            </a:r>
            <a:r>
              <a:rPr sz="2800" spc="225" dirty="0">
                <a:latin typeface="Calibri"/>
                <a:cs typeface="Calibri"/>
              </a:rPr>
              <a:t> </a:t>
            </a:r>
            <a:r>
              <a:rPr sz="2800" spc="-10" dirty="0">
                <a:latin typeface="Calibri"/>
                <a:cs typeface="Calibri"/>
              </a:rPr>
              <a:t>28</a:t>
            </a:r>
            <a:endParaRPr sz="2800">
              <a:latin typeface="Calibri"/>
              <a:cs typeface="Calibri"/>
            </a:endParaRPr>
          </a:p>
        </p:txBody>
      </p:sp>
      <p:sp>
        <p:nvSpPr>
          <p:cNvPr id="6" name="Rectangle 5"/>
          <p:cNvSpPr/>
          <p:nvPr/>
        </p:nvSpPr>
        <p:spPr>
          <a:xfrm>
            <a:off x="4419600" y="659271"/>
            <a:ext cx="3698448" cy="369332"/>
          </a:xfrm>
          <a:prstGeom prst="rect">
            <a:avLst/>
          </a:prstGeom>
        </p:spPr>
        <p:txBody>
          <a:bodyPr wrap="none">
            <a:spAutoFit/>
          </a:bodyPr>
          <a:lstStyle/>
          <a:p>
            <a:pPr marL="12700" algn="just">
              <a:lnSpc>
                <a:spcPct val="100000"/>
              </a:lnSpc>
              <a:spcBef>
                <a:spcPts val="865"/>
              </a:spcBef>
            </a:pPr>
            <a:r>
              <a:rPr lang="en-US" spc="-20" dirty="0">
                <a:cs typeface="Calibri"/>
              </a:rPr>
              <a:t>TTNAAPTMTSUOAODWCOIXKNLYPETZ</a:t>
            </a:r>
            <a:endParaRPr lang="en-U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78507" y="940308"/>
            <a:ext cx="8622792" cy="3802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691639" y="4804409"/>
            <a:ext cx="8798560" cy="0"/>
          </a:xfrm>
          <a:custGeom>
            <a:avLst/>
            <a:gdLst/>
            <a:ahLst/>
            <a:cxnLst/>
            <a:rect l="l" t="t" r="r" b="b"/>
            <a:pathLst>
              <a:path w="8798560">
                <a:moveTo>
                  <a:pt x="0" y="0"/>
                </a:moveTo>
                <a:lnTo>
                  <a:pt x="8798052" y="0"/>
                </a:lnTo>
              </a:path>
            </a:pathLst>
          </a:custGeom>
          <a:ln w="53339">
            <a:solidFill>
              <a:srgbClr val="000000"/>
            </a:solidFill>
          </a:ln>
        </p:spPr>
        <p:txBody>
          <a:bodyPr wrap="square" lIns="0" tIns="0" rIns="0" bIns="0" rtlCol="0"/>
          <a:lstStyle/>
          <a:p>
            <a:endParaRPr/>
          </a:p>
        </p:txBody>
      </p:sp>
      <p:sp>
        <p:nvSpPr>
          <p:cNvPr id="4" name="object 4"/>
          <p:cNvSpPr/>
          <p:nvPr/>
        </p:nvSpPr>
        <p:spPr>
          <a:xfrm>
            <a:off x="1718182" y="906780"/>
            <a:ext cx="0" cy="3870960"/>
          </a:xfrm>
          <a:custGeom>
            <a:avLst/>
            <a:gdLst/>
            <a:ahLst/>
            <a:cxnLst/>
            <a:rect l="l" t="t" r="r" b="b"/>
            <a:pathLst>
              <a:path h="3870960">
                <a:moveTo>
                  <a:pt x="0" y="0"/>
                </a:moveTo>
                <a:lnTo>
                  <a:pt x="0" y="3870960"/>
                </a:lnTo>
              </a:path>
            </a:pathLst>
          </a:custGeom>
          <a:ln w="53086">
            <a:solidFill>
              <a:srgbClr val="000000"/>
            </a:solidFill>
          </a:ln>
        </p:spPr>
        <p:txBody>
          <a:bodyPr wrap="square" lIns="0" tIns="0" rIns="0" bIns="0" rtlCol="0"/>
          <a:lstStyle/>
          <a:p>
            <a:endParaRPr/>
          </a:p>
        </p:txBody>
      </p:sp>
      <p:sp>
        <p:nvSpPr>
          <p:cNvPr id="5" name="object 5"/>
          <p:cNvSpPr/>
          <p:nvPr/>
        </p:nvSpPr>
        <p:spPr>
          <a:xfrm>
            <a:off x="1691639" y="880110"/>
            <a:ext cx="8798560" cy="0"/>
          </a:xfrm>
          <a:custGeom>
            <a:avLst/>
            <a:gdLst/>
            <a:ahLst/>
            <a:cxnLst/>
            <a:rect l="l" t="t" r="r" b="b"/>
            <a:pathLst>
              <a:path w="8798560">
                <a:moveTo>
                  <a:pt x="0" y="0"/>
                </a:moveTo>
                <a:lnTo>
                  <a:pt x="8798052" y="0"/>
                </a:lnTo>
              </a:path>
            </a:pathLst>
          </a:custGeom>
          <a:ln w="53339">
            <a:solidFill>
              <a:srgbClr val="000000"/>
            </a:solidFill>
          </a:ln>
        </p:spPr>
        <p:txBody>
          <a:bodyPr wrap="square" lIns="0" tIns="0" rIns="0" bIns="0" rtlCol="0"/>
          <a:lstStyle/>
          <a:p>
            <a:endParaRPr/>
          </a:p>
        </p:txBody>
      </p:sp>
      <p:sp>
        <p:nvSpPr>
          <p:cNvPr id="6" name="object 6"/>
          <p:cNvSpPr/>
          <p:nvPr/>
        </p:nvSpPr>
        <p:spPr>
          <a:xfrm>
            <a:off x="10463148" y="906525"/>
            <a:ext cx="0" cy="3871595"/>
          </a:xfrm>
          <a:custGeom>
            <a:avLst/>
            <a:gdLst/>
            <a:ahLst/>
            <a:cxnLst/>
            <a:rect l="l" t="t" r="r" b="b"/>
            <a:pathLst>
              <a:path h="3871595">
                <a:moveTo>
                  <a:pt x="0" y="0"/>
                </a:moveTo>
                <a:lnTo>
                  <a:pt x="0" y="3871468"/>
                </a:lnTo>
              </a:path>
            </a:pathLst>
          </a:custGeom>
          <a:ln w="53086">
            <a:solidFill>
              <a:srgbClr val="000000"/>
            </a:solidFill>
          </a:ln>
        </p:spPr>
        <p:txBody>
          <a:bodyPr wrap="square" lIns="0" tIns="0" rIns="0" bIns="0" rtlCol="0"/>
          <a:lstStyle/>
          <a:p>
            <a:endParaRPr/>
          </a:p>
        </p:txBody>
      </p:sp>
      <p:sp>
        <p:nvSpPr>
          <p:cNvPr id="7" name="object 7"/>
          <p:cNvSpPr/>
          <p:nvPr/>
        </p:nvSpPr>
        <p:spPr>
          <a:xfrm>
            <a:off x="1762379" y="4751070"/>
            <a:ext cx="8656955" cy="0"/>
          </a:xfrm>
          <a:custGeom>
            <a:avLst/>
            <a:gdLst/>
            <a:ahLst/>
            <a:cxnLst/>
            <a:rect l="l" t="t" r="r" b="b"/>
            <a:pathLst>
              <a:path w="8656955">
                <a:moveTo>
                  <a:pt x="0" y="0"/>
                </a:moveTo>
                <a:lnTo>
                  <a:pt x="8656574" y="0"/>
                </a:lnTo>
              </a:path>
            </a:pathLst>
          </a:custGeom>
          <a:ln w="17780">
            <a:solidFill>
              <a:srgbClr val="000000"/>
            </a:solidFill>
          </a:ln>
        </p:spPr>
        <p:txBody>
          <a:bodyPr wrap="square" lIns="0" tIns="0" rIns="0" bIns="0" rtlCol="0"/>
          <a:lstStyle/>
          <a:p>
            <a:endParaRPr/>
          </a:p>
        </p:txBody>
      </p:sp>
      <p:sp>
        <p:nvSpPr>
          <p:cNvPr id="8" name="object 8"/>
          <p:cNvSpPr/>
          <p:nvPr/>
        </p:nvSpPr>
        <p:spPr>
          <a:xfrm>
            <a:off x="1771205" y="942339"/>
            <a:ext cx="0" cy="3799840"/>
          </a:xfrm>
          <a:custGeom>
            <a:avLst/>
            <a:gdLst/>
            <a:ahLst/>
            <a:cxnLst/>
            <a:rect l="l" t="t" r="r" b="b"/>
            <a:pathLst>
              <a:path h="3799840">
                <a:moveTo>
                  <a:pt x="0" y="0"/>
                </a:moveTo>
                <a:lnTo>
                  <a:pt x="0" y="3799840"/>
                </a:lnTo>
              </a:path>
            </a:pathLst>
          </a:custGeom>
          <a:ln w="17652">
            <a:solidFill>
              <a:srgbClr val="000000"/>
            </a:solidFill>
          </a:ln>
        </p:spPr>
        <p:txBody>
          <a:bodyPr wrap="square" lIns="0" tIns="0" rIns="0" bIns="0" rtlCol="0"/>
          <a:lstStyle/>
          <a:p>
            <a:endParaRPr/>
          </a:p>
        </p:txBody>
      </p:sp>
      <p:sp>
        <p:nvSpPr>
          <p:cNvPr id="9" name="object 9"/>
          <p:cNvSpPr/>
          <p:nvPr/>
        </p:nvSpPr>
        <p:spPr>
          <a:xfrm>
            <a:off x="1762379" y="933450"/>
            <a:ext cx="8656955" cy="0"/>
          </a:xfrm>
          <a:custGeom>
            <a:avLst/>
            <a:gdLst/>
            <a:ahLst/>
            <a:cxnLst/>
            <a:rect l="l" t="t" r="r" b="b"/>
            <a:pathLst>
              <a:path w="8656955">
                <a:moveTo>
                  <a:pt x="0" y="0"/>
                </a:moveTo>
                <a:lnTo>
                  <a:pt x="8656574" y="0"/>
                </a:lnTo>
              </a:path>
            </a:pathLst>
          </a:custGeom>
          <a:ln w="17780">
            <a:solidFill>
              <a:srgbClr val="000000"/>
            </a:solidFill>
          </a:ln>
        </p:spPr>
        <p:txBody>
          <a:bodyPr wrap="square" lIns="0" tIns="0" rIns="0" bIns="0" rtlCol="0"/>
          <a:lstStyle/>
          <a:p>
            <a:endParaRPr/>
          </a:p>
        </p:txBody>
      </p:sp>
      <p:sp>
        <p:nvSpPr>
          <p:cNvPr id="10" name="object 10"/>
          <p:cNvSpPr/>
          <p:nvPr/>
        </p:nvSpPr>
        <p:spPr>
          <a:xfrm>
            <a:off x="10410126" y="941832"/>
            <a:ext cx="0" cy="3801110"/>
          </a:xfrm>
          <a:custGeom>
            <a:avLst/>
            <a:gdLst/>
            <a:ahLst/>
            <a:cxnLst/>
            <a:rect l="l" t="t" r="r" b="b"/>
            <a:pathLst>
              <a:path h="3801110">
                <a:moveTo>
                  <a:pt x="0" y="0"/>
                </a:moveTo>
                <a:lnTo>
                  <a:pt x="0" y="3800855"/>
                </a:lnTo>
              </a:path>
            </a:pathLst>
          </a:custGeom>
          <a:ln w="17652">
            <a:solidFill>
              <a:srgbClr val="000000"/>
            </a:solidFill>
          </a:ln>
        </p:spPr>
        <p:txBody>
          <a:bodyPr wrap="square" lIns="0" tIns="0" rIns="0" bIns="0" rtlCol="0"/>
          <a:lstStyle/>
          <a:p>
            <a:endParaRPr/>
          </a:p>
        </p:txBody>
      </p:sp>
      <p:sp>
        <p:nvSpPr>
          <p:cNvPr id="11" name="object 11"/>
          <p:cNvSpPr txBox="1"/>
          <p:nvPr/>
        </p:nvSpPr>
        <p:spPr>
          <a:xfrm>
            <a:off x="4120134" y="5081727"/>
            <a:ext cx="394081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Simplified Model of </a:t>
            </a:r>
            <a:r>
              <a:rPr sz="1800" spc="-10" dirty="0">
                <a:latin typeface="Calibri"/>
                <a:cs typeface="Calibri"/>
              </a:rPr>
              <a:t>Symmetric</a:t>
            </a:r>
            <a:r>
              <a:rPr sz="1800" spc="35" dirty="0">
                <a:latin typeface="Calibri"/>
                <a:cs typeface="Calibri"/>
              </a:rPr>
              <a:t> </a:t>
            </a:r>
            <a:r>
              <a:rPr sz="1800" spc="-5" dirty="0">
                <a:latin typeface="Calibri"/>
                <a:cs typeface="Calibri"/>
              </a:rPr>
              <a:t>encryption</a:t>
            </a:r>
            <a:endParaRPr sz="18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4985" y="23266"/>
            <a:ext cx="11450320" cy="4568190"/>
          </a:xfrm>
          <a:prstGeom prst="rect">
            <a:avLst/>
          </a:prstGeom>
        </p:spPr>
        <p:txBody>
          <a:bodyPr vert="horz" wrap="square" lIns="0" tIns="134620" rIns="0" bIns="0" rtlCol="0">
            <a:spAutoFit/>
          </a:bodyPr>
          <a:lstStyle/>
          <a:p>
            <a:pPr marL="469900" indent="-457200">
              <a:lnSpc>
                <a:spcPct val="100000"/>
              </a:lnSpc>
              <a:spcBef>
                <a:spcPts val="1060"/>
              </a:spcBef>
              <a:buFont typeface="Arial"/>
              <a:buChar char="•"/>
              <a:tabLst>
                <a:tab pos="469265" algn="l"/>
                <a:tab pos="469900" algn="l"/>
              </a:tabLst>
            </a:pPr>
            <a:r>
              <a:rPr sz="2800" spc="-10" dirty="0">
                <a:latin typeface="Calibri"/>
                <a:cs typeface="Calibri"/>
              </a:rPr>
              <a:t>After </a:t>
            </a:r>
            <a:r>
              <a:rPr sz="2800" spc="-5" dirty="0">
                <a:latin typeface="Calibri"/>
                <a:cs typeface="Calibri"/>
              </a:rPr>
              <a:t>the </a:t>
            </a:r>
            <a:r>
              <a:rPr sz="2800" spc="-25" dirty="0">
                <a:latin typeface="Calibri"/>
                <a:cs typeface="Calibri"/>
              </a:rPr>
              <a:t>first </a:t>
            </a:r>
            <a:r>
              <a:rPr sz="2800" spc="-10" dirty="0">
                <a:latin typeface="Calibri"/>
                <a:cs typeface="Calibri"/>
              </a:rPr>
              <a:t>transposition </a:t>
            </a:r>
            <a:r>
              <a:rPr sz="2800" spc="-15" dirty="0">
                <a:latin typeface="Calibri"/>
                <a:cs typeface="Calibri"/>
              </a:rPr>
              <a:t>we</a:t>
            </a:r>
            <a:r>
              <a:rPr sz="2800" spc="105" dirty="0">
                <a:latin typeface="Calibri"/>
                <a:cs typeface="Calibri"/>
              </a:rPr>
              <a:t> </a:t>
            </a:r>
            <a:r>
              <a:rPr sz="2800" spc="-20" dirty="0">
                <a:latin typeface="Calibri"/>
                <a:cs typeface="Calibri"/>
              </a:rPr>
              <a:t>have,</a:t>
            </a:r>
            <a:endParaRPr sz="2800" dirty="0">
              <a:latin typeface="Calibri"/>
              <a:cs typeface="Calibri"/>
            </a:endParaRPr>
          </a:p>
          <a:p>
            <a:pPr marL="927100">
              <a:lnSpc>
                <a:spcPct val="100000"/>
              </a:lnSpc>
              <a:spcBef>
                <a:spcPts val="960"/>
              </a:spcBef>
            </a:pPr>
            <a:r>
              <a:rPr sz="2800" spc="-5" dirty="0">
                <a:latin typeface="Calibri"/>
                <a:cs typeface="Calibri"/>
              </a:rPr>
              <a:t>03 10 17 24 04 11 18 25 02 09 16 23 01</a:t>
            </a:r>
            <a:r>
              <a:rPr sz="2800" spc="270" dirty="0">
                <a:latin typeface="Calibri"/>
                <a:cs typeface="Calibri"/>
              </a:rPr>
              <a:t> </a:t>
            </a:r>
            <a:r>
              <a:rPr sz="2800" spc="-10" dirty="0">
                <a:latin typeface="Calibri"/>
                <a:cs typeface="Calibri"/>
              </a:rPr>
              <a:t>08</a:t>
            </a:r>
            <a:endParaRPr sz="2800" dirty="0">
              <a:latin typeface="Calibri"/>
              <a:cs typeface="Calibri"/>
            </a:endParaRPr>
          </a:p>
          <a:p>
            <a:pPr marL="927100">
              <a:lnSpc>
                <a:spcPct val="100000"/>
              </a:lnSpc>
            </a:pPr>
            <a:r>
              <a:rPr sz="2800" spc="-5" dirty="0">
                <a:latin typeface="Calibri"/>
                <a:cs typeface="Calibri"/>
              </a:rPr>
              <a:t>15 22 05 12 19 26 06 13 20 27 07 14 21</a:t>
            </a:r>
            <a:r>
              <a:rPr sz="2800" spc="250" dirty="0">
                <a:latin typeface="Calibri"/>
                <a:cs typeface="Calibri"/>
              </a:rPr>
              <a:t> </a:t>
            </a:r>
            <a:r>
              <a:rPr sz="2800" spc="-5" dirty="0">
                <a:latin typeface="Calibri"/>
                <a:cs typeface="Calibri"/>
              </a:rPr>
              <a:t>28</a:t>
            </a:r>
            <a:endParaRPr sz="2800" dirty="0">
              <a:latin typeface="Calibri"/>
              <a:cs typeface="Calibri"/>
            </a:endParaRPr>
          </a:p>
          <a:p>
            <a:pPr marL="469900" marR="5080" indent="-457200">
              <a:lnSpc>
                <a:spcPct val="100000"/>
              </a:lnSpc>
              <a:spcBef>
                <a:spcPts val="1685"/>
              </a:spcBef>
              <a:buFont typeface="Arial"/>
              <a:buChar char="•"/>
              <a:tabLst>
                <a:tab pos="469265" algn="l"/>
                <a:tab pos="469900" algn="l"/>
              </a:tabLst>
            </a:pPr>
            <a:r>
              <a:rPr sz="2800" spc="-5" dirty="0">
                <a:latin typeface="Calibri"/>
                <a:cs typeface="Calibri"/>
              </a:rPr>
              <a:t>which </a:t>
            </a:r>
            <a:r>
              <a:rPr sz="2800" spc="-10" dirty="0">
                <a:latin typeface="Calibri"/>
                <a:cs typeface="Calibri"/>
              </a:rPr>
              <a:t>has </a:t>
            </a:r>
            <a:r>
              <a:rPr sz="2800" spc="-5" dirty="0">
                <a:latin typeface="Calibri"/>
                <a:cs typeface="Calibri"/>
              </a:rPr>
              <a:t>a </a:t>
            </a:r>
            <a:r>
              <a:rPr sz="2800" spc="-10" dirty="0">
                <a:latin typeface="Calibri"/>
                <a:cs typeface="Calibri"/>
              </a:rPr>
              <a:t>somewhat regular </a:t>
            </a:r>
            <a:r>
              <a:rPr sz="2800" spc="-15" dirty="0">
                <a:latin typeface="Calibri"/>
                <a:cs typeface="Calibri"/>
              </a:rPr>
              <a:t>structure. </a:t>
            </a:r>
            <a:r>
              <a:rPr sz="2800" spc="-5" dirty="0">
                <a:latin typeface="Calibri"/>
                <a:cs typeface="Calibri"/>
              </a:rPr>
              <a:t>But </a:t>
            </a:r>
            <a:r>
              <a:rPr sz="2800" spc="-10" dirty="0">
                <a:latin typeface="Calibri"/>
                <a:cs typeface="Calibri"/>
              </a:rPr>
              <a:t>after </a:t>
            </a:r>
            <a:r>
              <a:rPr sz="2800" spc="-5" dirty="0">
                <a:latin typeface="Calibri"/>
                <a:cs typeface="Calibri"/>
              </a:rPr>
              <a:t>the </a:t>
            </a:r>
            <a:r>
              <a:rPr sz="2800" spc="-10" dirty="0">
                <a:latin typeface="Calibri"/>
                <a:cs typeface="Calibri"/>
              </a:rPr>
              <a:t>second transposition,  </a:t>
            </a:r>
            <a:r>
              <a:rPr sz="2800" spc="-15" dirty="0">
                <a:latin typeface="Calibri"/>
                <a:cs typeface="Calibri"/>
              </a:rPr>
              <a:t>we </a:t>
            </a:r>
            <a:r>
              <a:rPr sz="2800" spc="-20" dirty="0">
                <a:latin typeface="Calibri"/>
                <a:cs typeface="Calibri"/>
              </a:rPr>
              <a:t>have,</a:t>
            </a:r>
            <a:endParaRPr sz="2800" dirty="0">
              <a:latin typeface="Calibri"/>
              <a:cs typeface="Calibri"/>
            </a:endParaRPr>
          </a:p>
          <a:p>
            <a:pPr marL="927100">
              <a:lnSpc>
                <a:spcPct val="100000"/>
              </a:lnSpc>
              <a:spcBef>
                <a:spcPts val="960"/>
              </a:spcBef>
            </a:pPr>
            <a:r>
              <a:rPr sz="2800" spc="-5" dirty="0">
                <a:latin typeface="Calibri"/>
                <a:cs typeface="Calibri"/>
              </a:rPr>
              <a:t>17 09 05 27 24 16 12 07 10 02 22 20 03</a:t>
            </a:r>
            <a:r>
              <a:rPr sz="2800" spc="220" dirty="0">
                <a:latin typeface="Calibri"/>
                <a:cs typeface="Calibri"/>
              </a:rPr>
              <a:t> </a:t>
            </a:r>
            <a:r>
              <a:rPr sz="2800" spc="-5" dirty="0">
                <a:latin typeface="Calibri"/>
                <a:cs typeface="Calibri"/>
              </a:rPr>
              <a:t>25</a:t>
            </a:r>
            <a:endParaRPr sz="2800" dirty="0">
              <a:latin typeface="Calibri"/>
              <a:cs typeface="Calibri"/>
            </a:endParaRPr>
          </a:p>
          <a:p>
            <a:pPr marL="927100">
              <a:lnSpc>
                <a:spcPct val="100000"/>
              </a:lnSpc>
            </a:pPr>
            <a:r>
              <a:rPr sz="2800" spc="-5" dirty="0">
                <a:latin typeface="Calibri"/>
                <a:cs typeface="Calibri"/>
              </a:rPr>
              <a:t>15 13 04 23 19 14 11 01 26 21 18 08 06</a:t>
            </a:r>
            <a:r>
              <a:rPr sz="2800" spc="270" dirty="0">
                <a:latin typeface="Calibri"/>
                <a:cs typeface="Calibri"/>
              </a:rPr>
              <a:t> </a:t>
            </a:r>
            <a:r>
              <a:rPr sz="2800" spc="-10" dirty="0">
                <a:latin typeface="Calibri"/>
                <a:cs typeface="Calibri"/>
              </a:rPr>
              <a:t>28</a:t>
            </a:r>
            <a:endParaRPr sz="2800" dirty="0">
              <a:latin typeface="Calibri"/>
              <a:cs typeface="Calibri"/>
            </a:endParaRPr>
          </a:p>
          <a:p>
            <a:pPr marL="469900" marR="620395" indent="-457200">
              <a:lnSpc>
                <a:spcPct val="100000"/>
              </a:lnSpc>
              <a:spcBef>
                <a:spcPts val="960"/>
              </a:spcBef>
              <a:buFont typeface="Arial"/>
              <a:buChar char="•"/>
              <a:tabLst>
                <a:tab pos="469265" algn="l"/>
                <a:tab pos="469900" algn="l"/>
              </a:tabLst>
            </a:pPr>
            <a:r>
              <a:rPr sz="2800" spc="-10" dirty="0">
                <a:latin typeface="Calibri"/>
                <a:cs typeface="Calibri"/>
              </a:rPr>
              <a:t>This </a:t>
            </a:r>
            <a:r>
              <a:rPr sz="2800" spc="-5" dirty="0">
                <a:latin typeface="Calibri"/>
                <a:cs typeface="Calibri"/>
              </a:rPr>
              <a:t>is a much less </a:t>
            </a:r>
            <a:r>
              <a:rPr sz="2800" spc="-15" dirty="0">
                <a:latin typeface="Calibri"/>
                <a:cs typeface="Calibri"/>
              </a:rPr>
              <a:t>structured permutation </a:t>
            </a:r>
            <a:r>
              <a:rPr sz="2800" spc="-5" dirty="0">
                <a:latin typeface="Calibri"/>
                <a:cs typeface="Calibri"/>
              </a:rPr>
              <a:t>and is much </a:t>
            </a:r>
            <a:r>
              <a:rPr sz="2800" spc="-15" dirty="0">
                <a:latin typeface="Calibri"/>
                <a:cs typeface="Calibri"/>
              </a:rPr>
              <a:t>more difficult </a:t>
            </a:r>
            <a:r>
              <a:rPr sz="2800" spc="-20" dirty="0">
                <a:latin typeface="Calibri"/>
                <a:cs typeface="Calibri"/>
              </a:rPr>
              <a:t>to  </a:t>
            </a:r>
            <a:r>
              <a:rPr sz="2800" spc="-15" dirty="0">
                <a:latin typeface="Calibri"/>
                <a:cs typeface="Calibri"/>
              </a:rPr>
              <a:t>cryptanalyze.</a:t>
            </a:r>
            <a:endParaRPr sz="2800" dirty="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8266" y="0"/>
            <a:ext cx="3702685" cy="757555"/>
          </a:xfrm>
          <a:prstGeom prst="rect">
            <a:avLst/>
          </a:prstGeom>
        </p:spPr>
        <p:txBody>
          <a:bodyPr vert="horz" wrap="square" lIns="0" tIns="12700" rIns="0" bIns="0" rtlCol="0">
            <a:spAutoFit/>
          </a:bodyPr>
          <a:lstStyle/>
          <a:p>
            <a:pPr marL="12700">
              <a:lnSpc>
                <a:spcPct val="100000"/>
              </a:lnSpc>
              <a:spcBef>
                <a:spcPts val="100"/>
              </a:spcBef>
            </a:pPr>
            <a:r>
              <a:rPr sz="4800" spc="-5" dirty="0"/>
              <a:t>S</a:t>
            </a:r>
            <a:r>
              <a:rPr sz="4800" spc="-50" dirty="0"/>
              <a:t>t</a:t>
            </a:r>
            <a:r>
              <a:rPr sz="4800" dirty="0"/>
              <a:t>e</a:t>
            </a:r>
            <a:r>
              <a:rPr sz="4800" spc="-90" dirty="0"/>
              <a:t>g</a:t>
            </a:r>
            <a:r>
              <a:rPr sz="4800" dirty="0"/>
              <a:t>anog</a:t>
            </a:r>
            <a:r>
              <a:rPr sz="4800" spc="-110" dirty="0"/>
              <a:t>r</a:t>
            </a:r>
            <a:r>
              <a:rPr sz="4800" dirty="0"/>
              <a:t>ap</a:t>
            </a:r>
            <a:r>
              <a:rPr sz="4800" spc="-85" dirty="0"/>
              <a:t>h</a:t>
            </a:r>
            <a:r>
              <a:rPr sz="4800" dirty="0"/>
              <a:t>y</a:t>
            </a:r>
            <a:endParaRPr sz="4800"/>
          </a:p>
        </p:txBody>
      </p:sp>
      <p:sp>
        <p:nvSpPr>
          <p:cNvPr id="3" name="object 3"/>
          <p:cNvSpPr txBox="1"/>
          <p:nvPr/>
        </p:nvSpPr>
        <p:spPr>
          <a:xfrm>
            <a:off x="334772" y="798703"/>
            <a:ext cx="11369040" cy="5807075"/>
          </a:xfrm>
          <a:prstGeom prst="rect">
            <a:avLst/>
          </a:prstGeom>
        </p:spPr>
        <p:txBody>
          <a:bodyPr vert="horz" wrap="square" lIns="0" tIns="54610" rIns="0" bIns="0" rtlCol="0">
            <a:spAutoFit/>
          </a:bodyPr>
          <a:lstStyle/>
          <a:p>
            <a:pPr marL="241300" marR="5080" indent="-228600" algn="just">
              <a:lnSpc>
                <a:spcPct val="90000"/>
              </a:lnSpc>
              <a:spcBef>
                <a:spcPts val="430"/>
              </a:spcBef>
              <a:buFont typeface="Wingdings"/>
              <a:buChar char=""/>
              <a:tabLst>
                <a:tab pos="241300" algn="l"/>
              </a:tabLst>
            </a:pPr>
            <a:r>
              <a:rPr sz="2800" spc="-5" dirty="0">
                <a:latin typeface="Calibri"/>
                <a:cs typeface="Calibri"/>
              </a:rPr>
              <a:t>A </a:t>
            </a:r>
            <a:r>
              <a:rPr sz="2800" spc="-15" dirty="0">
                <a:latin typeface="Calibri"/>
                <a:cs typeface="Calibri"/>
              </a:rPr>
              <a:t>plaintext </a:t>
            </a:r>
            <a:r>
              <a:rPr sz="2800" spc="-5" dirty="0">
                <a:latin typeface="Calibri"/>
                <a:cs typeface="Calibri"/>
              </a:rPr>
              <a:t>message </a:t>
            </a:r>
            <a:r>
              <a:rPr sz="2800" spc="-20" dirty="0">
                <a:latin typeface="Calibri"/>
                <a:cs typeface="Calibri"/>
              </a:rPr>
              <a:t>may </a:t>
            </a:r>
            <a:r>
              <a:rPr sz="2800" spc="-5" dirty="0">
                <a:latin typeface="Calibri"/>
                <a:cs typeface="Calibri"/>
              </a:rPr>
              <a:t>be </a:t>
            </a:r>
            <a:r>
              <a:rPr sz="2800" spc="-10" dirty="0">
                <a:latin typeface="Calibri"/>
                <a:cs typeface="Calibri"/>
              </a:rPr>
              <a:t>hidden </a:t>
            </a:r>
            <a:r>
              <a:rPr sz="2800" dirty="0">
                <a:latin typeface="Calibri"/>
                <a:cs typeface="Calibri"/>
              </a:rPr>
              <a:t>in </a:t>
            </a:r>
            <a:r>
              <a:rPr sz="2800" spc="-10" dirty="0">
                <a:latin typeface="Calibri"/>
                <a:cs typeface="Calibri"/>
              </a:rPr>
              <a:t>one </a:t>
            </a:r>
            <a:r>
              <a:rPr sz="2800" spc="-5" dirty="0">
                <a:latin typeface="Calibri"/>
                <a:cs typeface="Calibri"/>
              </a:rPr>
              <a:t>of two </a:t>
            </a:r>
            <a:r>
              <a:rPr sz="2800" spc="-25" dirty="0">
                <a:latin typeface="Calibri"/>
                <a:cs typeface="Calibri"/>
              </a:rPr>
              <a:t>ways. </a:t>
            </a:r>
            <a:r>
              <a:rPr sz="2800" dirty="0">
                <a:latin typeface="Calibri"/>
                <a:cs typeface="Calibri"/>
              </a:rPr>
              <a:t>The </a:t>
            </a:r>
            <a:r>
              <a:rPr sz="2800" spc="-5" dirty="0">
                <a:latin typeface="Calibri"/>
                <a:cs typeface="Calibri"/>
              </a:rPr>
              <a:t>methods of  </a:t>
            </a:r>
            <a:r>
              <a:rPr sz="2800" spc="-25" dirty="0">
                <a:latin typeface="Calibri"/>
                <a:cs typeface="Calibri"/>
              </a:rPr>
              <a:t>steganography </a:t>
            </a:r>
            <a:r>
              <a:rPr sz="2800" spc="-5" dirty="0">
                <a:latin typeface="Calibri"/>
                <a:cs typeface="Calibri"/>
              </a:rPr>
              <a:t>conceal the </a:t>
            </a:r>
            <a:r>
              <a:rPr sz="2800" spc="-15" dirty="0">
                <a:latin typeface="Calibri"/>
                <a:cs typeface="Calibri"/>
              </a:rPr>
              <a:t>existence </a:t>
            </a:r>
            <a:r>
              <a:rPr sz="2800" spc="-5" dirty="0">
                <a:latin typeface="Calibri"/>
                <a:cs typeface="Calibri"/>
              </a:rPr>
              <a:t>of the message, </a:t>
            </a:r>
            <a:r>
              <a:rPr sz="2800" spc="-10" dirty="0">
                <a:latin typeface="Calibri"/>
                <a:cs typeface="Calibri"/>
              </a:rPr>
              <a:t>whereas </a:t>
            </a:r>
            <a:r>
              <a:rPr sz="2800" spc="-5" dirty="0">
                <a:latin typeface="Calibri"/>
                <a:cs typeface="Calibri"/>
              </a:rPr>
              <a:t>the methods  of </a:t>
            </a:r>
            <a:r>
              <a:rPr sz="2800" spc="-15" dirty="0">
                <a:latin typeface="Calibri"/>
                <a:cs typeface="Calibri"/>
              </a:rPr>
              <a:t>cryptography </a:t>
            </a:r>
            <a:r>
              <a:rPr sz="2800" spc="-10" dirty="0">
                <a:latin typeface="Calibri"/>
                <a:cs typeface="Calibri"/>
              </a:rPr>
              <a:t>render </a:t>
            </a:r>
            <a:r>
              <a:rPr sz="2800" spc="-5" dirty="0">
                <a:latin typeface="Calibri"/>
                <a:cs typeface="Calibri"/>
              </a:rPr>
              <a:t>the </a:t>
            </a:r>
            <a:r>
              <a:rPr sz="2800" spc="-10" dirty="0">
                <a:latin typeface="Calibri"/>
                <a:cs typeface="Calibri"/>
              </a:rPr>
              <a:t>message </a:t>
            </a:r>
            <a:r>
              <a:rPr sz="2800" spc="-15" dirty="0">
                <a:latin typeface="Calibri"/>
                <a:cs typeface="Calibri"/>
              </a:rPr>
              <a:t>unintelligible to outsiders by </a:t>
            </a:r>
            <a:r>
              <a:rPr sz="2800" spc="-10" dirty="0">
                <a:latin typeface="Calibri"/>
                <a:cs typeface="Calibri"/>
              </a:rPr>
              <a:t>various  </a:t>
            </a:r>
            <a:r>
              <a:rPr sz="2800" spc="-20" dirty="0">
                <a:latin typeface="Calibri"/>
                <a:cs typeface="Calibri"/>
              </a:rPr>
              <a:t>transformations </a:t>
            </a:r>
            <a:r>
              <a:rPr sz="2800" spc="-5" dirty="0">
                <a:latin typeface="Calibri"/>
                <a:cs typeface="Calibri"/>
              </a:rPr>
              <a:t>of the</a:t>
            </a:r>
            <a:r>
              <a:rPr sz="2800" spc="75" dirty="0">
                <a:latin typeface="Calibri"/>
                <a:cs typeface="Calibri"/>
              </a:rPr>
              <a:t> </a:t>
            </a:r>
            <a:r>
              <a:rPr sz="2800" spc="-20" dirty="0">
                <a:latin typeface="Calibri"/>
                <a:cs typeface="Calibri"/>
              </a:rPr>
              <a:t>text.</a:t>
            </a:r>
            <a:endParaRPr sz="2800">
              <a:latin typeface="Calibri"/>
              <a:cs typeface="Calibri"/>
            </a:endParaRPr>
          </a:p>
          <a:p>
            <a:pPr>
              <a:lnSpc>
                <a:spcPct val="100000"/>
              </a:lnSpc>
              <a:spcBef>
                <a:spcPts val="35"/>
              </a:spcBef>
            </a:pPr>
            <a:endParaRPr sz="2500">
              <a:latin typeface="Times New Roman"/>
              <a:cs typeface="Times New Roman"/>
            </a:endParaRPr>
          </a:p>
          <a:p>
            <a:pPr marL="241300" marR="5715" indent="-67310" algn="just">
              <a:lnSpc>
                <a:spcPts val="3030"/>
              </a:lnSpc>
            </a:pPr>
            <a:r>
              <a:rPr sz="2800" spc="-30" dirty="0">
                <a:latin typeface="Calibri"/>
                <a:cs typeface="Calibri"/>
              </a:rPr>
              <a:t>Various </a:t>
            </a:r>
            <a:r>
              <a:rPr sz="2800" dirty="0">
                <a:latin typeface="Calibri"/>
                <a:cs typeface="Calibri"/>
              </a:rPr>
              <a:t>other </a:t>
            </a:r>
            <a:r>
              <a:rPr sz="2800" spc="-10" dirty="0">
                <a:latin typeface="Calibri"/>
                <a:cs typeface="Calibri"/>
              </a:rPr>
              <a:t>techniques </a:t>
            </a:r>
            <a:r>
              <a:rPr sz="2800" spc="-25" dirty="0">
                <a:latin typeface="Calibri"/>
                <a:cs typeface="Calibri"/>
              </a:rPr>
              <a:t>have </a:t>
            </a:r>
            <a:r>
              <a:rPr sz="2800" spc="-5" dirty="0">
                <a:latin typeface="Calibri"/>
                <a:cs typeface="Calibri"/>
              </a:rPr>
              <a:t>been used </a:t>
            </a:r>
            <a:r>
              <a:rPr sz="2800" spc="-15" dirty="0">
                <a:latin typeface="Calibri"/>
                <a:cs typeface="Calibri"/>
              </a:rPr>
              <a:t>historically; </a:t>
            </a:r>
            <a:r>
              <a:rPr sz="2800" spc="-5" dirty="0">
                <a:latin typeface="Calibri"/>
                <a:cs typeface="Calibri"/>
              </a:rPr>
              <a:t>some </a:t>
            </a:r>
            <a:r>
              <a:rPr sz="2800" spc="-15" dirty="0">
                <a:latin typeface="Calibri"/>
                <a:cs typeface="Calibri"/>
              </a:rPr>
              <a:t>examples are </a:t>
            </a:r>
            <a:r>
              <a:rPr sz="2800" spc="-5" dirty="0">
                <a:latin typeface="Calibri"/>
                <a:cs typeface="Calibri"/>
              </a:rPr>
              <a:t>the  </a:t>
            </a:r>
            <a:r>
              <a:rPr sz="2800" spc="-15" dirty="0">
                <a:latin typeface="Calibri"/>
                <a:cs typeface="Calibri"/>
              </a:rPr>
              <a:t>following</a:t>
            </a:r>
            <a:r>
              <a:rPr sz="2800" spc="-5" dirty="0">
                <a:latin typeface="Calibri"/>
                <a:cs typeface="Calibri"/>
              </a:rPr>
              <a:t> :</a:t>
            </a:r>
            <a:endParaRPr sz="2800">
              <a:latin typeface="Calibri"/>
              <a:cs typeface="Calibri"/>
            </a:endParaRPr>
          </a:p>
          <a:p>
            <a:pPr marL="241300" marR="5715" indent="-228600" algn="just">
              <a:lnSpc>
                <a:spcPts val="3020"/>
              </a:lnSpc>
              <a:spcBef>
                <a:spcPts val="994"/>
              </a:spcBef>
              <a:buSzPct val="96428"/>
              <a:buFont typeface="Wingdings"/>
              <a:buChar char=""/>
              <a:tabLst>
                <a:tab pos="295910" algn="l"/>
              </a:tabLst>
            </a:pPr>
            <a:r>
              <a:rPr sz="2800" spc="-15" dirty="0">
                <a:latin typeface="Calibri"/>
                <a:cs typeface="Calibri"/>
              </a:rPr>
              <a:t>Character </a:t>
            </a:r>
            <a:r>
              <a:rPr sz="2800" spc="-5" dirty="0">
                <a:latin typeface="Calibri"/>
                <a:cs typeface="Calibri"/>
              </a:rPr>
              <a:t>marking: </a:t>
            </a:r>
            <a:r>
              <a:rPr sz="2800" spc="-10" dirty="0">
                <a:latin typeface="Calibri"/>
                <a:cs typeface="Calibri"/>
              </a:rPr>
              <a:t>Selected </a:t>
            </a:r>
            <a:r>
              <a:rPr sz="2800" spc="-25" dirty="0">
                <a:latin typeface="Calibri"/>
                <a:cs typeface="Calibri"/>
              </a:rPr>
              <a:t>letters </a:t>
            </a:r>
            <a:r>
              <a:rPr sz="2800" spc="-10" dirty="0">
                <a:latin typeface="Calibri"/>
                <a:cs typeface="Calibri"/>
              </a:rPr>
              <a:t>of </a:t>
            </a:r>
            <a:r>
              <a:rPr sz="2800" spc="-15" dirty="0">
                <a:latin typeface="Calibri"/>
                <a:cs typeface="Calibri"/>
              </a:rPr>
              <a:t>printed </a:t>
            </a:r>
            <a:r>
              <a:rPr sz="2800" spc="-5" dirty="0">
                <a:latin typeface="Calibri"/>
                <a:cs typeface="Calibri"/>
              </a:rPr>
              <a:t>or </a:t>
            </a:r>
            <a:r>
              <a:rPr sz="2800" spc="-10" dirty="0">
                <a:latin typeface="Calibri"/>
                <a:cs typeface="Calibri"/>
              </a:rPr>
              <a:t>typewritten </a:t>
            </a:r>
            <a:r>
              <a:rPr sz="2800" spc="-20" dirty="0">
                <a:latin typeface="Calibri"/>
                <a:cs typeface="Calibri"/>
              </a:rPr>
              <a:t>text are  </a:t>
            </a:r>
            <a:r>
              <a:rPr sz="2800" spc="-15" dirty="0">
                <a:latin typeface="Calibri"/>
                <a:cs typeface="Calibri"/>
              </a:rPr>
              <a:t>overwritten </a:t>
            </a:r>
            <a:r>
              <a:rPr sz="2800" dirty="0">
                <a:latin typeface="Calibri"/>
                <a:cs typeface="Calibri"/>
              </a:rPr>
              <a:t>in </a:t>
            </a:r>
            <a:r>
              <a:rPr sz="2800" spc="-5" dirty="0">
                <a:latin typeface="Calibri"/>
                <a:cs typeface="Calibri"/>
              </a:rPr>
              <a:t>pencil. </a:t>
            </a:r>
            <a:r>
              <a:rPr sz="2800" spc="-10" dirty="0">
                <a:latin typeface="Calibri"/>
                <a:cs typeface="Calibri"/>
              </a:rPr>
              <a:t>The </a:t>
            </a:r>
            <a:r>
              <a:rPr sz="2800" spc="-5" dirty="0">
                <a:latin typeface="Calibri"/>
                <a:cs typeface="Calibri"/>
              </a:rPr>
              <a:t>marks </a:t>
            </a:r>
            <a:r>
              <a:rPr sz="2800" spc="-20" dirty="0">
                <a:latin typeface="Calibri"/>
                <a:cs typeface="Calibri"/>
              </a:rPr>
              <a:t>are </a:t>
            </a:r>
            <a:r>
              <a:rPr sz="2800" spc="-10" dirty="0">
                <a:latin typeface="Calibri"/>
                <a:cs typeface="Calibri"/>
              </a:rPr>
              <a:t>ordinarily not </a:t>
            </a:r>
            <a:r>
              <a:rPr sz="2800" spc="-5" dirty="0">
                <a:latin typeface="Calibri"/>
                <a:cs typeface="Calibri"/>
              </a:rPr>
              <a:t>visible unless the paper </a:t>
            </a:r>
            <a:r>
              <a:rPr sz="2800" spc="-15" dirty="0">
                <a:latin typeface="Calibri"/>
                <a:cs typeface="Calibri"/>
              </a:rPr>
              <a:t>is  </a:t>
            </a:r>
            <a:r>
              <a:rPr sz="2800" spc="-10" dirty="0">
                <a:latin typeface="Calibri"/>
                <a:cs typeface="Calibri"/>
              </a:rPr>
              <a:t>held </a:t>
            </a:r>
            <a:r>
              <a:rPr sz="2800" spc="-15" dirty="0">
                <a:latin typeface="Calibri"/>
                <a:cs typeface="Calibri"/>
              </a:rPr>
              <a:t>at </a:t>
            </a:r>
            <a:r>
              <a:rPr sz="2800" spc="-5" dirty="0">
                <a:latin typeface="Calibri"/>
                <a:cs typeface="Calibri"/>
              </a:rPr>
              <a:t>an angle </a:t>
            </a:r>
            <a:r>
              <a:rPr sz="2800" spc="-20" dirty="0">
                <a:latin typeface="Calibri"/>
                <a:cs typeface="Calibri"/>
              </a:rPr>
              <a:t>to </a:t>
            </a:r>
            <a:r>
              <a:rPr sz="2800" spc="-10" dirty="0">
                <a:latin typeface="Calibri"/>
                <a:cs typeface="Calibri"/>
              </a:rPr>
              <a:t>bright</a:t>
            </a:r>
            <a:r>
              <a:rPr sz="2800" spc="70" dirty="0">
                <a:latin typeface="Calibri"/>
                <a:cs typeface="Calibri"/>
              </a:rPr>
              <a:t> </a:t>
            </a:r>
            <a:r>
              <a:rPr sz="2800" spc="-10" dirty="0">
                <a:latin typeface="Calibri"/>
                <a:cs typeface="Calibri"/>
              </a:rPr>
              <a:t>light.</a:t>
            </a:r>
            <a:endParaRPr sz="2800">
              <a:latin typeface="Calibri"/>
              <a:cs typeface="Calibri"/>
            </a:endParaRPr>
          </a:p>
          <a:p>
            <a:pPr marL="241300" marR="7620" indent="-228600" algn="just">
              <a:lnSpc>
                <a:spcPts val="3020"/>
              </a:lnSpc>
              <a:spcBef>
                <a:spcPts val="1019"/>
              </a:spcBef>
              <a:buSzPct val="96428"/>
              <a:buFont typeface="Wingdings"/>
              <a:buChar char=""/>
              <a:tabLst>
                <a:tab pos="295910" algn="l"/>
              </a:tabLst>
            </a:pPr>
            <a:r>
              <a:rPr sz="2800" spc="-10" dirty="0">
                <a:latin typeface="Calibri"/>
                <a:cs typeface="Calibri"/>
              </a:rPr>
              <a:t>Invisible </a:t>
            </a:r>
            <a:r>
              <a:rPr sz="2800" dirty="0">
                <a:latin typeface="Calibri"/>
                <a:cs typeface="Calibri"/>
              </a:rPr>
              <a:t>ink: </a:t>
            </a:r>
            <a:r>
              <a:rPr sz="2800" spc="-5" dirty="0">
                <a:latin typeface="Calibri"/>
                <a:cs typeface="Calibri"/>
              </a:rPr>
              <a:t>A number of </a:t>
            </a:r>
            <a:r>
              <a:rPr sz="2800" spc="-15" dirty="0">
                <a:latin typeface="Calibri"/>
                <a:cs typeface="Calibri"/>
              </a:rPr>
              <a:t>substances </a:t>
            </a:r>
            <a:r>
              <a:rPr sz="2800" spc="-10" dirty="0">
                <a:latin typeface="Calibri"/>
                <a:cs typeface="Calibri"/>
              </a:rPr>
              <a:t>can </a:t>
            </a:r>
            <a:r>
              <a:rPr sz="2800" spc="-5" dirty="0">
                <a:latin typeface="Calibri"/>
                <a:cs typeface="Calibri"/>
              </a:rPr>
              <a:t>be used </a:t>
            </a:r>
            <a:r>
              <a:rPr sz="2800" spc="-25" dirty="0">
                <a:latin typeface="Calibri"/>
                <a:cs typeface="Calibri"/>
              </a:rPr>
              <a:t>for </a:t>
            </a:r>
            <a:r>
              <a:rPr sz="2800" spc="-5" dirty="0">
                <a:latin typeface="Calibri"/>
                <a:cs typeface="Calibri"/>
              </a:rPr>
              <a:t>writing </a:t>
            </a:r>
            <a:r>
              <a:rPr sz="2800" spc="-10" dirty="0">
                <a:latin typeface="Calibri"/>
                <a:cs typeface="Calibri"/>
              </a:rPr>
              <a:t>but </a:t>
            </a:r>
            <a:r>
              <a:rPr sz="2800" spc="-20" dirty="0">
                <a:latin typeface="Calibri"/>
                <a:cs typeface="Calibri"/>
              </a:rPr>
              <a:t>leave </a:t>
            </a:r>
            <a:r>
              <a:rPr sz="2800" spc="-10" dirty="0">
                <a:latin typeface="Calibri"/>
                <a:cs typeface="Calibri"/>
              </a:rPr>
              <a:t>no  visible </a:t>
            </a:r>
            <a:r>
              <a:rPr sz="2800" spc="-15" dirty="0">
                <a:latin typeface="Calibri"/>
                <a:cs typeface="Calibri"/>
              </a:rPr>
              <a:t>trace </a:t>
            </a:r>
            <a:r>
              <a:rPr sz="2800" spc="-10" dirty="0">
                <a:latin typeface="Calibri"/>
                <a:cs typeface="Calibri"/>
              </a:rPr>
              <a:t>until </a:t>
            </a:r>
            <a:r>
              <a:rPr sz="2800" spc="-15" dirty="0">
                <a:latin typeface="Calibri"/>
                <a:cs typeface="Calibri"/>
              </a:rPr>
              <a:t>heat </a:t>
            </a:r>
            <a:r>
              <a:rPr sz="2800" spc="-5" dirty="0">
                <a:latin typeface="Calibri"/>
                <a:cs typeface="Calibri"/>
              </a:rPr>
              <a:t>or </a:t>
            </a:r>
            <a:r>
              <a:rPr sz="2800" spc="-10" dirty="0">
                <a:latin typeface="Calibri"/>
                <a:cs typeface="Calibri"/>
              </a:rPr>
              <a:t>some chemical is </a:t>
            </a:r>
            <a:r>
              <a:rPr sz="2800" spc="-5" dirty="0">
                <a:latin typeface="Calibri"/>
                <a:cs typeface="Calibri"/>
              </a:rPr>
              <a:t>applied </a:t>
            </a:r>
            <a:r>
              <a:rPr sz="2800" spc="-15" dirty="0">
                <a:latin typeface="Calibri"/>
                <a:cs typeface="Calibri"/>
              </a:rPr>
              <a:t>to </a:t>
            </a:r>
            <a:r>
              <a:rPr sz="2800" spc="-5" dirty="0">
                <a:latin typeface="Calibri"/>
                <a:cs typeface="Calibri"/>
              </a:rPr>
              <a:t>the</a:t>
            </a:r>
            <a:r>
              <a:rPr sz="2800" spc="220" dirty="0">
                <a:latin typeface="Calibri"/>
                <a:cs typeface="Calibri"/>
              </a:rPr>
              <a:t> </a:t>
            </a:r>
            <a:r>
              <a:rPr sz="2800" spc="-55" dirty="0">
                <a:latin typeface="Calibri"/>
                <a:cs typeface="Calibri"/>
              </a:rPr>
              <a:t>paper.</a:t>
            </a:r>
            <a:endParaRPr sz="2800">
              <a:latin typeface="Calibri"/>
              <a:cs typeface="Calibri"/>
            </a:endParaRPr>
          </a:p>
          <a:p>
            <a:pPr marL="241300" marR="7620" indent="-228600" algn="just">
              <a:lnSpc>
                <a:spcPts val="3030"/>
              </a:lnSpc>
              <a:spcBef>
                <a:spcPts val="994"/>
              </a:spcBef>
              <a:buSzPct val="96428"/>
              <a:buFont typeface="Wingdings"/>
              <a:buChar char=""/>
              <a:tabLst>
                <a:tab pos="295910" algn="l"/>
              </a:tabLst>
            </a:pPr>
            <a:r>
              <a:rPr sz="2800" spc="-5" dirty="0">
                <a:latin typeface="Calibri"/>
                <a:cs typeface="Calibri"/>
              </a:rPr>
              <a:t>Pin punctures: Small pin punctures </a:t>
            </a:r>
            <a:r>
              <a:rPr sz="2800" dirty="0">
                <a:latin typeface="Calibri"/>
                <a:cs typeface="Calibri"/>
              </a:rPr>
              <a:t>on </a:t>
            </a:r>
            <a:r>
              <a:rPr sz="2800" spc="-10" dirty="0">
                <a:latin typeface="Calibri"/>
                <a:cs typeface="Calibri"/>
              </a:rPr>
              <a:t>selected </a:t>
            </a:r>
            <a:r>
              <a:rPr sz="2800" spc="-25" dirty="0">
                <a:latin typeface="Calibri"/>
                <a:cs typeface="Calibri"/>
              </a:rPr>
              <a:t>letters </a:t>
            </a:r>
            <a:r>
              <a:rPr sz="2800" spc="-20" dirty="0">
                <a:latin typeface="Calibri"/>
                <a:cs typeface="Calibri"/>
              </a:rPr>
              <a:t>are </a:t>
            </a:r>
            <a:r>
              <a:rPr sz="2800" spc="-15" dirty="0">
                <a:latin typeface="Calibri"/>
                <a:cs typeface="Calibri"/>
              </a:rPr>
              <a:t>ordinarily </a:t>
            </a:r>
            <a:r>
              <a:rPr sz="2800" spc="-10" dirty="0">
                <a:latin typeface="Calibri"/>
                <a:cs typeface="Calibri"/>
              </a:rPr>
              <a:t>not  visible unless </a:t>
            </a:r>
            <a:r>
              <a:rPr sz="2800" spc="-5" dirty="0">
                <a:latin typeface="Calibri"/>
                <a:cs typeface="Calibri"/>
              </a:rPr>
              <a:t>the </a:t>
            </a:r>
            <a:r>
              <a:rPr sz="2800" spc="-10" dirty="0">
                <a:latin typeface="Calibri"/>
                <a:cs typeface="Calibri"/>
              </a:rPr>
              <a:t>paper is held </a:t>
            </a:r>
            <a:r>
              <a:rPr sz="2800" spc="-5" dirty="0">
                <a:latin typeface="Calibri"/>
                <a:cs typeface="Calibri"/>
              </a:rPr>
              <a:t>up </a:t>
            </a:r>
            <a:r>
              <a:rPr sz="2800" spc="-10" dirty="0">
                <a:latin typeface="Calibri"/>
                <a:cs typeface="Calibri"/>
              </a:rPr>
              <a:t>in </a:t>
            </a:r>
            <a:r>
              <a:rPr sz="2800" spc="-25" dirty="0">
                <a:latin typeface="Calibri"/>
                <a:cs typeface="Calibri"/>
              </a:rPr>
              <a:t>front </a:t>
            </a:r>
            <a:r>
              <a:rPr sz="2800" spc="-5" dirty="0">
                <a:latin typeface="Calibri"/>
                <a:cs typeface="Calibri"/>
              </a:rPr>
              <a:t>of a</a:t>
            </a:r>
            <a:r>
              <a:rPr sz="2800" spc="265" dirty="0">
                <a:latin typeface="Calibri"/>
                <a:cs typeface="Calibri"/>
              </a:rPr>
              <a:t> </a:t>
            </a:r>
            <a:r>
              <a:rPr sz="2800" spc="-10" dirty="0">
                <a:latin typeface="Calibri"/>
                <a:cs typeface="Calibri"/>
              </a:rPr>
              <a:t>light.</a:t>
            </a:r>
            <a:endParaRPr sz="2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9740" y="348183"/>
            <a:ext cx="11445875" cy="5323840"/>
          </a:xfrm>
          <a:prstGeom prst="rect">
            <a:avLst/>
          </a:prstGeom>
        </p:spPr>
        <p:txBody>
          <a:bodyPr vert="horz" wrap="square" lIns="0" tIns="55244" rIns="0" bIns="0" rtlCol="0">
            <a:spAutoFit/>
          </a:bodyPr>
          <a:lstStyle/>
          <a:p>
            <a:pPr marL="241300" marR="6350" indent="-228600" algn="just">
              <a:lnSpc>
                <a:spcPct val="90000"/>
              </a:lnSpc>
              <a:spcBef>
                <a:spcPts val="434"/>
              </a:spcBef>
              <a:buSzPct val="96428"/>
              <a:buFont typeface="Wingdings"/>
              <a:buChar char=""/>
              <a:tabLst>
                <a:tab pos="295910" algn="l"/>
              </a:tabLst>
            </a:pPr>
            <a:r>
              <a:rPr sz="2800" spc="-25" dirty="0">
                <a:latin typeface="Calibri"/>
                <a:cs typeface="Calibri"/>
              </a:rPr>
              <a:t>Typewriter </a:t>
            </a:r>
            <a:r>
              <a:rPr sz="2800" spc="-10" dirty="0">
                <a:latin typeface="Calibri"/>
                <a:cs typeface="Calibri"/>
              </a:rPr>
              <a:t>correction </a:t>
            </a:r>
            <a:r>
              <a:rPr sz="2800" dirty="0">
                <a:latin typeface="Calibri"/>
                <a:cs typeface="Calibri"/>
              </a:rPr>
              <a:t>ribbon: </a:t>
            </a:r>
            <a:r>
              <a:rPr sz="2800" spc="-5" dirty="0">
                <a:latin typeface="Calibri"/>
                <a:cs typeface="Calibri"/>
              </a:rPr>
              <a:t>Used </a:t>
            </a:r>
            <a:r>
              <a:rPr sz="2800" spc="-10" dirty="0">
                <a:latin typeface="Calibri"/>
                <a:cs typeface="Calibri"/>
              </a:rPr>
              <a:t>between </a:t>
            </a:r>
            <a:r>
              <a:rPr sz="2800" spc="-5" dirty="0">
                <a:latin typeface="Calibri"/>
                <a:cs typeface="Calibri"/>
              </a:rPr>
              <a:t>lines typed with a </a:t>
            </a:r>
            <a:r>
              <a:rPr sz="2800" spc="-10" dirty="0">
                <a:latin typeface="Calibri"/>
                <a:cs typeface="Calibri"/>
              </a:rPr>
              <a:t>black </a:t>
            </a:r>
            <a:r>
              <a:rPr sz="2800" dirty="0">
                <a:latin typeface="Calibri"/>
                <a:cs typeface="Calibri"/>
              </a:rPr>
              <a:t>ribbon,  </a:t>
            </a:r>
            <a:r>
              <a:rPr sz="2800" spc="-5" dirty="0">
                <a:latin typeface="Calibri"/>
                <a:cs typeface="Calibri"/>
              </a:rPr>
              <a:t>the </a:t>
            </a:r>
            <a:r>
              <a:rPr sz="2800" spc="-10" dirty="0">
                <a:latin typeface="Calibri"/>
                <a:cs typeface="Calibri"/>
              </a:rPr>
              <a:t>results </a:t>
            </a:r>
            <a:r>
              <a:rPr sz="2800" spc="-5" dirty="0">
                <a:latin typeface="Calibri"/>
                <a:cs typeface="Calibri"/>
              </a:rPr>
              <a:t>of </a:t>
            </a:r>
            <a:r>
              <a:rPr sz="2800" spc="-10" dirty="0">
                <a:latin typeface="Calibri"/>
                <a:cs typeface="Calibri"/>
              </a:rPr>
              <a:t>typing </a:t>
            </a:r>
            <a:r>
              <a:rPr sz="2800" spc="-5" dirty="0">
                <a:latin typeface="Calibri"/>
                <a:cs typeface="Calibri"/>
              </a:rPr>
              <a:t>with the </a:t>
            </a:r>
            <a:r>
              <a:rPr sz="2800" spc="-10" dirty="0">
                <a:latin typeface="Calibri"/>
                <a:cs typeface="Calibri"/>
              </a:rPr>
              <a:t>correction tape </a:t>
            </a:r>
            <a:r>
              <a:rPr sz="2800" spc="-20" dirty="0">
                <a:latin typeface="Calibri"/>
                <a:cs typeface="Calibri"/>
              </a:rPr>
              <a:t>are </a:t>
            </a:r>
            <a:r>
              <a:rPr sz="2800" spc="-10" dirty="0">
                <a:latin typeface="Calibri"/>
                <a:cs typeface="Calibri"/>
              </a:rPr>
              <a:t>visible only </a:t>
            </a:r>
            <a:r>
              <a:rPr sz="2800" spc="-5" dirty="0">
                <a:latin typeface="Calibri"/>
                <a:cs typeface="Calibri"/>
              </a:rPr>
              <a:t>under a </a:t>
            </a:r>
            <a:r>
              <a:rPr sz="2800" spc="-20" dirty="0">
                <a:latin typeface="Calibri"/>
                <a:cs typeface="Calibri"/>
              </a:rPr>
              <a:t>strong  </a:t>
            </a:r>
            <a:r>
              <a:rPr sz="2800" spc="-10" dirty="0">
                <a:latin typeface="Calibri"/>
                <a:cs typeface="Calibri"/>
              </a:rPr>
              <a:t>light.</a:t>
            </a:r>
            <a:endParaRPr sz="2800">
              <a:latin typeface="Calibri"/>
              <a:cs typeface="Calibri"/>
            </a:endParaRPr>
          </a:p>
          <a:p>
            <a:pPr>
              <a:lnSpc>
                <a:spcPct val="100000"/>
              </a:lnSpc>
              <a:spcBef>
                <a:spcPts val="35"/>
              </a:spcBef>
            </a:pPr>
            <a:endParaRPr sz="2650">
              <a:latin typeface="Times New Roman"/>
              <a:cs typeface="Times New Roman"/>
            </a:endParaRPr>
          </a:p>
          <a:p>
            <a:pPr marL="241300" marR="5080" indent="-228600" algn="just">
              <a:lnSpc>
                <a:spcPct val="90000"/>
              </a:lnSpc>
              <a:buFont typeface="Arial"/>
              <a:buChar char="•"/>
              <a:tabLst>
                <a:tab pos="241300" algn="l"/>
              </a:tabLst>
            </a:pPr>
            <a:r>
              <a:rPr sz="2800" spc="-20" dirty="0">
                <a:latin typeface="Calibri"/>
                <a:cs typeface="Calibri"/>
              </a:rPr>
              <a:t>Steganography </a:t>
            </a:r>
            <a:r>
              <a:rPr sz="2800" spc="-5" dirty="0">
                <a:latin typeface="Calibri"/>
                <a:cs typeface="Calibri"/>
              </a:rPr>
              <a:t>has a number of </a:t>
            </a:r>
            <a:r>
              <a:rPr sz="2800" spc="-15" dirty="0">
                <a:latin typeface="Calibri"/>
                <a:cs typeface="Calibri"/>
              </a:rPr>
              <a:t>drawbacks </a:t>
            </a:r>
            <a:r>
              <a:rPr sz="2800" spc="-5" dirty="0">
                <a:latin typeface="Calibri"/>
                <a:cs typeface="Calibri"/>
              </a:rPr>
              <a:t>when </a:t>
            </a:r>
            <a:r>
              <a:rPr sz="2800" spc="-15" dirty="0">
                <a:latin typeface="Calibri"/>
                <a:cs typeface="Calibri"/>
              </a:rPr>
              <a:t>compared </a:t>
            </a:r>
            <a:r>
              <a:rPr sz="2800" spc="-20" dirty="0">
                <a:latin typeface="Calibri"/>
                <a:cs typeface="Calibri"/>
              </a:rPr>
              <a:t>to </a:t>
            </a:r>
            <a:r>
              <a:rPr sz="2800" spc="-5" dirty="0">
                <a:latin typeface="Calibri"/>
                <a:cs typeface="Calibri"/>
              </a:rPr>
              <a:t>encryption. It  </a:t>
            </a:r>
            <a:r>
              <a:rPr sz="2800" spc="-15" dirty="0">
                <a:latin typeface="Calibri"/>
                <a:cs typeface="Calibri"/>
              </a:rPr>
              <a:t>requires </a:t>
            </a:r>
            <a:r>
              <a:rPr sz="2800" spc="-5" dirty="0">
                <a:latin typeface="Calibri"/>
                <a:cs typeface="Calibri"/>
              </a:rPr>
              <a:t>a lot of </a:t>
            </a:r>
            <a:r>
              <a:rPr sz="2800" spc="-10" dirty="0">
                <a:latin typeface="Calibri"/>
                <a:cs typeface="Calibri"/>
              </a:rPr>
              <a:t>overhead to hide </a:t>
            </a:r>
            <a:r>
              <a:rPr sz="2800" spc="-5" dirty="0">
                <a:latin typeface="Calibri"/>
                <a:cs typeface="Calibri"/>
              </a:rPr>
              <a:t>a </a:t>
            </a:r>
            <a:r>
              <a:rPr sz="2800" spc="-15" dirty="0">
                <a:latin typeface="Calibri"/>
                <a:cs typeface="Calibri"/>
              </a:rPr>
              <a:t>relatively </a:t>
            </a:r>
            <a:r>
              <a:rPr sz="2800" spc="-35" dirty="0">
                <a:latin typeface="Calibri"/>
                <a:cs typeface="Calibri"/>
              </a:rPr>
              <a:t>few </a:t>
            </a:r>
            <a:r>
              <a:rPr sz="2800" spc="-10" dirty="0">
                <a:latin typeface="Calibri"/>
                <a:cs typeface="Calibri"/>
              </a:rPr>
              <a:t>bits </a:t>
            </a:r>
            <a:r>
              <a:rPr sz="2800" spc="-5" dirty="0">
                <a:latin typeface="Calibri"/>
                <a:cs typeface="Calibri"/>
              </a:rPr>
              <a:t>of </a:t>
            </a:r>
            <a:r>
              <a:rPr sz="2800" spc="-15" dirty="0">
                <a:latin typeface="Calibri"/>
                <a:cs typeface="Calibri"/>
              </a:rPr>
              <a:t>information,  </a:t>
            </a:r>
            <a:r>
              <a:rPr sz="2800" spc="-5" dirty="0">
                <a:latin typeface="Calibri"/>
                <a:cs typeface="Calibri"/>
              </a:rPr>
              <a:t>although using a </a:t>
            </a:r>
            <a:r>
              <a:rPr sz="2800" spc="-10" dirty="0">
                <a:latin typeface="Calibri"/>
                <a:cs typeface="Calibri"/>
              </a:rPr>
              <a:t>scheme </a:t>
            </a:r>
            <a:r>
              <a:rPr sz="2800" spc="-30" dirty="0">
                <a:latin typeface="Calibri"/>
                <a:cs typeface="Calibri"/>
              </a:rPr>
              <a:t>like </a:t>
            </a:r>
            <a:r>
              <a:rPr sz="2800" spc="-10" dirty="0">
                <a:latin typeface="Calibri"/>
                <a:cs typeface="Calibri"/>
              </a:rPr>
              <a:t>that proposed </a:t>
            </a:r>
            <a:r>
              <a:rPr sz="2800" dirty="0">
                <a:latin typeface="Calibri"/>
                <a:cs typeface="Calibri"/>
              </a:rPr>
              <a:t>in </a:t>
            </a:r>
            <a:r>
              <a:rPr sz="2800" spc="-5" dirty="0">
                <a:latin typeface="Calibri"/>
                <a:cs typeface="Calibri"/>
              </a:rPr>
              <a:t>the </a:t>
            </a:r>
            <a:r>
              <a:rPr sz="2800" spc="-10" dirty="0">
                <a:latin typeface="Calibri"/>
                <a:cs typeface="Calibri"/>
              </a:rPr>
              <a:t>preceding </a:t>
            </a:r>
            <a:r>
              <a:rPr sz="2800" spc="-20" dirty="0">
                <a:latin typeface="Calibri"/>
                <a:cs typeface="Calibri"/>
              </a:rPr>
              <a:t>paragraph may  </a:t>
            </a:r>
            <a:r>
              <a:rPr sz="2800" spc="-25" dirty="0">
                <a:latin typeface="Calibri"/>
                <a:cs typeface="Calibri"/>
              </a:rPr>
              <a:t>make </a:t>
            </a:r>
            <a:r>
              <a:rPr sz="2800" spc="-10" dirty="0">
                <a:latin typeface="Calibri"/>
                <a:cs typeface="Calibri"/>
              </a:rPr>
              <a:t>it </a:t>
            </a:r>
            <a:r>
              <a:rPr sz="2800" spc="-15" dirty="0">
                <a:latin typeface="Calibri"/>
                <a:cs typeface="Calibri"/>
              </a:rPr>
              <a:t>more</a:t>
            </a:r>
            <a:r>
              <a:rPr sz="2800" spc="30" dirty="0">
                <a:latin typeface="Calibri"/>
                <a:cs typeface="Calibri"/>
              </a:rPr>
              <a:t> </a:t>
            </a:r>
            <a:r>
              <a:rPr sz="2800" spc="-20" dirty="0">
                <a:latin typeface="Calibri"/>
                <a:cs typeface="Calibri"/>
              </a:rPr>
              <a:t>effective.</a:t>
            </a:r>
            <a:endParaRPr sz="2800">
              <a:latin typeface="Calibri"/>
              <a:cs typeface="Calibri"/>
            </a:endParaRPr>
          </a:p>
          <a:p>
            <a:pPr marL="241300" marR="5715" indent="-228600" algn="just">
              <a:lnSpc>
                <a:spcPts val="3020"/>
              </a:lnSpc>
              <a:spcBef>
                <a:spcPts val="1045"/>
              </a:spcBef>
              <a:buFont typeface="Arial"/>
              <a:buChar char="•"/>
              <a:tabLst>
                <a:tab pos="241300" algn="l"/>
              </a:tabLst>
            </a:pPr>
            <a:r>
              <a:rPr sz="2800" spc="-15" dirty="0">
                <a:latin typeface="Calibri"/>
                <a:cs typeface="Calibri"/>
              </a:rPr>
              <a:t>Also, </a:t>
            </a:r>
            <a:r>
              <a:rPr sz="2800" dirty="0">
                <a:latin typeface="Calibri"/>
                <a:cs typeface="Calibri"/>
              </a:rPr>
              <a:t>once </a:t>
            </a:r>
            <a:r>
              <a:rPr sz="2800" spc="-5" dirty="0">
                <a:latin typeface="Calibri"/>
                <a:cs typeface="Calibri"/>
              </a:rPr>
              <a:t>the </a:t>
            </a:r>
            <a:r>
              <a:rPr sz="2800" spc="-25" dirty="0">
                <a:latin typeface="Calibri"/>
                <a:cs typeface="Calibri"/>
              </a:rPr>
              <a:t>system </a:t>
            </a:r>
            <a:r>
              <a:rPr sz="2800" spc="-10" dirty="0">
                <a:latin typeface="Calibri"/>
                <a:cs typeface="Calibri"/>
              </a:rPr>
              <a:t>is </a:t>
            </a:r>
            <a:r>
              <a:rPr sz="2800" spc="-15" dirty="0">
                <a:latin typeface="Calibri"/>
                <a:cs typeface="Calibri"/>
              </a:rPr>
              <a:t>discovered, </a:t>
            </a:r>
            <a:r>
              <a:rPr sz="2800" dirty="0">
                <a:latin typeface="Calibri"/>
                <a:cs typeface="Calibri"/>
              </a:rPr>
              <a:t>it </a:t>
            </a:r>
            <a:r>
              <a:rPr sz="2800" spc="-10" dirty="0">
                <a:latin typeface="Calibri"/>
                <a:cs typeface="Calibri"/>
              </a:rPr>
              <a:t>becomes </a:t>
            </a:r>
            <a:r>
              <a:rPr sz="2800" spc="-5" dirty="0">
                <a:latin typeface="Calibri"/>
                <a:cs typeface="Calibri"/>
              </a:rPr>
              <a:t>virtually </a:t>
            </a:r>
            <a:r>
              <a:rPr sz="2800" spc="-10" dirty="0">
                <a:latin typeface="Calibri"/>
                <a:cs typeface="Calibri"/>
              </a:rPr>
              <a:t>worthless. This  </a:t>
            </a:r>
            <a:r>
              <a:rPr sz="2800" spc="-15" dirty="0">
                <a:latin typeface="Calibri"/>
                <a:cs typeface="Calibri"/>
              </a:rPr>
              <a:t>problem, </a:t>
            </a:r>
            <a:r>
              <a:rPr sz="2800" spc="-25" dirty="0">
                <a:latin typeface="Calibri"/>
                <a:cs typeface="Calibri"/>
              </a:rPr>
              <a:t>too, </a:t>
            </a:r>
            <a:r>
              <a:rPr sz="2800" spc="-10" dirty="0">
                <a:latin typeface="Calibri"/>
                <a:cs typeface="Calibri"/>
              </a:rPr>
              <a:t>can </a:t>
            </a:r>
            <a:r>
              <a:rPr sz="2800" dirty="0">
                <a:latin typeface="Calibri"/>
                <a:cs typeface="Calibri"/>
              </a:rPr>
              <a:t>be </a:t>
            </a:r>
            <a:r>
              <a:rPr sz="2800" spc="-20" dirty="0">
                <a:latin typeface="Calibri"/>
                <a:cs typeface="Calibri"/>
              </a:rPr>
              <a:t>overcome </a:t>
            </a:r>
            <a:r>
              <a:rPr sz="2800" spc="-10" dirty="0">
                <a:latin typeface="Calibri"/>
                <a:cs typeface="Calibri"/>
              </a:rPr>
              <a:t>if </a:t>
            </a:r>
            <a:r>
              <a:rPr sz="2800" spc="-5" dirty="0">
                <a:latin typeface="Calibri"/>
                <a:cs typeface="Calibri"/>
              </a:rPr>
              <a:t>the insertion method depends on some  </a:t>
            </a:r>
            <a:r>
              <a:rPr sz="2800" spc="-10" dirty="0">
                <a:latin typeface="Calibri"/>
                <a:cs typeface="Calibri"/>
              </a:rPr>
              <a:t>sort </a:t>
            </a:r>
            <a:r>
              <a:rPr sz="2800" spc="-5" dirty="0">
                <a:latin typeface="Calibri"/>
                <a:cs typeface="Calibri"/>
              </a:rPr>
              <a:t>of</a:t>
            </a:r>
            <a:r>
              <a:rPr sz="2800" spc="15" dirty="0">
                <a:latin typeface="Calibri"/>
                <a:cs typeface="Calibri"/>
              </a:rPr>
              <a:t> </a:t>
            </a:r>
            <a:r>
              <a:rPr sz="2800" spc="-75" dirty="0">
                <a:latin typeface="Calibri"/>
                <a:cs typeface="Calibri"/>
              </a:rPr>
              <a:t>key.</a:t>
            </a:r>
            <a:endParaRPr sz="2800">
              <a:latin typeface="Calibri"/>
              <a:cs typeface="Calibri"/>
            </a:endParaRPr>
          </a:p>
          <a:p>
            <a:pPr marL="241300" marR="6985" indent="-228600" algn="just">
              <a:lnSpc>
                <a:spcPts val="3030"/>
              </a:lnSpc>
              <a:spcBef>
                <a:spcPts val="1015"/>
              </a:spcBef>
              <a:buFont typeface="Arial"/>
              <a:buChar char="•"/>
              <a:tabLst>
                <a:tab pos="322580" algn="l"/>
              </a:tabLst>
            </a:pPr>
            <a:r>
              <a:rPr dirty="0"/>
              <a:t>	</a:t>
            </a:r>
            <a:r>
              <a:rPr sz="2800" spc="-25" dirty="0">
                <a:latin typeface="Calibri"/>
                <a:cs typeface="Calibri"/>
              </a:rPr>
              <a:t>Alternatively, </a:t>
            </a:r>
            <a:r>
              <a:rPr sz="2800" spc="-5" dirty="0">
                <a:latin typeface="Calibri"/>
                <a:cs typeface="Calibri"/>
              </a:rPr>
              <a:t>a message </a:t>
            </a:r>
            <a:r>
              <a:rPr sz="2800" spc="-10" dirty="0">
                <a:latin typeface="Calibri"/>
                <a:cs typeface="Calibri"/>
              </a:rPr>
              <a:t>can be </a:t>
            </a:r>
            <a:r>
              <a:rPr sz="2800" spc="-25" dirty="0">
                <a:latin typeface="Calibri"/>
                <a:cs typeface="Calibri"/>
              </a:rPr>
              <a:t>first </a:t>
            </a:r>
            <a:r>
              <a:rPr sz="2800" spc="-10" dirty="0">
                <a:latin typeface="Calibri"/>
                <a:cs typeface="Calibri"/>
              </a:rPr>
              <a:t>encrypted </a:t>
            </a:r>
            <a:r>
              <a:rPr sz="2800" spc="-5" dirty="0">
                <a:latin typeface="Calibri"/>
                <a:cs typeface="Calibri"/>
              </a:rPr>
              <a:t>and then hidden </a:t>
            </a:r>
            <a:r>
              <a:rPr sz="2800" spc="-10" dirty="0">
                <a:latin typeface="Calibri"/>
                <a:cs typeface="Calibri"/>
              </a:rPr>
              <a:t>using  </a:t>
            </a:r>
            <a:r>
              <a:rPr sz="2800" spc="-35" dirty="0">
                <a:latin typeface="Calibri"/>
                <a:cs typeface="Calibri"/>
              </a:rPr>
              <a:t>steganography.</a:t>
            </a:r>
            <a:endParaRPr sz="28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301574"/>
            <a:ext cx="10652125" cy="2117090"/>
          </a:xfrm>
          <a:prstGeom prst="rect">
            <a:avLst/>
          </a:prstGeom>
        </p:spPr>
        <p:txBody>
          <a:bodyPr vert="horz" wrap="square" lIns="0" tIns="60325" rIns="0" bIns="0" rtlCol="0">
            <a:spAutoFit/>
          </a:bodyPr>
          <a:lstStyle/>
          <a:p>
            <a:pPr marL="241300" marR="422275" indent="-228600">
              <a:lnSpc>
                <a:spcPts val="3030"/>
              </a:lnSpc>
              <a:spcBef>
                <a:spcPts val="475"/>
              </a:spcBef>
              <a:buFont typeface="Arial"/>
              <a:buChar char="•"/>
              <a:tabLst>
                <a:tab pos="241300" algn="l"/>
              </a:tabLst>
            </a:pPr>
            <a:r>
              <a:rPr sz="2800" spc="-5" dirty="0">
                <a:latin typeface="Calibri"/>
                <a:cs typeface="Calibri"/>
              </a:rPr>
              <a:t>The </a:t>
            </a:r>
            <a:r>
              <a:rPr sz="2800" spc="-20" dirty="0">
                <a:latin typeface="Calibri"/>
                <a:cs typeface="Calibri"/>
              </a:rPr>
              <a:t>advantage </a:t>
            </a:r>
            <a:r>
              <a:rPr sz="2800" spc="-5" dirty="0">
                <a:latin typeface="Calibri"/>
                <a:cs typeface="Calibri"/>
              </a:rPr>
              <a:t>of </a:t>
            </a:r>
            <a:r>
              <a:rPr sz="2800" spc="-25" dirty="0">
                <a:latin typeface="Calibri"/>
                <a:cs typeface="Calibri"/>
              </a:rPr>
              <a:t>steganography </a:t>
            </a:r>
            <a:r>
              <a:rPr sz="2800" spc="-5" dirty="0">
                <a:latin typeface="Calibri"/>
                <a:cs typeface="Calibri"/>
              </a:rPr>
              <a:t>is </a:t>
            </a:r>
            <a:r>
              <a:rPr sz="2800" spc="-10" dirty="0">
                <a:latin typeface="Calibri"/>
                <a:cs typeface="Calibri"/>
              </a:rPr>
              <a:t>that </a:t>
            </a:r>
            <a:r>
              <a:rPr sz="2800" spc="-5" dirty="0">
                <a:latin typeface="Calibri"/>
                <a:cs typeface="Calibri"/>
              </a:rPr>
              <a:t>it </a:t>
            </a:r>
            <a:r>
              <a:rPr sz="2800" spc="-10" dirty="0">
                <a:latin typeface="Calibri"/>
                <a:cs typeface="Calibri"/>
              </a:rPr>
              <a:t>can </a:t>
            </a:r>
            <a:r>
              <a:rPr sz="2800" spc="-5" dirty="0">
                <a:latin typeface="Calibri"/>
                <a:cs typeface="Calibri"/>
              </a:rPr>
              <a:t>be </a:t>
            </a:r>
            <a:r>
              <a:rPr sz="2800" spc="-15" dirty="0">
                <a:latin typeface="Calibri"/>
                <a:cs typeface="Calibri"/>
              </a:rPr>
              <a:t>employed by </a:t>
            </a:r>
            <a:r>
              <a:rPr sz="2800" spc="-10" dirty="0">
                <a:latin typeface="Calibri"/>
                <a:cs typeface="Calibri"/>
              </a:rPr>
              <a:t>parties  </a:t>
            </a:r>
            <a:r>
              <a:rPr sz="2800" spc="-5" dirty="0">
                <a:latin typeface="Calibri"/>
                <a:cs typeface="Calibri"/>
              </a:rPr>
              <a:t>who </a:t>
            </a:r>
            <a:r>
              <a:rPr sz="2800" spc="-25" dirty="0">
                <a:latin typeface="Calibri"/>
                <a:cs typeface="Calibri"/>
              </a:rPr>
              <a:t>have </a:t>
            </a:r>
            <a:r>
              <a:rPr sz="2800" spc="-10" dirty="0">
                <a:latin typeface="Calibri"/>
                <a:cs typeface="Calibri"/>
              </a:rPr>
              <a:t>something </a:t>
            </a:r>
            <a:r>
              <a:rPr sz="2800" spc="-20" dirty="0">
                <a:latin typeface="Calibri"/>
                <a:cs typeface="Calibri"/>
              </a:rPr>
              <a:t>to </a:t>
            </a:r>
            <a:r>
              <a:rPr sz="2800" spc="-5" dirty="0">
                <a:latin typeface="Calibri"/>
                <a:cs typeface="Calibri"/>
              </a:rPr>
              <a:t>lose </a:t>
            </a:r>
            <a:r>
              <a:rPr sz="2800" spc="-10" dirty="0">
                <a:latin typeface="Calibri"/>
                <a:cs typeface="Calibri"/>
              </a:rPr>
              <a:t>should </a:t>
            </a:r>
            <a:r>
              <a:rPr sz="2800" spc="-5" dirty="0">
                <a:latin typeface="Calibri"/>
                <a:cs typeface="Calibri"/>
              </a:rPr>
              <a:t>the </a:t>
            </a:r>
            <a:r>
              <a:rPr sz="2800" spc="-20" dirty="0">
                <a:latin typeface="Calibri"/>
                <a:cs typeface="Calibri"/>
              </a:rPr>
              <a:t>fact </a:t>
            </a:r>
            <a:r>
              <a:rPr sz="2800" spc="-5" dirty="0">
                <a:latin typeface="Calibri"/>
                <a:cs typeface="Calibri"/>
              </a:rPr>
              <a:t>of their </a:t>
            </a:r>
            <a:r>
              <a:rPr sz="2800" spc="-15" dirty="0">
                <a:latin typeface="Calibri"/>
                <a:cs typeface="Calibri"/>
              </a:rPr>
              <a:t>secret  </a:t>
            </a:r>
            <a:r>
              <a:rPr sz="2800" spc="-10" dirty="0">
                <a:latin typeface="Calibri"/>
                <a:cs typeface="Calibri"/>
              </a:rPr>
              <a:t>communication (not necessarily </a:t>
            </a:r>
            <a:r>
              <a:rPr sz="2800" spc="-5" dirty="0">
                <a:latin typeface="Calibri"/>
                <a:cs typeface="Calibri"/>
              </a:rPr>
              <a:t>the </a:t>
            </a:r>
            <a:r>
              <a:rPr sz="2800" spc="-20" dirty="0">
                <a:latin typeface="Calibri"/>
                <a:cs typeface="Calibri"/>
              </a:rPr>
              <a:t>content) </a:t>
            </a:r>
            <a:r>
              <a:rPr sz="2800" spc="-5" dirty="0">
                <a:latin typeface="Calibri"/>
                <a:cs typeface="Calibri"/>
              </a:rPr>
              <a:t>be</a:t>
            </a:r>
            <a:r>
              <a:rPr sz="2800" spc="125" dirty="0">
                <a:latin typeface="Calibri"/>
                <a:cs typeface="Calibri"/>
              </a:rPr>
              <a:t> </a:t>
            </a:r>
            <a:r>
              <a:rPr sz="2800" spc="-15" dirty="0">
                <a:latin typeface="Calibri"/>
                <a:cs typeface="Calibri"/>
              </a:rPr>
              <a:t>discovered.</a:t>
            </a:r>
            <a:endParaRPr sz="2800">
              <a:latin typeface="Calibri"/>
              <a:cs typeface="Calibri"/>
            </a:endParaRPr>
          </a:p>
          <a:p>
            <a:pPr marL="241300" marR="5080" indent="-228600">
              <a:lnSpc>
                <a:spcPts val="3030"/>
              </a:lnSpc>
              <a:spcBef>
                <a:spcPts val="990"/>
              </a:spcBef>
              <a:buFont typeface="Arial"/>
              <a:buChar char="•"/>
              <a:tabLst>
                <a:tab pos="241300" algn="l"/>
              </a:tabLst>
            </a:pPr>
            <a:r>
              <a:rPr sz="2800" spc="-10" dirty="0">
                <a:latin typeface="Calibri"/>
                <a:cs typeface="Calibri"/>
              </a:rPr>
              <a:t>Encryption </a:t>
            </a:r>
            <a:r>
              <a:rPr sz="2800" spc="-5" dirty="0">
                <a:latin typeface="Calibri"/>
                <a:cs typeface="Calibri"/>
              </a:rPr>
              <a:t>flags </a:t>
            </a:r>
            <a:r>
              <a:rPr sz="2800" spc="-20" dirty="0">
                <a:latin typeface="Calibri"/>
                <a:cs typeface="Calibri"/>
              </a:rPr>
              <a:t>traffic </a:t>
            </a:r>
            <a:r>
              <a:rPr sz="2800" spc="-5" dirty="0">
                <a:latin typeface="Calibri"/>
                <a:cs typeface="Calibri"/>
              </a:rPr>
              <a:t>as </a:t>
            </a:r>
            <a:r>
              <a:rPr sz="2800" spc="-15" dirty="0">
                <a:latin typeface="Calibri"/>
                <a:cs typeface="Calibri"/>
              </a:rPr>
              <a:t>important </a:t>
            </a:r>
            <a:r>
              <a:rPr sz="2800" spc="-5" dirty="0">
                <a:latin typeface="Calibri"/>
                <a:cs typeface="Calibri"/>
              </a:rPr>
              <a:t>or </a:t>
            </a:r>
            <a:r>
              <a:rPr sz="2800" spc="-15" dirty="0">
                <a:latin typeface="Calibri"/>
                <a:cs typeface="Calibri"/>
              </a:rPr>
              <a:t>secret </a:t>
            </a:r>
            <a:r>
              <a:rPr sz="2800" spc="-5" dirty="0">
                <a:latin typeface="Calibri"/>
                <a:cs typeface="Calibri"/>
              </a:rPr>
              <a:t>or </a:t>
            </a:r>
            <a:r>
              <a:rPr sz="2800" spc="-20" dirty="0">
                <a:latin typeface="Calibri"/>
                <a:cs typeface="Calibri"/>
              </a:rPr>
              <a:t>may </a:t>
            </a:r>
            <a:r>
              <a:rPr sz="2800" spc="-10" dirty="0">
                <a:latin typeface="Calibri"/>
                <a:cs typeface="Calibri"/>
              </a:rPr>
              <a:t>identify </a:t>
            </a:r>
            <a:r>
              <a:rPr sz="2800" spc="-5" dirty="0">
                <a:latin typeface="Calibri"/>
                <a:cs typeface="Calibri"/>
              </a:rPr>
              <a:t>the </a:t>
            </a:r>
            <a:r>
              <a:rPr sz="2800" spc="-10" dirty="0">
                <a:latin typeface="Calibri"/>
                <a:cs typeface="Calibri"/>
              </a:rPr>
              <a:t>sender  </a:t>
            </a:r>
            <a:r>
              <a:rPr sz="2800" spc="-5" dirty="0">
                <a:latin typeface="Calibri"/>
                <a:cs typeface="Calibri"/>
              </a:rPr>
              <a:t>or </a:t>
            </a:r>
            <a:r>
              <a:rPr sz="2800" spc="-15" dirty="0">
                <a:latin typeface="Calibri"/>
                <a:cs typeface="Calibri"/>
              </a:rPr>
              <a:t>receiver </a:t>
            </a:r>
            <a:r>
              <a:rPr sz="2800" spc="-5" dirty="0">
                <a:latin typeface="Calibri"/>
                <a:cs typeface="Calibri"/>
              </a:rPr>
              <a:t>as someone with </a:t>
            </a:r>
            <a:r>
              <a:rPr sz="2800" spc="-10" dirty="0">
                <a:latin typeface="Calibri"/>
                <a:cs typeface="Calibri"/>
              </a:rPr>
              <a:t>something </a:t>
            </a:r>
            <a:r>
              <a:rPr sz="2800" spc="-20" dirty="0">
                <a:latin typeface="Calibri"/>
                <a:cs typeface="Calibri"/>
              </a:rPr>
              <a:t>to</a:t>
            </a:r>
            <a:r>
              <a:rPr sz="2800" spc="60" dirty="0">
                <a:latin typeface="Calibri"/>
                <a:cs typeface="Calibri"/>
              </a:rPr>
              <a:t> </a:t>
            </a:r>
            <a:r>
              <a:rPr sz="2800" spc="-10" dirty="0">
                <a:latin typeface="Calibri"/>
                <a:cs typeface="Calibri"/>
              </a:rPr>
              <a:t>hide.</a:t>
            </a:r>
            <a:endParaRPr sz="2800">
              <a:latin typeface="Calibri"/>
              <a:cs typeface="Calibri"/>
            </a:endParaRPr>
          </a:p>
        </p:txBody>
      </p:sp>
      <p:sp>
        <p:nvSpPr>
          <p:cNvPr id="3" name="object 3"/>
          <p:cNvSpPr txBox="1"/>
          <p:nvPr/>
        </p:nvSpPr>
        <p:spPr>
          <a:xfrm>
            <a:off x="4854321" y="6214059"/>
            <a:ext cx="150050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THANK</a:t>
            </a:r>
            <a:r>
              <a:rPr sz="2400" spc="-75" dirty="0">
                <a:latin typeface="Calibri"/>
                <a:cs typeface="Calibri"/>
              </a:rPr>
              <a:t> </a:t>
            </a:r>
            <a:r>
              <a:rPr sz="2400" spc="-30" dirty="0">
                <a:latin typeface="Calibri"/>
                <a:cs typeface="Calibri"/>
              </a:rPr>
              <a:t>YOU</a:t>
            </a:r>
            <a:endParaRPr sz="2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4021" y="692911"/>
            <a:ext cx="8141970" cy="2690495"/>
          </a:xfrm>
          <a:prstGeom prst="rect">
            <a:avLst/>
          </a:prstGeom>
        </p:spPr>
        <p:txBody>
          <a:bodyPr vert="horz" wrap="square" lIns="0" tIns="12065" rIns="0" bIns="0" rtlCol="0">
            <a:spAutoFit/>
          </a:bodyPr>
          <a:lstStyle/>
          <a:p>
            <a:pPr marL="12700" marR="5080">
              <a:lnSpc>
                <a:spcPct val="100000"/>
              </a:lnSpc>
              <a:spcBef>
                <a:spcPts val="95"/>
              </a:spcBef>
            </a:pPr>
            <a:r>
              <a:rPr sz="2800" spc="-15" dirty="0">
                <a:latin typeface="Calibri"/>
                <a:cs typeface="Calibri"/>
              </a:rPr>
              <a:t>There are two requirements </a:t>
            </a:r>
            <a:r>
              <a:rPr sz="2800" spc="-25" dirty="0">
                <a:latin typeface="Calibri"/>
                <a:cs typeface="Calibri"/>
              </a:rPr>
              <a:t>for </a:t>
            </a:r>
            <a:r>
              <a:rPr sz="2800" spc="-15" dirty="0">
                <a:latin typeface="Calibri"/>
                <a:cs typeface="Calibri"/>
              </a:rPr>
              <a:t>secure </a:t>
            </a:r>
            <a:r>
              <a:rPr sz="2800" spc="-10" dirty="0">
                <a:latin typeface="Calibri"/>
                <a:cs typeface="Calibri"/>
              </a:rPr>
              <a:t>use </a:t>
            </a:r>
            <a:r>
              <a:rPr sz="2800" spc="-5" dirty="0">
                <a:latin typeface="Calibri"/>
                <a:cs typeface="Calibri"/>
              </a:rPr>
              <a:t>of </a:t>
            </a:r>
            <a:r>
              <a:rPr sz="2800" spc="-15" dirty="0">
                <a:latin typeface="Calibri"/>
                <a:cs typeface="Calibri"/>
              </a:rPr>
              <a:t>symmetric  </a:t>
            </a:r>
            <a:r>
              <a:rPr sz="2800" spc="-5" dirty="0">
                <a:latin typeface="Calibri"/>
                <a:cs typeface="Calibri"/>
              </a:rPr>
              <a:t>encryption:</a:t>
            </a:r>
            <a:endParaRPr sz="2800">
              <a:latin typeface="Calibri"/>
              <a:cs typeface="Calibri"/>
            </a:endParaRPr>
          </a:p>
          <a:p>
            <a:pPr>
              <a:lnSpc>
                <a:spcPct val="100000"/>
              </a:lnSpc>
              <a:spcBef>
                <a:spcPts val="45"/>
              </a:spcBef>
            </a:pPr>
            <a:endParaRPr sz="3600">
              <a:latin typeface="Times New Roman"/>
              <a:cs typeface="Times New Roman"/>
            </a:endParaRPr>
          </a:p>
          <a:p>
            <a:pPr marL="469900" indent="-457834">
              <a:lnSpc>
                <a:spcPct val="100000"/>
              </a:lnSpc>
              <a:buFont typeface="Wingdings"/>
              <a:buChar char=""/>
              <a:tabLst>
                <a:tab pos="469265" algn="l"/>
                <a:tab pos="470534" algn="l"/>
              </a:tabLst>
            </a:pPr>
            <a:r>
              <a:rPr sz="2800" spc="-5" dirty="0">
                <a:latin typeface="Calibri"/>
                <a:cs typeface="Calibri"/>
              </a:rPr>
              <a:t>a </a:t>
            </a:r>
            <a:r>
              <a:rPr sz="2800" spc="-20" dirty="0">
                <a:latin typeface="Calibri"/>
                <a:cs typeface="Calibri"/>
              </a:rPr>
              <a:t>strong </a:t>
            </a:r>
            <a:r>
              <a:rPr sz="2800" spc="-5" dirty="0">
                <a:latin typeface="Calibri"/>
                <a:cs typeface="Calibri"/>
              </a:rPr>
              <a:t>encryption</a:t>
            </a:r>
            <a:r>
              <a:rPr sz="2800" spc="60" dirty="0">
                <a:latin typeface="Calibri"/>
                <a:cs typeface="Calibri"/>
              </a:rPr>
              <a:t> </a:t>
            </a:r>
            <a:r>
              <a:rPr sz="2800" spc="-10" dirty="0">
                <a:latin typeface="Calibri"/>
                <a:cs typeface="Calibri"/>
              </a:rPr>
              <a:t>algorithm.</a:t>
            </a:r>
            <a:endParaRPr sz="2800">
              <a:latin typeface="Calibri"/>
              <a:cs typeface="Calibri"/>
            </a:endParaRPr>
          </a:p>
          <a:p>
            <a:pPr>
              <a:lnSpc>
                <a:spcPct val="100000"/>
              </a:lnSpc>
              <a:spcBef>
                <a:spcPts val="25"/>
              </a:spcBef>
              <a:buFont typeface="Wingdings"/>
              <a:buChar char=""/>
            </a:pPr>
            <a:endParaRPr sz="2900">
              <a:latin typeface="Times New Roman"/>
              <a:cs typeface="Times New Roman"/>
            </a:endParaRPr>
          </a:p>
          <a:p>
            <a:pPr marL="469900" indent="-457834">
              <a:lnSpc>
                <a:spcPct val="100000"/>
              </a:lnSpc>
              <a:spcBef>
                <a:spcPts val="5"/>
              </a:spcBef>
              <a:buFont typeface="Wingdings"/>
              <a:buChar char=""/>
              <a:tabLst>
                <a:tab pos="469265" algn="l"/>
                <a:tab pos="470534" algn="l"/>
              </a:tabLst>
            </a:pPr>
            <a:r>
              <a:rPr sz="2800" spc="-5" dirty="0">
                <a:latin typeface="Calibri"/>
                <a:cs typeface="Calibri"/>
              </a:rPr>
              <a:t>a </a:t>
            </a:r>
            <a:r>
              <a:rPr sz="2800" spc="-15" dirty="0">
                <a:latin typeface="Calibri"/>
                <a:cs typeface="Calibri"/>
              </a:rPr>
              <a:t>secret </a:t>
            </a:r>
            <a:r>
              <a:rPr sz="2800" spc="-35" dirty="0">
                <a:latin typeface="Calibri"/>
                <a:cs typeface="Calibri"/>
              </a:rPr>
              <a:t>key </a:t>
            </a:r>
            <a:r>
              <a:rPr sz="2800" spc="-10" dirty="0">
                <a:latin typeface="Calibri"/>
                <a:cs typeface="Calibri"/>
              </a:rPr>
              <a:t>known only </a:t>
            </a:r>
            <a:r>
              <a:rPr sz="2800" spc="-20" dirty="0">
                <a:latin typeface="Calibri"/>
                <a:cs typeface="Calibri"/>
              </a:rPr>
              <a:t>to </a:t>
            </a:r>
            <a:r>
              <a:rPr sz="2800" spc="-10" dirty="0">
                <a:latin typeface="Calibri"/>
                <a:cs typeface="Calibri"/>
              </a:rPr>
              <a:t>sender </a:t>
            </a:r>
            <a:r>
              <a:rPr sz="2800" spc="-5" dirty="0">
                <a:latin typeface="Calibri"/>
                <a:cs typeface="Calibri"/>
              </a:rPr>
              <a:t>/</a:t>
            </a:r>
            <a:r>
              <a:rPr sz="2800" spc="145" dirty="0">
                <a:latin typeface="Calibri"/>
                <a:cs typeface="Calibri"/>
              </a:rPr>
              <a:t> </a:t>
            </a:r>
            <a:r>
              <a:rPr sz="2800" spc="-45" dirty="0">
                <a:latin typeface="Calibri"/>
                <a:cs typeface="Calibri"/>
              </a:rPr>
              <a:t>receiver.</a:t>
            </a:r>
            <a:endParaRPr sz="2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31948" y="1103375"/>
            <a:ext cx="6935724" cy="385114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545079" y="5016500"/>
            <a:ext cx="7111365" cy="0"/>
          </a:xfrm>
          <a:custGeom>
            <a:avLst/>
            <a:gdLst/>
            <a:ahLst/>
            <a:cxnLst/>
            <a:rect l="l" t="t" r="r" b="b"/>
            <a:pathLst>
              <a:path w="7111365">
                <a:moveTo>
                  <a:pt x="0" y="0"/>
                </a:moveTo>
                <a:lnTo>
                  <a:pt x="7110984" y="0"/>
                </a:lnTo>
              </a:path>
            </a:pathLst>
          </a:custGeom>
          <a:ln w="53339">
            <a:solidFill>
              <a:srgbClr val="000000"/>
            </a:solidFill>
          </a:ln>
        </p:spPr>
        <p:txBody>
          <a:bodyPr wrap="square" lIns="0" tIns="0" rIns="0" bIns="0" rtlCol="0"/>
          <a:lstStyle/>
          <a:p>
            <a:endParaRPr/>
          </a:p>
        </p:txBody>
      </p:sp>
      <p:sp>
        <p:nvSpPr>
          <p:cNvPr id="4" name="object 4"/>
          <p:cNvSpPr/>
          <p:nvPr/>
        </p:nvSpPr>
        <p:spPr>
          <a:xfrm>
            <a:off x="2571623" y="1069339"/>
            <a:ext cx="0" cy="3920490"/>
          </a:xfrm>
          <a:custGeom>
            <a:avLst/>
            <a:gdLst/>
            <a:ahLst/>
            <a:cxnLst/>
            <a:rect l="l" t="t" r="r" b="b"/>
            <a:pathLst>
              <a:path h="3920490">
                <a:moveTo>
                  <a:pt x="0" y="0"/>
                </a:moveTo>
                <a:lnTo>
                  <a:pt x="0" y="3920490"/>
                </a:lnTo>
              </a:path>
            </a:pathLst>
          </a:custGeom>
          <a:ln w="53086">
            <a:solidFill>
              <a:srgbClr val="000000"/>
            </a:solidFill>
          </a:ln>
        </p:spPr>
        <p:txBody>
          <a:bodyPr wrap="square" lIns="0" tIns="0" rIns="0" bIns="0" rtlCol="0"/>
          <a:lstStyle/>
          <a:p>
            <a:endParaRPr/>
          </a:p>
        </p:txBody>
      </p:sp>
      <p:sp>
        <p:nvSpPr>
          <p:cNvPr id="5" name="object 5"/>
          <p:cNvSpPr/>
          <p:nvPr/>
        </p:nvSpPr>
        <p:spPr>
          <a:xfrm>
            <a:off x="2545079" y="1042669"/>
            <a:ext cx="7111365" cy="0"/>
          </a:xfrm>
          <a:custGeom>
            <a:avLst/>
            <a:gdLst/>
            <a:ahLst/>
            <a:cxnLst/>
            <a:rect l="l" t="t" r="r" b="b"/>
            <a:pathLst>
              <a:path w="7111365">
                <a:moveTo>
                  <a:pt x="0" y="0"/>
                </a:moveTo>
                <a:lnTo>
                  <a:pt x="7110984" y="0"/>
                </a:lnTo>
              </a:path>
            </a:pathLst>
          </a:custGeom>
          <a:ln w="53339">
            <a:solidFill>
              <a:srgbClr val="000000"/>
            </a:solidFill>
          </a:ln>
        </p:spPr>
        <p:txBody>
          <a:bodyPr wrap="square" lIns="0" tIns="0" rIns="0" bIns="0" rtlCol="0"/>
          <a:lstStyle/>
          <a:p>
            <a:endParaRPr/>
          </a:p>
        </p:txBody>
      </p:sp>
      <p:sp>
        <p:nvSpPr>
          <p:cNvPr id="6" name="object 6"/>
          <p:cNvSpPr/>
          <p:nvPr/>
        </p:nvSpPr>
        <p:spPr>
          <a:xfrm>
            <a:off x="9629520" y="1069594"/>
            <a:ext cx="0" cy="3920490"/>
          </a:xfrm>
          <a:custGeom>
            <a:avLst/>
            <a:gdLst/>
            <a:ahLst/>
            <a:cxnLst/>
            <a:rect l="l" t="t" r="r" b="b"/>
            <a:pathLst>
              <a:path h="3920490">
                <a:moveTo>
                  <a:pt x="0" y="0"/>
                </a:moveTo>
                <a:lnTo>
                  <a:pt x="0" y="3920236"/>
                </a:lnTo>
              </a:path>
            </a:pathLst>
          </a:custGeom>
          <a:ln w="53086">
            <a:solidFill>
              <a:srgbClr val="000000"/>
            </a:solidFill>
          </a:ln>
        </p:spPr>
        <p:txBody>
          <a:bodyPr wrap="square" lIns="0" tIns="0" rIns="0" bIns="0" rtlCol="0"/>
          <a:lstStyle/>
          <a:p>
            <a:endParaRPr/>
          </a:p>
        </p:txBody>
      </p:sp>
      <p:sp>
        <p:nvSpPr>
          <p:cNvPr id="7" name="object 7"/>
          <p:cNvSpPr/>
          <p:nvPr/>
        </p:nvSpPr>
        <p:spPr>
          <a:xfrm>
            <a:off x="2615819" y="4963159"/>
            <a:ext cx="6969759" cy="0"/>
          </a:xfrm>
          <a:custGeom>
            <a:avLst/>
            <a:gdLst/>
            <a:ahLst/>
            <a:cxnLst/>
            <a:rect l="l" t="t" r="r" b="b"/>
            <a:pathLst>
              <a:path w="6969759">
                <a:moveTo>
                  <a:pt x="0" y="0"/>
                </a:moveTo>
                <a:lnTo>
                  <a:pt x="6969506" y="0"/>
                </a:lnTo>
              </a:path>
            </a:pathLst>
          </a:custGeom>
          <a:ln w="17780">
            <a:solidFill>
              <a:srgbClr val="000000"/>
            </a:solidFill>
          </a:ln>
        </p:spPr>
        <p:txBody>
          <a:bodyPr wrap="square" lIns="0" tIns="0" rIns="0" bIns="0" rtlCol="0"/>
          <a:lstStyle/>
          <a:p>
            <a:endParaRPr/>
          </a:p>
        </p:txBody>
      </p:sp>
      <p:sp>
        <p:nvSpPr>
          <p:cNvPr id="8" name="object 8"/>
          <p:cNvSpPr/>
          <p:nvPr/>
        </p:nvSpPr>
        <p:spPr>
          <a:xfrm>
            <a:off x="2624645" y="1104900"/>
            <a:ext cx="0" cy="3849370"/>
          </a:xfrm>
          <a:custGeom>
            <a:avLst/>
            <a:gdLst/>
            <a:ahLst/>
            <a:cxnLst/>
            <a:rect l="l" t="t" r="r" b="b"/>
            <a:pathLst>
              <a:path h="3849370">
                <a:moveTo>
                  <a:pt x="0" y="0"/>
                </a:moveTo>
                <a:lnTo>
                  <a:pt x="0" y="3849370"/>
                </a:lnTo>
              </a:path>
            </a:pathLst>
          </a:custGeom>
          <a:ln w="17653">
            <a:solidFill>
              <a:srgbClr val="000000"/>
            </a:solidFill>
          </a:ln>
        </p:spPr>
        <p:txBody>
          <a:bodyPr wrap="square" lIns="0" tIns="0" rIns="0" bIns="0" rtlCol="0"/>
          <a:lstStyle/>
          <a:p>
            <a:endParaRPr/>
          </a:p>
        </p:txBody>
      </p:sp>
      <p:sp>
        <p:nvSpPr>
          <p:cNvPr id="9" name="object 9"/>
          <p:cNvSpPr/>
          <p:nvPr/>
        </p:nvSpPr>
        <p:spPr>
          <a:xfrm>
            <a:off x="2615819" y="1096010"/>
            <a:ext cx="6969759" cy="0"/>
          </a:xfrm>
          <a:custGeom>
            <a:avLst/>
            <a:gdLst/>
            <a:ahLst/>
            <a:cxnLst/>
            <a:rect l="l" t="t" r="r" b="b"/>
            <a:pathLst>
              <a:path w="6969759">
                <a:moveTo>
                  <a:pt x="0" y="0"/>
                </a:moveTo>
                <a:lnTo>
                  <a:pt x="6969506" y="0"/>
                </a:lnTo>
              </a:path>
            </a:pathLst>
          </a:custGeom>
          <a:ln w="17780">
            <a:solidFill>
              <a:srgbClr val="000000"/>
            </a:solidFill>
          </a:ln>
        </p:spPr>
        <p:txBody>
          <a:bodyPr wrap="square" lIns="0" tIns="0" rIns="0" bIns="0" rtlCol="0"/>
          <a:lstStyle/>
          <a:p>
            <a:endParaRPr/>
          </a:p>
        </p:txBody>
      </p:sp>
      <p:sp>
        <p:nvSpPr>
          <p:cNvPr id="10" name="object 10"/>
          <p:cNvSpPr/>
          <p:nvPr/>
        </p:nvSpPr>
        <p:spPr>
          <a:xfrm>
            <a:off x="9576498" y="1104900"/>
            <a:ext cx="0" cy="3850004"/>
          </a:xfrm>
          <a:custGeom>
            <a:avLst/>
            <a:gdLst/>
            <a:ahLst/>
            <a:cxnLst/>
            <a:rect l="l" t="t" r="r" b="b"/>
            <a:pathLst>
              <a:path h="3850004">
                <a:moveTo>
                  <a:pt x="0" y="0"/>
                </a:moveTo>
                <a:lnTo>
                  <a:pt x="0" y="3849624"/>
                </a:lnTo>
              </a:path>
            </a:pathLst>
          </a:custGeom>
          <a:ln w="17652">
            <a:solidFill>
              <a:srgbClr val="000000"/>
            </a:solidFill>
          </a:ln>
        </p:spPr>
        <p:txBody>
          <a:bodyPr wrap="square" lIns="0" tIns="0" rIns="0" bIns="0" rtlCol="0"/>
          <a:lstStyle/>
          <a:p>
            <a:endParaRPr/>
          </a:p>
        </p:txBody>
      </p:sp>
      <p:sp>
        <p:nvSpPr>
          <p:cNvPr id="11" name="object 11"/>
          <p:cNvSpPr txBox="1"/>
          <p:nvPr/>
        </p:nvSpPr>
        <p:spPr>
          <a:xfrm>
            <a:off x="4312411" y="5355132"/>
            <a:ext cx="34651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Model </a:t>
            </a:r>
            <a:r>
              <a:rPr sz="1800" spc="-5" dirty="0">
                <a:latin typeface="Calibri"/>
                <a:cs typeface="Calibri"/>
              </a:rPr>
              <a:t>of </a:t>
            </a:r>
            <a:r>
              <a:rPr sz="1800" spc="-10" dirty="0">
                <a:latin typeface="Calibri"/>
                <a:cs typeface="Calibri"/>
              </a:rPr>
              <a:t>Conventional</a:t>
            </a:r>
            <a:r>
              <a:rPr sz="1800" spc="15" dirty="0">
                <a:latin typeface="Calibri"/>
                <a:cs typeface="Calibri"/>
              </a:rPr>
              <a:t> </a:t>
            </a:r>
            <a:r>
              <a:rPr sz="1800" spc="-15" dirty="0">
                <a:latin typeface="Calibri"/>
                <a:cs typeface="Calibri"/>
              </a:rPr>
              <a:t>Cryptosystem</a:t>
            </a:r>
            <a:endParaRPr sz="1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9234" y="1156842"/>
            <a:ext cx="5196840" cy="4293235"/>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Mathematically:</a:t>
            </a:r>
            <a:endParaRPr sz="2800" dirty="0">
              <a:latin typeface="Calibri"/>
              <a:cs typeface="Calibri"/>
            </a:endParaRPr>
          </a:p>
          <a:p>
            <a:pPr marL="926465" marR="342900">
              <a:lnSpc>
                <a:spcPct val="100000"/>
              </a:lnSpc>
              <a:tabLst>
                <a:tab pos="2644775" algn="l"/>
                <a:tab pos="2680335" algn="l"/>
                <a:tab pos="3361054" algn="l"/>
                <a:tab pos="3395979" algn="l"/>
              </a:tabLst>
            </a:pPr>
            <a:r>
              <a:rPr sz="2800" spc="-5" dirty="0">
                <a:latin typeface="Calibri"/>
                <a:cs typeface="Calibri"/>
              </a:rPr>
              <a:t>Y</a:t>
            </a:r>
            <a:r>
              <a:rPr sz="2800" dirty="0">
                <a:latin typeface="Calibri"/>
                <a:cs typeface="Calibri"/>
              </a:rPr>
              <a:t> </a:t>
            </a:r>
            <a:r>
              <a:rPr sz="2800" spc="-5" dirty="0">
                <a:latin typeface="Calibri"/>
                <a:cs typeface="Calibri"/>
              </a:rPr>
              <a:t>= EK(X)		or		Y = E(K, </a:t>
            </a:r>
            <a:r>
              <a:rPr sz="2800" spc="-10" dirty="0">
                <a:latin typeface="Calibri"/>
                <a:cs typeface="Calibri"/>
              </a:rPr>
              <a:t>X)  </a:t>
            </a:r>
            <a:r>
              <a:rPr sz="2800" spc="-5" dirty="0">
                <a:latin typeface="Calibri"/>
                <a:cs typeface="Calibri"/>
              </a:rPr>
              <a:t>X</a:t>
            </a:r>
            <a:r>
              <a:rPr sz="2800" dirty="0">
                <a:latin typeface="Calibri"/>
                <a:cs typeface="Calibri"/>
              </a:rPr>
              <a:t> </a:t>
            </a:r>
            <a:r>
              <a:rPr sz="2800" spc="-5" dirty="0">
                <a:latin typeface="Calibri"/>
                <a:cs typeface="Calibri"/>
              </a:rPr>
              <a:t>=</a:t>
            </a:r>
            <a:r>
              <a:rPr sz="2800" spc="20" dirty="0">
                <a:latin typeface="Calibri"/>
                <a:cs typeface="Calibri"/>
              </a:rPr>
              <a:t> </a:t>
            </a:r>
            <a:r>
              <a:rPr sz="2800" spc="-10" dirty="0">
                <a:latin typeface="Calibri"/>
                <a:cs typeface="Calibri"/>
              </a:rPr>
              <a:t>DK(Y)	</a:t>
            </a:r>
            <a:r>
              <a:rPr sz="2800" dirty="0">
                <a:latin typeface="Calibri"/>
                <a:cs typeface="Calibri"/>
              </a:rPr>
              <a:t>or	</a:t>
            </a:r>
            <a:r>
              <a:rPr sz="2800" spc="-5" dirty="0">
                <a:latin typeface="Calibri"/>
                <a:cs typeface="Calibri"/>
              </a:rPr>
              <a:t>X = </a:t>
            </a:r>
            <a:r>
              <a:rPr sz="2800" spc="-10" dirty="0">
                <a:latin typeface="Calibri"/>
                <a:cs typeface="Calibri"/>
              </a:rPr>
              <a:t>D(K,</a:t>
            </a:r>
            <a:r>
              <a:rPr sz="2800" spc="-45" dirty="0">
                <a:latin typeface="Calibri"/>
                <a:cs typeface="Calibri"/>
              </a:rPr>
              <a:t> </a:t>
            </a:r>
            <a:r>
              <a:rPr sz="2800" spc="-10" dirty="0">
                <a:latin typeface="Calibri"/>
                <a:cs typeface="Calibri"/>
              </a:rPr>
              <a:t>Y)</a:t>
            </a:r>
            <a:endParaRPr sz="2800" dirty="0">
              <a:latin typeface="Calibri"/>
              <a:cs typeface="Calibri"/>
            </a:endParaRPr>
          </a:p>
          <a:p>
            <a:pPr>
              <a:lnSpc>
                <a:spcPct val="100000"/>
              </a:lnSpc>
              <a:spcBef>
                <a:spcPts val="25"/>
              </a:spcBef>
            </a:pPr>
            <a:endParaRPr sz="2900" dirty="0">
              <a:latin typeface="Times New Roman"/>
              <a:cs typeface="Times New Roman"/>
            </a:endParaRPr>
          </a:p>
          <a:p>
            <a:pPr marL="379730" indent="-367665">
              <a:lnSpc>
                <a:spcPct val="100000"/>
              </a:lnSpc>
              <a:buFont typeface="Arial"/>
              <a:buChar char="•"/>
              <a:tabLst>
                <a:tab pos="379730" algn="l"/>
                <a:tab pos="380365" algn="l"/>
              </a:tabLst>
            </a:pPr>
            <a:r>
              <a:rPr sz="2800" spc="-5" dirty="0">
                <a:latin typeface="Calibri"/>
                <a:cs typeface="Calibri"/>
              </a:rPr>
              <a:t>X =</a:t>
            </a:r>
            <a:r>
              <a:rPr sz="2800" spc="5" dirty="0">
                <a:latin typeface="Calibri"/>
                <a:cs typeface="Calibri"/>
              </a:rPr>
              <a:t> </a:t>
            </a:r>
            <a:r>
              <a:rPr sz="2800" spc="-20" dirty="0">
                <a:latin typeface="Calibri"/>
                <a:cs typeface="Calibri"/>
              </a:rPr>
              <a:t>plaintext</a:t>
            </a:r>
            <a:endParaRPr sz="2800" dirty="0">
              <a:latin typeface="Calibri"/>
              <a:cs typeface="Calibri"/>
            </a:endParaRPr>
          </a:p>
          <a:p>
            <a:pPr marL="379730" indent="-367665">
              <a:lnSpc>
                <a:spcPct val="100000"/>
              </a:lnSpc>
              <a:spcBef>
                <a:spcPts val="5"/>
              </a:spcBef>
              <a:buFont typeface="Arial"/>
              <a:buChar char="•"/>
              <a:tabLst>
                <a:tab pos="379730" algn="l"/>
                <a:tab pos="380365" algn="l"/>
              </a:tabLst>
            </a:pPr>
            <a:r>
              <a:rPr sz="2800" spc="-5" dirty="0">
                <a:latin typeface="Calibri"/>
                <a:cs typeface="Calibri"/>
              </a:rPr>
              <a:t>Y =</a:t>
            </a:r>
            <a:r>
              <a:rPr sz="2800" spc="-75" dirty="0">
                <a:latin typeface="Calibri"/>
                <a:cs typeface="Calibri"/>
              </a:rPr>
              <a:t> </a:t>
            </a:r>
            <a:r>
              <a:rPr sz="2800" spc="-10" dirty="0">
                <a:latin typeface="Calibri"/>
                <a:cs typeface="Calibri"/>
              </a:rPr>
              <a:t>ciphertext</a:t>
            </a:r>
            <a:endParaRPr sz="2800" dirty="0">
              <a:latin typeface="Calibri"/>
              <a:cs typeface="Calibri"/>
            </a:endParaRPr>
          </a:p>
          <a:p>
            <a:pPr marL="379730" indent="-367665">
              <a:lnSpc>
                <a:spcPct val="100000"/>
              </a:lnSpc>
              <a:buFont typeface="Arial"/>
              <a:buChar char="•"/>
              <a:tabLst>
                <a:tab pos="379730" algn="l"/>
                <a:tab pos="380365" algn="l"/>
              </a:tabLst>
            </a:pPr>
            <a:r>
              <a:rPr sz="2800" spc="-5" dirty="0">
                <a:latin typeface="Calibri"/>
                <a:cs typeface="Calibri"/>
              </a:rPr>
              <a:t>K = </a:t>
            </a:r>
            <a:r>
              <a:rPr sz="2800" spc="-15" dirty="0">
                <a:latin typeface="Calibri"/>
                <a:cs typeface="Calibri"/>
              </a:rPr>
              <a:t>secret</a:t>
            </a:r>
            <a:r>
              <a:rPr sz="2800" spc="-55" dirty="0">
                <a:latin typeface="Calibri"/>
                <a:cs typeface="Calibri"/>
              </a:rPr>
              <a:t> </a:t>
            </a:r>
            <a:r>
              <a:rPr sz="2800" spc="-35" dirty="0">
                <a:latin typeface="Calibri"/>
                <a:cs typeface="Calibri"/>
              </a:rPr>
              <a:t>key</a:t>
            </a:r>
            <a:endParaRPr sz="2800" dirty="0">
              <a:latin typeface="Calibri"/>
              <a:cs typeface="Calibri"/>
            </a:endParaRPr>
          </a:p>
          <a:p>
            <a:pPr marL="379730" indent="-367665">
              <a:lnSpc>
                <a:spcPct val="100000"/>
              </a:lnSpc>
              <a:buFont typeface="Arial"/>
              <a:buChar char="•"/>
              <a:tabLst>
                <a:tab pos="379730" algn="l"/>
                <a:tab pos="380365" algn="l"/>
              </a:tabLst>
            </a:pPr>
            <a:r>
              <a:rPr sz="2800" spc="-5" dirty="0">
                <a:latin typeface="Calibri"/>
                <a:cs typeface="Calibri"/>
              </a:rPr>
              <a:t>E = encryption</a:t>
            </a:r>
            <a:r>
              <a:rPr sz="2800" spc="30" dirty="0">
                <a:latin typeface="Calibri"/>
                <a:cs typeface="Calibri"/>
              </a:rPr>
              <a:t> </a:t>
            </a:r>
            <a:r>
              <a:rPr sz="2800" spc="-10" dirty="0">
                <a:latin typeface="Calibri"/>
                <a:cs typeface="Calibri"/>
              </a:rPr>
              <a:t>algorithm</a:t>
            </a:r>
            <a:endParaRPr sz="2800" dirty="0">
              <a:latin typeface="Calibri"/>
              <a:cs typeface="Calibri"/>
            </a:endParaRPr>
          </a:p>
          <a:p>
            <a:pPr marL="379730" indent="-367665">
              <a:lnSpc>
                <a:spcPct val="100000"/>
              </a:lnSpc>
              <a:buFont typeface="Arial"/>
              <a:buChar char="•"/>
              <a:tabLst>
                <a:tab pos="379730" algn="l"/>
                <a:tab pos="380365" algn="l"/>
              </a:tabLst>
            </a:pPr>
            <a:r>
              <a:rPr sz="2800" spc="-5" dirty="0">
                <a:latin typeface="Calibri"/>
                <a:cs typeface="Calibri"/>
              </a:rPr>
              <a:t>D = </a:t>
            </a:r>
            <a:r>
              <a:rPr sz="2800" spc="-10" dirty="0">
                <a:latin typeface="Calibri"/>
                <a:cs typeface="Calibri"/>
              </a:rPr>
              <a:t>decryption</a:t>
            </a:r>
            <a:r>
              <a:rPr sz="2800" spc="45" dirty="0">
                <a:latin typeface="Calibri"/>
                <a:cs typeface="Calibri"/>
              </a:rPr>
              <a:t> </a:t>
            </a:r>
            <a:r>
              <a:rPr sz="2800" spc="-10" dirty="0">
                <a:latin typeface="Calibri"/>
                <a:cs typeface="Calibri"/>
              </a:rPr>
              <a:t>algorithm</a:t>
            </a:r>
            <a:endParaRPr sz="2800" dirty="0">
              <a:latin typeface="Calibri"/>
              <a:cs typeface="Calibri"/>
            </a:endParaRPr>
          </a:p>
          <a:p>
            <a:pPr marL="379730" indent="-367665">
              <a:lnSpc>
                <a:spcPct val="100000"/>
              </a:lnSpc>
              <a:buFont typeface="Arial"/>
              <a:buChar char="•"/>
              <a:tabLst>
                <a:tab pos="379730" algn="l"/>
                <a:tab pos="380365" algn="l"/>
              </a:tabLst>
            </a:pPr>
            <a:r>
              <a:rPr sz="2800" spc="-5" dirty="0">
                <a:latin typeface="Calibri"/>
                <a:cs typeface="Calibri"/>
              </a:rPr>
              <a:t>Both E and D </a:t>
            </a:r>
            <a:r>
              <a:rPr sz="2800" spc="-20" dirty="0">
                <a:latin typeface="Calibri"/>
                <a:cs typeface="Calibri"/>
              </a:rPr>
              <a:t>are </a:t>
            </a:r>
            <a:r>
              <a:rPr sz="2800" spc="-5" dirty="0">
                <a:latin typeface="Calibri"/>
                <a:cs typeface="Calibri"/>
              </a:rPr>
              <a:t>known </a:t>
            </a:r>
            <a:r>
              <a:rPr sz="2800" spc="-20" dirty="0">
                <a:latin typeface="Calibri"/>
                <a:cs typeface="Calibri"/>
              </a:rPr>
              <a:t>to</a:t>
            </a:r>
            <a:r>
              <a:rPr sz="2800" spc="30" dirty="0">
                <a:latin typeface="Calibri"/>
                <a:cs typeface="Calibri"/>
              </a:rPr>
              <a:t> </a:t>
            </a:r>
            <a:r>
              <a:rPr sz="2800" spc="-10" dirty="0">
                <a:latin typeface="Calibri"/>
                <a:cs typeface="Calibri"/>
              </a:rPr>
              <a:t>public</a:t>
            </a:r>
            <a:endParaRPr sz="2800" dirty="0">
              <a:latin typeface="Calibri"/>
              <a:cs typeface="Calibri"/>
            </a:endParaRPr>
          </a:p>
        </p:txBody>
      </p:sp>
      <p:sp>
        <p:nvSpPr>
          <p:cNvPr id="3" name="object 3"/>
          <p:cNvSpPr txBox="1">
            <a:spLocks noGrp="1"/>
          </p:cNvSpPr>
          <p:nvPr>
            <p:ph type="title"/>
          </p:nvPr>
        </p:nvSpPr>
        <p:spPr>
          <a:xfrm>
            <a:off x="2486405" y="102870"/>
            <a:ext cx="5468620" cy="756920"/>
          </a:xfrm>
          <a:prstGeom prst="rect">
            <a:avLst/>
          </a:prstGeom>
        </p:spPr>
        <p:txBody>
          <a:bodyPr vert="horz" wrap="square" lIns="0" tIns="12700" rIns="0" bIns="0" rtlCol="0">
            <a:spAutoFit/>
          </a:bodyPr>
          <a:lstStyle/>
          <a:p>
            <a:pPr marL="12700">
              <a:lnSpc>
                <a:spcPct val="100000"/>
              </a:lnSpc>
              <a:spcBef>
                <a:spcPts val="100"/>
              </a:spcBef>
              <a:tabLst>
                <a:tab pos="2789555" algn="l"/>
              </a:tabLst>
            </a:pPr>
            <a:r>
              <a:rPr sz="4800" spc="-10" dirty="0"/>
              <a:t>Symmetric	Encryption</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2514" y="211963"/>
            <a:ext cx="3361054" cy="756920"/>
          </a:xfrm>
          <a:prstGeom prst="rect">
            <a:avLst/>
          </a:prstGeom>
        </p:spPr>
        <p:txBody>
          <a:bodyPr vert="horz" wrap="square" lIns="0" tIns="12700" rIns="0" bIns="0" rtlCol="0">
            <a:spAutoFit/>
          </a:bodyPr>
          <a:lstStyle/>
          <a:p>
            <a:pPr marL="12700">
              <a:lnSpc>
                <a:spcPct val="100000"/>
              </a:lnSpc>
              <a:spcBef>
                <a:spcPts val="100"/>
              </a:spcBef>
            </a:pPr>
            <a:r>
              <a:rPr sz="4800" spc="-25" dirty="0"/>
              <a:t>Cryptography</a:t>
            </a:r>
            <a:endParaRPr sz="4800"/>
          </a:p>
        </p:txBody>
      </p:sp>
      <p:sp>
        <p:nvSpPr>
          <p:cNvPr id="3" name="object 3"/>
          <p:cNvSpPr txBox="1"/>
          <p:nvPr/>
        </p:nvSpPr>
        <p:spPr>
          <a:xfrm>
            <a:off x="488391" y="1361693"/>
            <a:ext cx="11318875" cy="301244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Cryptographic </a:t>
            </a:r>
            <a:r>
              <a:rPr sz="2800" spc="-25" dirty="0">
                <a:latin typeface="Calibri"/>
                <a:cs typeface="Calibri"/>
              </a:rPr>
              <a:t>systems </a:t>
            </a:r>
            <a:r>
              <a:rPr sz="2800" spc="-20" dirty="0">
                <a:latin typeface="Calibri"/>
                <a:cs typeface="Calibri"/>
              </a:rPr>
              <a:t>are </a:t>
            </a:r>
            <a:r>
              <a:rPr sz="2800" spc="-15" dirty="0">
                <a:latin typeface="Calibri"/>
                <a:cs typeface="Calibri"/>
              </a:rPr>
              <a:t>characterized </a:t>
            </a:r>
            <a:r>
              <a:rPr sz="2800" spc="-5" dirty="0">
                <a:latin typeface="Calibri"/>
                <a:cs typeface="Calibri"/>
              </a:rPr>
              <a:t>along </a:t>
            </a:r>
            <a:r>
              <a:rPr sz="2800" spc="-15" dirty="0">
                <a:latin typeface="Calibri"/>
                <a:cs typeface="Calibri"/>
              </a:rPr>
              <a:t>three independent</a:t>
            </a:r>
            <a:r>
              <a:rPr sz="2800" spc="310" dirty="0">
                <a:latin typeface="Calibri"/>
                <a:cs typeface="Calibri"/>
              </a:rPr>
              <a:t> </a:t>
            </a:r>
            <a:r>
              <a:rPr sz="2800" spc="-10" dirty="0">
                <a:latin typeface="Calibri"/>
                <a:cs typeface="Calibri"/>
              </a:rPr>
              <a:t>dimensions:</a:t>
            </a:r>
            <a:endParaRPr sz="2800" dirty="0">
              <a:latin typeface="Calibri"/>
              <a:cs typeface="Calibri"/>
            </a:endParaRPr>
          </a:p>
          <a:p>
            <a:pPr>
              <a:lnSpc>
                <a:spcPct val="100000"/>
              </a:lnSpc>
              <a:spcBef>
                <a:spcPts val="25"/>
              </a:spcBef>
            </a:pPr>
            <a:endParaRPr sz="2900" dirty="0">
              <a:latin typeface="Times New Roman"/>
              <a:cs typeface="Times New Roman"/>
            </a:endParaRPr>
          </a:p>
          <a:p>
            <a:pPr marL="299085" indent="-287020">
              <a:lnSpc>
                <a:spcPct val="100000"/>
              </a:lnSpc>
              <a:buSzPct val="96428"/>
              <a:buFont typeface="Wingdings"/>
              <a:buChar char=""/>
              <a:tabLst>
                <a:tab pos="299720" algn="l"/>
              </a:tabLst>
            </a:pPr>
            <a:r>
              <a:rPr sz="2800" spc="-10" dirty="0">
                <a:latin typeface="Calibri"/>
                <a:cs typeface="Calibri"/>
              </a:rPr>
              <a:t>The type </a:t>
            </a:r>
            <a:r>
              <a:rPr sz="2800" spc="-5" dirty="0">
                <a:latin typeface="Calibri"/>
                <a:cs typeface="Calibri"/>
              </a:rPr>
              <a:t>of </a:t>
            </a:r>
            <a:r>
              <a:rPr sz="2800" spc="-15" dirty="0">
                <a:latin typeface="Calibri"/>
                <a:cs typeface="Calibri"/>
              </a:rPr>
              <a:t>operations </a:t>
            </a:r>
            <a:r>
              <a:rPr sz="2800" spc="-10" dirty="0">
                <a:latin typeface="Calibri"/>
                <a:cs typeface="Calibri"/>
              </a:rPr>
              <a:t>used </a:t>
            </a:r>
            <a:r>
              <a:rPr sz="2800" spc="-25" dirty="0">
                <a:latin typeface="Calibri"/>
                <a:cs typeface="Calibri"/>
              </a:rPr>
              <a:t>for </a:t>
            </a:r>
            <a:r>
              <a:rPr sz="2800" spc="-20" dirty="0">
                <a:latin typeface="Calibri"/>
                <a:cs typeface="Calibri"/>
              </a:rPr>
              <a:t>transforming plaintext </a:t>
            </a:r>
            <a:r>
              <a:rPr sz="2800" spc="-15" dirty="0">
                <a:latin typeface="Calibri"/>
                <a:cs typeface="Calibri"/>
              </a:rPr>
              <a:t>to</a:t>
            </a:r>
            <a:r>
              <a:rPr sz="2800" spc="254" dirty="0">
                <a:latin typeface="Calibri"/>
                <a:cs typeface="Calibri"/>
              </a:rPr>
              <a:t> </a:t>
            </a:r>
            <a:r>
              <a:rPr sz="2800" spc="-10" dirty="0">
                <a:latin typeface="Calibri"/>
                <a:cs typeface="Calibri"/>
              </a:rPr>
              <a:t>ciphertext.</a:t>
            </a:r>
            <a:endParaRPr sz="2800" dirty="0">
              <a:latin typeface="Calibri"/>
              <a:cs typeface="Calibri"/>
            </a:endParaRPr>
          </a:p>
          <a:p>
            <a:pPr>
              <a:lnSpc>
                <a:spcPct val="100000"/>
              </a:lnSpc>
              <a:spcBef>
                <a:spcPts val="25"/>
              </a:spcBef>
              <a:buFont typeface="Wingdings"/>
              <a:buChar char=""/>
            </a:pPr>
            <a:endParaRPr sz="2900" dirty="0">
              <a:latin typeface="Times New Roman"/>
              <a:cs typeface="Times New Roman"/>
            </a:endParaRPr>
          </a:p>
          <a:p>
            <a:pPr marL="299085" indent="-287020">
              <a:lnSpc>
                <a:spcPct val="100000"/>
              </a:lnSpc>
              <a:buSzPct val="96428"/>
              <a:buFont typeface="Wingdings"/>
              <a:buChar char=""/>
              <a:tabLst>
                <a:tab pos="299720" algn="l"/>
              </a:tabLst>
            </a:pPr>
            <a:r>
              <a:rPr sz="2800" spc="-10" dirty="0">
                <a:latin typeface="Calibri"/>
                <a:cs typeface="Calibri"/>
              </a:rPr>
              <a:t>The number </a:t>
            </a:r>
            <a:r>
              <a:rPr sz="2800" spc="-5" dirty="0">
                <a:latin typeface="Calibri"/>
                <a:cs typeface="Calibri"/>
              </a:rPr>
              <a:t>of </a:t>
            </a:r>
            <a:r>
              <a:rPr sz="2800" spc="-35" dirty="0">
                <a:latin typeface="Calibri"/>
                <a:cs typeface="Calibri"/>
              </a:rPr>
              <a:t>keys</a:t>
            </a:r>
            <a:r>
              <a:rPr sz="2800" spc="60" dirty="0">
                <a:latin typeface="Calibri"/>
                <a:cs typeface="Calibri"/>
              </a:rPr>
              <a:t> </a:t>
            </a:r>
            <a:r>
              <a:rPr sz="2800" spc="-10" dirty="0">
                <a:latin typeface="Calibri"/>
                <a:cs typeface="Calibri"/>
              </a:rPr>
              <a:t>used.</a:t>
            </a:r>
            <a:endParaRPr sz="2800" dirty="0">
              <a:latin typeface="Calibri"/>
              <a:cs typeface="Calibri"/>
            </a:endParaRPr>
          </a:p>
          <a:p>
            <a:pPr>
              <a:lnSpc>
                <a:spcPct val="100000"/>
              </a:lnSpc>
              <a:spcBef>
                <a:spcPts val="30"/>
              </a:spcBef>
              <a:buFont typeface="Wingdings"/>
              <a:buChar char=""/>
            </a:pPr>
            <a:endParaRPr sz="2900" dirty="0">
              <a:latin typeface="Times New Roman"/>
              <a:cs typeface="Times New Roman"/>
            </a:endParaRPr>
          </a:p>
          <a:p>
            <a:pPr marL="299085" indent="-287020">
              <a:lnSpc>
                <a:spcPct val="100000"/>
              </a:lnSpc>
              <a:buSzPct val="96428"/>
              <a:buFont typeface="Wingdings"/>
              <a:buChar char=""/>
              <a:tabLst>
                <a:tab pos="299720" algn="l"/>
              </a:tabLst>
            </a:pPr>
            <a:r>
              <a:rPr sz="2800" spc="-10" dirty="0">
                <a:latin typeface="Calibri"/>
                <a:cs typeface="Calibri"/>
              </a:rPr>
              <a:t>The </a:t>
            </a:r>
            <a:r>
              <a:rPr sz="2800" spc="-30" dirty="0">
                <a:latin typeface="Calibri"/>
                <a:cs typeface="Calibri"/>
              </a:rPr>
              <a:t>way </a:t>
            </a:r>
            <a:r>
              <a:rPr sz="2800" spc="-10" dirty="0">
                <a:latin typeface="Calibri"/>
                <a:cs typeface="Calibri"/>
              </a:rPr>
              <a:t>in </a:t>
            </a:r>
            <a:r>
              <a:rPr sz="2800" spc="-5" dirty="0">
                <a:latin typeface="Calibri"/>
                <a:cs typeface="Calibri"/>
              </a:rPr>
              <a:t>which the </a:t>
            </a:r>
            <a:r>
              <a:rPr sz="2800" spc="-20" dirty="0">
                <a:latin typeface="Calibri"/>
                <a:cs typeface="Calibri"/>
              </a:rPr>
              <a:t>plaintext </a:t>
            </a:r>
            <a:r>
              <a:rPr sz="2800" spc="-10" dirty="0">
                <a:latin typeface="Calibri"/>
                <a:cs typeface="Calibri"/>
              </a:rPr>
              <a:t>is</a:t>
            </a:r>
            <a:r>
              <a:rPr sz="2800" spc="135" dirty="0">
                <a:latin typeface="Calibri"/>
                <a:cs typeface="Calibri"/>
              </a:rPr>
              <a:t> </a:t>
            </a:r>
            <a:r>
              <a:rPr sz="2800" spc="-15" dirty="0">
                <a:latin typeface="Calibri"/>
                <a:cs typeface="Calibri"/>
              </a:rPr>
              <a:t>processed.</a:t>
            </a:r>
            <a:endParaRPr sz="28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574" y="0"/>
            <a:ext cx="11607165" cy="3206750"/>
          </a:xfrm>
          <a:prstGeom prst="rect">
            <a:avLst/>
          </a:prstGeom>
        </p:spPr>
        <p:txBody>
          <a:bodyPr vert="horz" wrap="square" lIns="0" tIns="212725" rIns="0" bIns="0" rtlCol="0">
            <a:spAutoFit/>
          </a:bodyPr>
          <a:lstStyle/>
          <a:p>
            <a:pPr marR="276225" algn="ctr">
              <a:lnSpc>
                <a:spcPct val="100000"/>
              </a:lnSpc>
              <a:spcBef>
                <a:spcPts val="1675"/>
              </a:spcBef>
            </a:pPr>
            <a:r>
              <a:rPr sz="4800" spc="-15" dirty="0"/>
              <a:t>Cryptanalysis</a:t>
            </a:r>
            <a:endParaRPr sz="4800"/>
          </a:p>
          <a:p>
            <a:pPr marL="12700" marR="5080" algn="just">
              <a:lnSpc>
                <a:spcPct val="100000"/>
              </a:lnSpc>
              <a:spcBef>
                <a:spcPts val="910"/>
              </a:spcBef>
            </a:pPr>
            <a:r>
              <a:rPr sz="2800" spc="-10" dirty="0"/>
              <a:t>Cryptanalytic </a:t>
            </a:r>
            <a:r>
              <a:rPr sz="2800" spc="-20" dirty="0"/>
              <a:t>attacks </a:t>
            </a:r>
            <a:r>
              <a:rPr sz="2800" spc="-15" dirty="0"/>
              <a:t>rely </a:t>
            </a:r>
            <a:r>
              <a:rPr sz="2800" spc="-5" dirty="0"/>
              <a:t>on the </a:t>
            </a:r>
            <a:r>
              <a:rPr sz="2800" spc="-20" dirty="0"/>
              <a:t>nature </a:t>
            </a:r>
            <a:r>
              <a:rPr sz="2800" spc="-5" dirty="0"/>
              <a:t>of the </a:t>
            </a:r>
            <a:r>
              <a:rPr sz="2800" spc="-10" dirty="0"/>
              <a:t>algorithm </a:t>
            </a:r>
            <a:r>
              <a:rPr sz="2800" spc="-5" dirty="0"/>
              <a:t>plus </a:t>
            </a:r>
            <a:r>
              <a:rPr sz="2800" spc="-10" dirty="0"/>
              <a:t>perhaps some  knowledge </a:t>
            </a:r>
            <a:r>
              <a:rPr sz="2800" spc="-5" dirty="0"/>
              <a:t>of the </a:t>
            </a:r>
            <a:r>
              <a:rPr sz="2800" spc="-15" dirty="0"/>
              <a:t>general characteristics </a:t>
            </a:r>
            <a:r>
              <a:rPr sz="2800" spc="-5" dirty="0"/>
              <a:t>of the </a:t>
            </a:r>
            <a:r>
              <a:rPr sz="2800" spc="-20" dirty="0"/>
              <a:t>plaintext </a:t>
            </a:r>
            <a:r>
              <a:rPr sz="2800" spc="-5" dirty="0"/>
              <a:t>or </a:t>
            </a:r>
            <a:r>
              <a:rPr sz="2800" spc="-20" dirty="0"/>
              <a:t>even </a:t>
            </a:r>
            <a:r>
              <a:rPr sz="2800" spc="-10" dirty="0"/>
              <a:t>some </a:t>
            </a:r>
            <a:r>
              <a:rPr sz="2800" spc="-5" dirty="0"/>
              <a:t>sample  </a:t>
            </a:r>
            <a:r>
              <a:rPr sz="2800" spc="-10" dirty="0"/>
              <a:t>plaintext–ciphertext </a:t>
            </a:r>
            <a:r>
              <a:rPr sz="2800" spc="-15" dirty="0"/>
              <a:t>pairs. </a:t>
            </a:r>
            <a:r>
              <a:rPr sz="2800" spc="-5" dirty="0"/>
              <a:t>This type of </a:t>
            </a:r>
            <a:r>
              <a:rPr sz="2800" spc="-20" dirty="0"/>
              <a:t>attack </a:t>
            </a:r>
            <a:r>
              <a:rPr sz="2800" spc="-15" dirty="0"/>
              <a:t>exploits </a:t>
            </a:r>
            <a:r>
              <a:rPr sz="2800" dirty="0"/>
              <a:t>the </a:t>
            </a:r>
            <a:r>
              <a:rPr sz="2800" spc="-10" dirty="0"/>
              <a:t>characteristics </a:t>
            </a:r>
            <a:r>
              <a:rPr sz="2800" spc="-5" dirty="0"/>
              <a:t>of the  </a:t>
            </a:r>
            <a:r>
              <a:rPr sz="2800" spc="-10" dirty="0"/>
              <a:t>algorithm </a:t>
            </a:r>
            <a:r>
              <a:rPr sz="2800" spc="-15" dirty="0"/>
              <a:t>to </a:t>
            </a:r>
            <a:r>
              <a:rPr sz="2800" spc="-20" dirty="0"/>
              <a:t>attempt </a:t>
            </a:r>
            <a:r>
              <a:rPr sz="2800" spc="-15" dirty="0"/>
              <a:t>to </a:t>
            </a:r>
            <a:r>
              <a:rPr sz="2800" spc="-5" dirty="0"/>
              <a:t>deduce a </a:t>
            </a:r>
            <a:r>
              <a:rPr sz="2800" spc="-10" dirty="0"/>
              <a:t>specific </a:t>
            </a:r>
            <a:r>
              <a:rPr sz="2800" spc="-15" dirty="0"/>
              <a:t>plaintext </a:t>
            </a:r>
            <a:r>
              <a:rPr sz="2800" spc="-5" dirty="0"/>
              <a:t>or </a:t>
            </a:r>
            <a:r>
              <a:rPr sz="2800" spc="-15" dirty="0"/>
              <a:t>to </a:t>
            </a:r>
            <a:r>
              <a:rPr sz="2800" spc="-10" dirty="0"/>
              <a:t>deduce </a:t>
            </a:r>
            <a:r>
              <a:rPr sz="2800" spc="-5" dirty="0"/>
              <a:t>the </a:t>
            </a:r>
            <a:r>
              <a:rPr sz="2800" spc="-35" dirty="0"/>
              <a:t>key </a:t>
            </a:r>
            <a:r>
              <a:rPr sz="2800" spc="-10" dirty="0"/>
              <a:t>being  used.</a:t>
            </a:r>
            <a:endParaRPr sz="2800"/>
          </a:p>
        </p:txBody>
      </p:sp>
      <p:sp>
        <p:nvSpPr>
          <p:cNvPr id="3" name="object 3"/>
          <p:cNvSpPr txBox="1"/>
          <p:nvPr/>
        </p:nvSpPr>
        <p:spPr>
          <a:xfrm>
            <a:off x="201574" y="3573017"/>
            <a:ext cx="10663555" cy="2433320"/>
          </a:xfrm>
          <a:prstGeom prst="rect">
            <a:avLst/>
          </a:prstGeom>
        </p:spPr>
        <p:txBody>
          <a:bodyPr vert="horz" wrap="square" lIns="0" tIns="12065" rIns="0" bIns="0" rtlCol="0">
            <a:spAutoFit/>
          </a:bodyPr>
          <a:lstStyle/>
          <a:p>
            <a:pPr marL="12700" marR="5080">
              <a:lnSpc>
                <a:spcPct val="100000"/>
              </a:lnSpc>
              <a:spcBef>
                <a:spcPts val="95"/>
              </a:spcBef>
            </a:pPr>
            <a:r>
              <a:rPr sz="2800" spc="-10" dirty="0">
                <a:latin typeface="Calibri"/>
                <a:cs typeface="Calibri"/>
              </a:rPr>
              <a:t>Kirchhoff's principle: </a:t>
            </a:r>
            <a:r>
              <a:rPr sz="2800" spc="-5" dirty="0">
                <a:latin typeface="Calibri"/>
                <a:cs typeface="Calibri"/>
              </a:rPr>
              <a:t>the </a:t>
            </a:r>
            <a:r>
              <a:rPr sz="2800" spc="-15" dirty="0">
                <a:latin typeface="Calibri"/>
                <a:cs typeface="Calibri"/>
              </a:rPr>
              <a:t>adversary </a:t>
            </a:r>
            <a:r>
              <a:rPr sz="2800" spc="-10" dirty="0">
                <a:latin typeface="Calibri"/>
                <a:cs typeface="Calibri"/>
              </a:rPr>
              <a:t>knows </a:t>
            </a:r>
            <a:r>
              <a:rPr sz="2800" spc="-5" dirty="0">
                <a:latin typeface="Calibri"/>
                <a:cs typeface="Calibri"/>
              </a:rPr>
              <a:t>all </a:t>
            </a:r>
            <a:r>
              <a:rPr sz="2800" spc="-15" dirty="0">
                <a:latin typeface="Calibri"/>
                <a:cs typeface="Calibri"/>
              </a:rPr>
              <a:t>details </a:t>
            </a:r>
            <a:r>
              <a:rPr sz="2800" spc="-5" dirty="0">
                <a:latin typeface="Calibri"/>
                <a:cs typeface="Calibri"/>
              </a:rPr>
              <a:t>about a </a:t>
            </a:r>
            <a:r>
              <a:rPr sz="2800" spc="-20" dirty="0">
                <a:latin typeface="Calibri"/>
                <a:cs typeface="Calibri"/>
              </a:rPr>
              <a:t>cryptosystem  </a:t>
            </a:r>
            <a:r>
              <a:rPr sz="2800" spc="-25" dirty="0">
                <a:latin typeface="Calibri"/>
                <a:cs typeface="Calibri"/>
              </a:rPr>
              <a:t>except </a:t>
            </a:r>
            <a:r>
              <a:rPr sz="2800" spc="-5" dirty="0">
                <a:latin typeface="Calibri"/>
                <a:cs typeface="Calibri"/>
              </a:rPr>
              <a:t>the </a:t>
            </a:r>
            <a:r>
              <a:rPr sz="2800" spc="-15" dirty="0">
                <a:latin typeface="Calibri"/>
                <a:cs typeface="Calibri"/>
              </a:rPr>
              <a:t>secret</a:t>
            </a:r>
            <a:r>
              <a:rPr sz="2800" spc="25" dirty="0">
                <a:latin typeface="Calibri"/>
                <a:cs typeface="Calibri"/>
              </a:rPr>
              <a:t> </a:t>
            </a:r>
            <a:r>
              <a:rPr sz="2800" spc="-75" dirty="0">
                <a:latin typeface="Calibri"/>
                <a:cs typeface="Calibri"/>
              </a:rPr>
              <a:t>key.</a:t>
            </a:r>
            <a:endParaRPr sz="2800">
              <a:latin typeface="Calibri"/>
              <a:cs typeface="Calibri"/>
            </a:endParaRPr>
          </a:p>
          <a:p>
            <a:pPr marL="12700">
              <a:lnSpc>
                <a:spcPct val="100000"/>
              </a:lnSpc>
              <a:spcBef>
                <a:spcPts val="2160"/>
              </a:spcBef>
            </a:pPr>
            <a:r>
              <a:rPr sz="2800" spc="-50" dirty="0">
                <a:latin typeface="Calibri"/>
                <a:cs typeface="Calibri"/>
              </a:rPr>
              <a:t>Two </a:t>
            </a:r>
            <a:r>
              <a:rPr sz="2800" spc="-20" dirty="0">
                <a:latin typeface="Calibri"/>
                <a:cs typeface="Calibri"/>
              </a:rPr>
              <a:t>general</a:t>
            </a:r>
            <a:r>
              <a:rPr sz="2800" spc="35" dirty="0">
                <a:latin typeface="Calibri"/>
                <a:cs typeface="Calibri"/>
              </a:rPr>
              <a:t> </a:t>
            </a:r>
            <a:r>
              <a:rPr sz="2800" spc="-10" dirty="0">
                <a:latin typeface="Calibri"/>
                <a:cs typeface="Calibri"/>
              </a:rPr>
              <a:t>approaches:</a:t>
            </a:r>
            <a:endParaRPr sz="2800">
              <a:latin typeface="Calibri"/>
              <a:cs typeface="Calibri"/>
            </a:endParaRPr>
          </a:p>
          <a:p>
            <a:pPr marL="550545" indent="-538480">
              <a:lnSpc>
                <a:spcPct val="100000"/>
              </a:lnSpc>
              <a:buFont typeface="Arial"/>
              <a:buChar char="•"/>
              <a:tabLst>
                <a:tab pos="550545" algn="l"/>
                <a:tab pos="551180" algn="l"/>
              </a:tabLst>
            </a:pPr>
            <a:r>
              <a:rPr sz="2800" spc="-20" dirty="0">
                <a:latin typeface="Calibri"/>
                <a:cs typeface="Calibri"/>
              </a:rPr>
              <a:t>brute-force</a:t>
            </a:r>
            <a:r>
              <a:rPr sz="2800" spc="25" dirty="0">
                <a:latin typeface="Calibri"/>
                <a:cs typeface="Calibri"/>
              </a:rPr>
              <a:t> </a:t>
            </a:r>
            <a:r>
              <a:rPr sz="2800" spc="-20" dirty="0">
                <a:latin typeface="Calibri"/>
                <a:cs typeface="Calibri"/>
              </a:rPr>
              <a:t>attack</a:t>
            </a:r>
            <a:endParaRPr sz="2800">
              <a:latin typeface="Calibri"/>
              <a:cs typeface="Calibri"/>
            </a:endParaRPr>
          </a:p>
          <a:p>
            <a:pPr marL="550545" indent="-538480">
              <a:lnSpc>
                <a:spcPct val="100000"/>
              </a:lnSpc>
              <a:buFont typeface="Arial"/>
              <a:buChar char="•"/>
              <a:tabLst>
                <a:tab pos="550545" algn="l"/>
                <a:tab pos="551180" algn="l"/>
              </a:tabLst>
            </a:pPr>
            <a:r>
              <a:rPr sz="2800" spc="-15" dirty="0">
                <a:latin typeface="Calibri"/>
                <a:cs typeface="Calibri"/>
              </a:rPr>
              <a:t>non-brute-force </a:t>
            </a:r>
            <a:r>
              <a:rPr sz="2800" spc="-20" dirty="0">
                <a:latin typeface="Calibri"/>
                <a:cs typeface="Calibri"/>
              </a:rPr>
              <a:t>attack </a:t>
            </a:r>
            <a:r>
              <a:rPr sz="2800" spc="-10" dirty="0">
                <a:latin typeface="Calibri"/>
                <a:cs typeface="Calibri"/>
              </a:rPr>
              <a:t>(cryptanalytic</a:t>
            </a:r>
            <a:r>
              <a:rPr sz="2800" spc="110" dirty="0">
                <a:latin typeface="Calibri"/>
                <a:cs typeface="Calibri"/>
              </a:rPr>
              <a:t> </a:t>
            </a:r>
            <a:r>
              <a:rPr sz="2800" spc="-15" dirty="0">
                <a:latin typeface="Calibri"/>
                <a:cs typeface="Calibri"/>
              </a:rPr>
              <a:t>attack)</a:t>
            </a:r>
            <a:endParaRPr sz="28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840" y="0"/>
            <a:ext cx="11457940" cy="2435225"/>
          </a:xfrm>
          <a:prstGeom prst="rect">
            <a:avLst/>
          </a:prstGeom>
        </p:spPr>
        <p:txBody>
          <a:bodyPr vert="horz" wrap="square" lIns="0" tIns="263525" rIns="0" bIns="0" rtlCol="0">
            <a:spAutoFit/>
          </a:bodyPr>
          <a:lstStyle/>
          <a:p>
            <a:pPr marR="429895" algn="ctr">
              <a:lnSpc>
                <a:spcPct val="100000"/>
              </a:lnSpc>
              <a:spcBef>
                <a:spcPts val="2075"/>
              </a:spcBef>
            </a:pPr>
            <a:r>
              <a:rPr sz="4800" spc="-25" dirty="0"/>
              <a:t>Brute-force</a:t>
            </a:r>
            <a:r>
              <a:rPr sz="4800" spc="20" dirty="0"/>
              <a:t> </a:t>
            </a:r>
            <a:r>
              <a:rPr sz="4800" spc="-30" dirty="0"/>
              <a:t>attack:</a:t>
            </a:r>
            <a:endParaRPr sz="4800" dirty="0"/>
          </a:p>
          <a:p>
            <a:pPr marL="12700" marR="5080" algn="just">
              <a:lnSpc>
                <a:spcPct val="100000"/>
              </a:lnSpc>
              <a:spcBef>
                <a:spcPts val="1155"/>
              </a:spcBef>
            </a:pPr>
            <a:r>
              <a:rPr sz="2800" spc="-5" dirty="0"/>
              <a:t>The </a:t>
            </a:r>
            <a:r>
              <a:rPr sz="2800" spc="-25" dirty="0"/>
              <a:t>attacker </a:t>
            </a:r>
            <a:r>
              <a:rPr sz="2800" spc="-5" dirty="0"/>
              <a:t>tries </a:t>
            </a:r>
            <a:r>
              <a:rPr sz="2800" spc="-10" dirty="0"/>
              <a:t>every </a:t>
            </a:r>
            <a:r>
              <a:rPr sz="2800" spc="-5" dirty="0"/>
              <a:t>possible </a:t>
            </a:r>
            <a:r>
              <a:rPr sz="2800" spc="-35" dirty="0"/>
              <a:t>key </a:t>
            </a:r>
            <a:r>
              <a:rPr sz="2800" spc="-5" dirty="0"/>
              <a:t>on a piece of </a:t>
            </a:r>
            <a:r>
              <a:rPr sz="2800" spc="-15" dirty="0"/>
              <a:t>ciphertext  </a:t>
            </a:r>
            <a:r>
              <a:rPr sz="2800" spc="-10" dirty="0"/>
              <a:t>until </a:t>
            </a:r>
            <a:r>
              <a:rPr sz="2800" spc="10" dirty="0"/>
              <a:t>an  </a:t>
            </a:r>
            <a:r>
              <a:rPr sz="2800" spc="-15" dirty="0"/>
              <a:t>intelligible translation </a:t>
            </a:r>
            <a:r>
              <a:rPr sz="2800" spc="-20" dirty="0"/>
              <a:t>into plaintext </a:t>
            </a:r>
            <a:r>
              <a:rPr sz="2800" dirty="0"/>
              <a:t>is </a:t>
            </a:r>
            <a:r>
              <a:rPr sz="2800" spc="-10" dirty="0"/>
              <a:t>obtained. </a:t>
            </a:r>
            <a:r>
              <a:rPr sz="2800" dirty="0"/>
              <a:t>On </a:t>
            </a:r>
            <a:r>
              <a:rPr sz="2800" spc="-25" dirty="0"/>
              <a:t>average, </a:t>
            </a:r>
            <a:r>
              <a:rPr sz="2800" spc="-10" dirty="0"/>
              <a:t>half </a:t>
            </a:r>
            <a:r>
              <a:rPr sz="2800" spc="-5" dirty="0"/>
              <a:t>of all </a:t>
            </a:r>
            <a:r>
              <a:rPr sz="2800" spc="-10" dirty="0"/>
              <a:t>possible  </a:t>
            </a:r>
            <a:r>
              <a:rPr sz="2800" spc="-35" dirty="0"/>
              <a:t>keys </a:t>
            </a:r>
            <a:r>
              <a:rPr sz="2800" spc="-15" dirty="0"/>
              <a:t>must </a:t>
            </a:r>
            <a:r>
              <a:rPr sz="2800" spc="-5" dirty="0"/>
              <a:t>be tried </a:t>
            </a:r>
            <a:r>
              <a:rPr sz="2800" spc="-15" dirty="0"/>
              <a:t>to </a:t>
            </a:r>
            <a:r>
              <a:rPr sz="2800" spc="-10" dirty="0"/>
              <a:t>achieve</a:t>
            </a:r>
            <a:r>
              <a:rPr sz="2800" spc="120" dirty="0"/>
              <a:t> </a:t>
            </a:r>
            <a:r>
              <a:rPr sz="2800" spc="-10" dirty="0"/>
              <a:t>success.</a:t>
            </a:r>
            <a:endParaRPr sz="2800" dirty="0"/>
          </a:p>
        </p:txBody>
      </p:sp>
      <p:sp>
        <p:nvSpPr>
          <p:cNvPr id="3" name="object 3"/>
          <p:cNvSpPr/>
          <p:nvPr/>
        </p:nvSpPr>
        <p:spPr>
          <a:xfrm>
            <a:off x="621791" y="2682239"/>
            <a:ext cx="10479024" cy="38481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4923" y="6592569"/>
            <a:ext cx="10654665" cy="0"/>
          </a:xfrm>
          <a:custGeom>
            <a:avLst/>
            <a:gdLst/>
            <a:ahLst/>
            <a:cxnLst/>
            <a:rect l="l" t="t" r="r" b="b"/>
            <a:pathLst>
              <a:path w="10654665">
                <a:moveTo>
                  <a:pt x="0" y="0"/>
                </a:moveTo>
                <a:lnTo>
                  <a:pt x="10654284" y="0"/>
                </a:lnTo>
              </a:path>
            </a:pathLst>
          </a:custGeom>
          <a:ln w="53339">
            <a:solidFill>
              <a:srgbClr val="000000"/>
            </a:solidFill>
          </a:ln>
        </p:spPr>
        <p:txBody>
          <a:bodyPr wrap="square" lIns="0" tIns="0" rIns="0" bIns="0" rtlCol="0"/>
          <a:lstStyle/>
          <a:p>
            <a:endParaRPr/>
          </a:p>
        </p:txBody>
      </p:sp>
      <p:sp>
        <p:nvSpPr>
          <p:cNvPr id="5" name="object 5"/>
          <p:cNvSpPr/>
          <p:nvPr/>
        </p:nvSpPr>
        <p:spPr>
          <a:xfrm>
            <a:off x="561441" y="2647950"/>
            <a:ext cx="0" cy="3917950"/>
          </a:xfrm>
          <a:custGeom>
            <a:avLst/>
            <a:gdLst/>
            <a:ahLst/>
            <a:cxnLst/>
            <a:rect l="l" t="t" r="r" b="b"/>
            <a:pathLst>
              <a:path h="3917950">
                <a:moveTo>
                  <a:pt x="0" y="0"/>
                </a:moveTo>
                <a:lnTo>
                  <a:pt x="0" y="3917950"/>
                </a:lnTo>
              </a:path>
            </a:pathLst>
          </a:custGeom>
          <a:ln w="53035">
            <a:solidFill>
              <a:srgbClr val="000000"/>
            </a:solidFill>
          </a:ln>
        </p:spPr>
        <p:txBody>
          <a:bodyPr wrap="square" lIns="0" tIns="0" rIns="0" bIns="0" rtlCol="0"/>
          <a:lstStyle/>
          <a:p>
            <a:endParaRPr/>
          </a:p>
        </p:txBody>
      </p:sp>
      <p:sp>
        <p:nvSpPr>
          <p:cNvPr id="6" name="object 6"/>
          <p:cNvSpPr/>
          <p:nvPr/>
        </p:nvSpPr>
        <p:spPr>
          <a:xfrm>
            <a:off x="534923" y="2621914"/>
            <a:ext cx="10654665" cy="0"/>
          </a:xfrm>
          <a:custGeom>
            <a:avLst/>
            <a:gdLst/>
            <a:ahLst/>
            <a:cxnLst/>
            <a:rect l="l" t="t" r="r" b="b"/>
            <a:pathLst>
              <a:path w="10654665">
                <a:moveTo>
                  <a:pt x="0" y="0"/>
                </a:moveTo>
                <a:lnTo>
                  <a:pt x="10654284" y="0"/>
                </a:lnTo>
              </a:path>
            </a:pathLst>
          </a:custGeom>
          <a:ln w="52070">
            <a:solidFill>
              <a:srgbClr val="000000"/>
            </a:solidFill>
          </a:ln>
        </p:spPr>
        <p:txBody>
          <a:bodyPr wrap="square" lIns="0" tIns="0" rIns="0" bIns="0" rtlCol="0"/>
          <a:lstStyle/>
          <a:p>
            <a:endParaRPr/>
          </a:p>
        </p:txBody>
      </p:sp>
      <p:sp>
        <p:nvSpPr>
          <p:cNvPr id="7" name="object 7"/>
          <p:cNvSpPr/>
          <p:nvPr/>
        </p:nvSpPr>
        <p:spPr>
          <a:xfrm>
            <a:off x="11162665" y="2648457"/>
            <a:ext cx="0" cy="3917315"/>
          </a:xfrm>
          <a:custGeom>
            <a:avLst/>
            <a:gdLst/>
            <a:ahLst/>
            <a:cxnLst/>
            <a:rect l="l" t="t" r="r" b="b"/>
            <a:pathLst>
              <a:path h="3917315">
                <a:moveTo>
                  <a:pt x="0" y="0"/>
                </a:moveTo>
                <a:lnTo>
                  <a:pt x="0" y="3917238"/>
                </a:lnTo>
              </a:path>
            </a:pathLst>
          </a:custGeom>
          <a:ln w="53085">
            <a:solidFill>
              <a:srgbClr val="000000"/>
            </a:solidFill>
          </a:ln>
        </p:spPr>
        <p:txBody>
          <a:bodyPr wrap="square" lIns="0" tIns="0" rIns="0" bIns="0" rtlCol="0"/>
          <a:lstStyle/>
          <a:p>
            <a:endParaRPr/>
          </a:p>
        </p:txBody>
      </p:sp>
      <p:sp>
        <p:nvSpPr>
          <p:cNvPr id="8" name="object 8"/>
          <p:cNvSpPr/>
          <p:nvPr/>
        </p:nvSpPr>
        <p:spPr>
          <a:xfrm>
            <a:off x="605637" y="6539230"/>
            <a:ext cx="10513060" cy="0"/>
          </a:xfrm>
          <a:custGeom>
            <a:avLst/>
            <a:gdLst/>
            <a:ahLst/>
            <a:cxnLst/>
            <a:rect l="l" t="t" r="r" b="b"/>
            <a:pathLst>
              <a:path w="10513060">
                <a:moveTo>
                  <a:pt x="0" y="0"/>
                </a:moveTo>
                <a:lnTo>
                  <a:pt x="10512831" y="0"/>
                </a:lnTo>
              </a:path>
            </a:pathLst>
          </a:custGeom>
          <a:ln w="17779">
            <a:solidFill>
              <a:srgbClr val="000000"/>
            </a:solidFill>
          </a:ln>
        </p:spPr>
        <p:txBody>
          <a:bodyPr wrap="square" lIns="0" tIns="0" rIns="0" bIns="0" rtlCol="0"/>
          <a:lstStyle/>
          <a:p>
            <a:endParaRPr/>
          </a:p>
        </p:txBody>
      </p:sp>
      <p:sp>
        <p:nvSpPr>
          <p:cNvPr id="9" name="object 9"/>
          <p:cNvSpPr/>
          <p:nvPr/>
        </p:nvSpPr>
        <p:spPr>
          <a:xfrm>
            <a:off x="614476" y="2683510"/>
            <a:ext cx="0" cy="3846829"/>
          </a:xfrm>
          <a:custGeom>
            <a:avLst/>
            <a:gdLst/>
            <a:ahLst/>
            <a:cxnLst/>
            <a:rect l="l" t="t" r="r" b="b"/>
            <a:pathLst>
              <a:path h="3846829">
                <a:moveTo>
                  <a:pt x="0" y="0"/>
                </a:moveTo>
                <a:lnTo>
                  <a:pt x="0" y="3846830"/>
                </a:lnTo>
              </a:path>
            </a:pathLst>
          </a:custGeom>
          <a:ln w="17678">
            <a:solidFill>
              <a:srgbClr val="000000"/>
            </a:solidFill>
          </a:ln>
        </p:spPr>
        <p:txBody>
          <a:bodyPr wrap="square" lIns="0" tIns="0" rIns="0" bIns="0" rtlCol="0"/>
          <a:lstStyle/>
          <a:p>
            <a:endParaRPr/>
          </a:p>
        </p:txBody>
      </p:sp>
      <p:sp>
        <p:nvSpPr>
          <p:cNvPr id="10" name="object 10"/>
          <p:cNvSpPr/>
          <p:nvPr/>
        </p:nvSpPr>
        <p:spPr>
          <a:xfrm>
            <a:off x="605637" y="2674620"/>
            <a:ext cx="10513060" cy="0"/>
          </a:xfrm>
          <a:custGeom>
            <a:avLst/>
            <a:gdLst/>
            <a:ahLst/>
            <a:cxnLst/>
            <a:rect l="l" t="t" r="r" b="b"/>
            <a:pathLst>
              <a:path w="10513060">
                <a:moveTo>
                  <a:pt x="0" y="0"/>
                </a:moveTo>
                <a:lnTo>
                  <a:pt x="10512831" y="0"/>
                </a:lnTo>
              </a:path>
            </a:pathLst>
          </a:custGeom>
          <a:ln w="17779">
            <a:solidFill>
              <a:srgbClr val="000000"/>
            </a:solidFill>
          </a:ln>
        </p:spPr>
        <p:txBody>
          <a:bodyPr wrap="square" lIns="0" tIns="0" rIns="0" bIns="0" rtlCol="0"/>
          <a:lstStyle/>
          <a:p>
            <a:endParaRPr/>
          </a:p>
        </p:txBody>
      </p:sp>
      <p:sp>
        <p:nvSpPr>
          <p:cNvPr id="11" name="object 11"/>
          <p:cNvSpPr/>
          <p:nvPr/>
        </p:nvSpPr>
        <p:spPr>
          <a:xfrm>
            <a:off x="11109642" y="2683764"/>
            <a:ext cx="0" cy="3846829"/>
          </a:xfrm>
          <a:custGeom>
            <a:avLst/>
            <a:gdLst/>
            <a:ahLst/>
            <a:cxnLst/>
            <a:rect l="l" t="t" r="r" b="b"/>
            <a:pathLst>
              <a:path h="3846829">
                <a:moveTo>
                  <a:pt x="0" y="0"/>
                </a:moveTo>
                <a:lnTo>
                  <a:pt x="0" y="3846576"/>
                </a:lnTo>
              </a:path>
            </a:pathLst>
          </a:custGeom>
          <a:ln w="17652">
            <a:solidFill>
              <a:srgbClr val="000000"/>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12" ma:contentTypeDescription="Create a new document." ma:contentTypeScope="" ma:versionID="ba58d99401732d2b78792876fa958826">
  <xsd:schema xmlns:xsd="http://www.w3.org/2001/XMLSchema" xmlns:xs="http://www.w3.org/2001/XMLSchema" xmlns:p="http://schemas.microsoft.com/office/2006/metadata/properties" xmlns:ns2="e5b1661c-6c69-4f0f-9f82-a64d52cee4d7" xmlns:ns3="9a646e76-a2e6-42c9-96d0-6aca5437d582" targetNamespace="http://schemas.microsoft.com/office/2006/metadata/properties" ma:root="true" ma:fieldsID="cb3bf5d5605064fb2b70c6b995c36c2e" ns2:_="" ns3:_="">
    <xsd:import namespace="e5b1661c-6c69-4f0f-9f82-a64d52cee4d7"/>
    <xsd:import namespace="9a646e76-a2e6-42c9-96d0-6aca5437d5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646e76-a2e6-42c9-96d0-6aca5437d58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FB9965-D08C-42F8-A03E-FA78C40D7A35}"/>
</file>

<file path=customXml/itemProps2.xml><?xml version="1.0" encoding="utf-8"?>
<ds:datastoreItem xmlns:ds="http://schemas.openxmlformats.org/officeDocument/2006/customXml" ds:itemID="{934F8907-5F3F-4551-B3C5-59BE5C274D6E}"/>
</file>

<file path=customXml/itemProps3.xml><?xml version="1.0" encoding="utf-8"?>
<ds:datastoreItem xmlns:ds="http://schemas.openxmlformats.org/officeDocument/2006/customXml" ds:itemID="{8E63B7C2-A328-4CE1-8991-F3D48BCCCA51}"/>
</file>

<file path=docProps/app.xml><?xml version="1.0" encoding="utf-8"?>
<Properties xmlns="http://schemas.openxmlformats.org/officeDocument/2006/extended-properties" xmlns:vt="http://schemas.openxmlformats.org/officeDocument/2006/docPropsVTypes">
  <Template/>
  <TotalTime>2006</TotalTime>
  <Words>2384</Words>
  <Application>Microsoft Office PowerPoint</Application>
  <PresentationFormat>Widescreen</PresentationFormat>
  <Paragraphs>512</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Cambria Math</vt:lpstr>
      <vt:lpstr>Courier New</vt:lpstr>
      <vt:lpstr>Symbol</vt:lpstr>
      <vt:lpstr>Times New Roman</vt:lpstr>
      <vt:lpstr>Wingdings</vt:lpstr>
      <vt:lpstr>Office Theme</vt:lpstr>
      <vt:lpstr>PowerPoint Presentation</vt:lpstr>
      <vt:lpstr>Symmetric Cipher Model</vt:lpstr>
      <vt:lpstr>PowerPoint Presentation</vt:lpstr>
      <vt:lpstr>PowerPoint Presentation</vt:lpstr>
      <vt:lpstr>PowerPoint Presentation</vt:lpstr>
      <vt:lpstr>Symmetric Encryption</vt:lpstr>
      <vt:lpstr>Cryptography</vt:lpstr>
      <vt:lpstr>Cryptanalysis Cryptanalytic attacks rely on the nature of the algorithm plus perhaps some  knowledge of the general characteristics of the plaintext or even some sample  plaintext–ciphertext pairs. This type of attack exploits the characteristics of the  algorithm to attempt to deduce a specific plaintext or to deduce the key being  used.</vt:lpstr>
      <vt:lpstr>Brute-force attack: The attacker tries every possible key on a piece of ciphertext  until an  intelligible translation into plaintext is obtained. On average, half of all possible  keys must be tried to achieve success.</vt:lpstr>
      <vt:lpstr>Cryptanalytic Attacks</vt:lpstr>
      <vt:lpstr>Unconditional Security</vt:lpstr>
      <vt:lpstr>PowerPoint Presentation</vt:lpstr>
      <vt:lpstr>PowerPoint Presentation</vt:lpstr>
      <vt:lpstr>PowerPoint Presentation</vt:lpstr>
      <vt:lpstr>Caesar Cipher The Caesar Cipher technique is one of the earliest and simplest method of  encryption technique. It’s simply a type of substitution cipher, i.e., each letter  of a given text is replaced by a letter some fixed number of positions down  the alphabet. The method is apparently named after Julius Caesar,  who  apparently used it to communicate with his officials.</vt:lpstr>
      <vt:lpstr>PowerPoint Presentation</vt:lpstr>
      <vt:lpstr>Monoalphabetic Ciphers</vt:lpstr>
      <vt:lpstr>Playfair Cipher</vt:lpstr>
      <vt:lpstr>Plaintext is encrypted two letters at a time, according  to the following rules: BALLOON=&gt; BA LX  L0 ON</vt:lpstr>
      <vt:lpstr>PowerPoint Presentation</vt:lpstr>
      <vt:lpstr>Hill Cipher</vt:lpstr>
      <vt:lpstr>Example</vt:lpstr>
      <vt:lpstr>Polyalphabetic Ciphers</vt:lpstr>
      <vt:lpstr>PowerPoint Presentation</vt:lpstr>
      <vt:lpstr>One-Time Pad (Vernam cipher)</vt:lpstr>
      <vt:lpstr>PowerPoint Presentation</vt:lpstr>
      <vt:lpstr>Transposition Techniques</vt:lpstr>
      <vt:lpstr>PowerPoint Presentation</vt:lpstr>
      <vt:lpstr>Key:  Plaintext:</vt:lpstr>
      <vt:lpstr>PowerPoint Presentation</vt:lpstr>
      <vt:lpstr>Steganography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jainam kapadiya</dc:creator>
  <cp:lastModifiedBy>Windows User</cp:lastModifiedBy>
  <cp:revision>15</cp:revision>
  <dcterms:created xsi:type="dcterms:W3CDTF">2020-09-14T05:43:35Z</dcterms:created>
  <dcterms:modified xsi:type="dcterms:W3CDTF">2021-02-03T05:35:29Z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2018-08-12T00:00:00Z</vt:filetime>
  </property>
  <property fmtid="{D5CDD505-2E9C-101B-9397-08002B2CF9AE}" pid="3" name="Creator">
    <vt:lpwstr>Microsoft® PowerPoint® 2016</vt:lpwstr>
  </property>
  <property fmtid="{D5CDD505-2E9C-101B-9397-08002B2CF9AE}" pid="4" name="LastSaved">
    <vt:filetime>2020-09-14T00:00:00Z</vt:filetime>
  </property>
  <property fmtid="{D5CDD505-2E9C-101B-9397-08002B2CF9AE}" pid="5" name="ContentTypeId">
    <vt:lpwstr>0x0101001C7C2D7C3F50CD48B5D8CD8E924F01E6</vt:lpwstr>
  </property>
</Properties>
</file>