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90" r:id="rId4"/>
    <p:sldId id="280" r:id="rId5"/>
    <p:sldId id="283" r:id="rId6"/>
    <p:sldId id="266" r:id="rId7"/>
    <p:sldId id="267" r:id="rId8"/>
    <p:sldId id="271" r:id="rId9"/>
    <p:sldId id="288" r:id="rId10"/>
    <p:sldId id="289" r:id="rId11"/>
    <p:sldId id="284" r:id="rId12"/>
    <p:sldId id="285" r:id="rId13"/>
    <p:sldId id="286"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18" autoAdjust="0"/>
  </p:normalViewPr>
  <p:slideViewPr>
    <p:cSldViewPr snapToGrid="0">
      <p:cViewPr>
        <p:scale>
          <a:sx n="73" d="100"/>
          <a:sy n="73" d="100"/>
        </p:scale>
        <p:origin x="618" y="54"/>
      </p:cViewPr>
      <p:guideLst/>
    </p:cSldViewPr>
  </p:slideViewPr>
  <p:outlineViewPr>
    <p:cViewPr>
      <p:scale>
        <a:sx n="33" d="100"/>
        <a:sy n="33" d="100"/>
      </p:scale>
      <p:origin x="0" y="-184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6237"/>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CFA2AB89-6CA9-4904-8536-D8DF21A0286E}" type="datetimeFigureOut">
              <a:rPr lang="en-US" smtClean="0"/>
              <a:t>9/4/2019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a:xfrm>
            <a:off x="9446684" y="6381751"/>
            <a:ext cx="2743200" cy="365125"/>
          </a:xfrm>
        </p:spPr>
        <p:txBody>
          <a:bodyPr/>
          <a:lstStyle>
            <a:lvl1pPr>
              <a:defRPr sz="1600" b="1">
                <a:solidFill>
                  <a:schemeClr val="bg1"/>
                </a:solidFill>
                <a:latin typeface="Cambria" panose="02040503050406030204" pitchFamily="18" charset="0"/>
              </a:defRPr>
            </a:lvl1pPr>
          </a:lstStyle>
          <a:p>
            <a:fld id="{510ED741-82E4-4DDC-B329-4892FA9C77B3}" type="slidenum">
              <a:rPr lang="en-US" smtClean="0"/>
              <a:t>‹#›</a:t>
            </a:fld>
            <a:endParaRPr lang="en-US"/>
          </a:p>
        </p:txBody>
      </p:sp>
    </p:spTree>
    <p:extLst>
      <p:ext uri="{BB962C8B-B14F-4D97-AF65-F5344CB8AC3E}">
        <p14:creationId xmlns:p14="http://schemas.microsoft.com/office/powerpoint/2010/main" val="53067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CFA2AB89-6CA9-4904-8536-D8DF21A0286E}" type="datetimeFigureOut">
              <a:rPr lang="en-US" smtClean="0"/>
              <a:t>9/4/2019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510ED741-82E4-4DDC-B329-4892FA9C77B3}" type="slidenum">
              <a:rPr lang="en-US" smtClean="0"/>
              <a:t>‹#›</a:t>
            </a:fld>
            <a:endParaRPr lang="en-US"/>
          </a:p>
        </p:txBody>
      </p:sp>
    </p:spTree>
    <p:extLst>
      <p:ext uri="{BB962C8B-B14F-4D97-AF65-F5344CB8AC3E}">
        <p14:creationId xmlns:p14="http://schemas.microsoft.com/office/powerpoint/2010/main" val="270421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CFA2AB89-6CA9-4904-8536-D8DF21A0286E}" type="datetimeFigureOut">
              <a:rPr lang="en-US" smtClean="0"/>
              <a:t>9/4/2019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510ED741-82E4-4DDC-B329-4892FA9C77B3}" type="slidenum">
              <a:rPr lang="en-US" smtClean="0"/>
              <a:t>‹#›</a:t>
            </a:fld>
            <a:endParaRPr lang="en-US"/>
          </a:p>
        </p:txBody>
      </p:sp>
    </p:spTree>
    <p:extLst>
      <p:ext uri="{BB962C8B-B14F-4D97-AF65-F5344CB8AC3E}">
        <p14:creationId xmlns:p14="http://schemas.microsoft.com/office/powerpoint/2010/main" val="197434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83237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1306286"/>
            <a:ext cx="10515600" cy="3879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CFA2AB89-6CA9-4904-8536-D8DF21A0286E}" type="datetimeFigureOut">
              <a:rPr lang="en-US" smtClean="0"/>
              <a:t>9/4/2019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a:xfrm>
            <a:off x="9414933" y="6429376"/>
            <a:ext cx="2743200" cy="365125"/>
          </a:xfrm>
        </p:spPr>
        <p:txBody>
          <a:bodyPr/>
          <a:lstStyle>
            <a:lvl1pPr>
              <a:defRPr sz="1400" b="1">
                <a:solidFill>
                  <a:schemeClr val="bg1"/>
                </a:solidFill>
              </a:defRPr>
            </a:lvl1pPr>
          </a:lstStyle>
          <a:p>
            <a:fld id="{510ED741-82E4-4DDC-B329-4892FA9C77B3}" type="slidenum">
              <a:rPr lang="en-US" smtClean="0"/>
              <a:t>‹#›</a:t>
            </a:fld>
            <a:endParaRPr lang="en-US"/>
          </a:p>
        </p:txBody>
      </p:sp>
    </p:spTree>
    <p:extLst>
      <p:ext uri="{BB962C8B-B14F-4D97-AF65-F5344CB8AC3E}">
        <p14:creationId xmlns:p14="http://schemas.microsoft.com/office/powerpoint/2010/main" val="403186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30024"/>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37273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CFA2AB89-6CA9-4904-8536-D8DF21A0286E}" type="datetimeFigureOut">
              <a:rPr lang="en-US" smtClean="0"/>
              <a:t>9/4/2019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510ED741-82E4-4DDC-B329-4892FA9C77B3}" type="slidenum">
              <a:rPr lang="en-US" smtClean="0"/>
              <a:t>‹#›</a:t>
            </a:fld>
            <a:endParaRPr lang="en-US"/>
          </a:p>
        </p:txBody>
      </p:sp>
    </p:spTree>
    <p:extLst>
      <p:ext uri="{BB962C8B-B14F-4D97-AF65-F5344CB8AC3E}">
        <p14:creationId xmlns:p14="http://schemas.microsoft.com/office/powerpoint/2010/main" val="126720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CFA2AB89-6CA9-4904-8536-D8DF21A0286E}" type="datetimeFigureOut">
              <a:rPr lang="en-US" smtClean="0"/>
              <a:t>9/4/2019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510ED741-82E4-4DDC-B329-4892FA9C77B3}" type="slidenum">
              <a:rPr lang="en-US" smtClean="0"/>
              <a:t>‹#›</a:t>
            </a:fld>
            <a:endParaRPr lang="en-US"/>
          </a:p>
        </p:txBody>
      </p:sp>
    </p:spTree>
    <p:extLst>
      <p:ext uri="{BB962C8B-B14F-4D97-AF65-F5344CB8AC3E}">
        <p14:creationId xmlns:p14="http://schemas.microsoft.com/office/powerpoint/2010/main" val="2291426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a:extLst>
              <a:ext uri="{FF2B5EF4-FFF2-40B4-BE49-F238E27FC236}"/>
            </a:extLst>
          </p:cNvPr>
          <p:cNvSpPr>
            <a:spLocks noGrp="1"/>
          </p:cNvSpPr>
          <p:nvPr>
            <p:ph type="dt" sz="half" idx="10"/>
          </p:nvPr>
        </p:nvSpPr>
        <p:spPr/>
        <p:txBody>
          <a:bodyPr/>
          <a:lstStyle>
            <a:lvl1pPr>
              <a:defRPr/>
            </a:lvl1pPr>
          </a:lstStyle>
          <a:p>
            <a:fld id="{CFA2AB89-6CA9-4904-8536-D8DF21A0286E}" type="datetimeFigureOut">
              <a:rPr lang="en-US" smtClean="0"/>
              <a:t>9/4/2019</a:t>
            </a:fld>
            <a:endParaRPr lang="en-US"/>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fld id="{510ED741-82E4-4DDC-B329-4892FA9C77B3}" type="slidenum">
              <a:rPr lang="en-US" smtClean="0"/>
              <a:t>‹#›</a:t>
            </a:fld>
            <a:endParaRPr lang="en-US"/>
          </a:p>
        </p:txBody>
      </p:sp>
    </p:spTree>
    <p:extLst>
      <p:ext uri="{BB962C8B-B14F-4D97-AF65-F5344CB8AC3E}">
        <p14:creationId xmlns:p14="http://schemas.microsoft.com/office/powerpoint/2010/main" val="304966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a:extLst>
              <a:ext uri="{FF2B5EF4-FFF2-40B4-BE49-F238E27FC236}"/>
            </a:extLst>
          </p:cNvPr>
          <p:cNvSpPr>
            <a:spLocks noGrp="1"/>
          </p:cNvSpPr>
          <p:nvPr>
            <p:ph type="dt" sz="half" idx="10"/>
          </p:nvPr>
        </p:nvSpPr>
        <p:spPr/>
        <p:txBody>
          <a:bodyPr/>
          <a:lstStyle>
            <a:lvl1pPr>
              <a:defRPr/>
            </a:lvl1pPr>
          </a:lstStyle>
          <a:p>
            <a:fld id="{CFA2AB89-6CA9-4904-8536-D8DF21A0286E}" type="datetimeFigureOut">
              <a:rPr lang="en-US" smtClean="0"/>
              <a:t>9/4/2019</a:t>
            </a:fld>
            <a:endParaRPr lang="en-US"/>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fld id="{510ED741-82E4-4DDC-B329-4892FA9C77B3}" type="slidenum">
              <a:rPr lang="en-US" smtClean="0"/>
              <a:t>‹#›</a:t>
            </a:fld>
            <a:endParaRPr lang="en-US"/>
          </a:p>
        </p:txBody>
      </p:sp>
    </p:spTree>
    <p:extLst>
      <p:ext uri="{BB962C8B-B14F-4D97-AF65-F5344CB8AC3E}">
        <p14:creationId xmlns:p14="http://schemas.microsoft.com/office/powerpoint/2010/main" val="242644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p:txBody>
          <a:bodyPr/>
          <a:lstStyle>
            <a:lvl1pPr>
              <a:defRPr/>
            </a:lvl1pPr>
          </a:lstStyle>
          <a:p>
            <a:fld id="{CFA2AB89-6CA9-4904-8536-D8DF21A0286E}" type="datetimeFigureOut">
              <a:rPr lang="en-US" smtClean="0"/>
              <a:t>9/4/2019</a:t>
            </a:fld>
            <a:endParaRPr lang="en-US"/>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fld id="{510ED741-82E4-4DDC-B329-4892FA9C77B3}" type="slidenum">
              <a:rPr lang="en-US" smtClean="0"/>
              <a:t>‹#›</a:t>
            </a:fld>
            <a:endParaRPr lang="en-US"/>
          </a:p>
        </p:txBody>
      </p:sp>
    </p:spTree>
    <p:extLst>
      <p:ext uri="{BB962C8B-B14F-4D97-AF65-F5344CB8AC3E}">
        <p14:creationId xmlns:p14="http://schemas.microsoft.com/office/powerpoint/2010/main" val="230868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CFA2AB89-6CA9-4904-8536-D8DF21A0286E}" type="datetimeFigureOut">
              <a:rPr lang="en-US" smtClean="0"/>
              <a:t>9/4/2019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510ED741-82E4-4DDC-B329-4892FA9C77B3}" type="slidenum">
              <a:rPr lang="en-US" smtClean="0"/>
              <a:t>‹#›</a:t>
            </a:fld>
            <a:endParaRPr lang="en-US"/>
          </a:p>
        </p:txBody>
      </p:sp>
    </p:spTree>
    <p:extLst>
      <p:ext uri="{BB962C8B-B14F-4D97-AF65-F5344CB8AC3E}">
        <p14:creationId xmlns:p14="http://schemas.microsoft.com/office/powerpoint/2010/main" val="94130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CFA2AB89-6CA9-4904-8536-D8DF21A0286E}" type="datetimeFigureOut">
              <a:rPr lang="en-US" smtClean="0"/>
              <a:t>9/4/2019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510ED741-82E4-4DDC-B329-4892FA9C77B3}" type="slidenum">
              <a:rPr lang="en-US" smtClean="0"/>
              <a:t>‹#›</a:t>
            </a:fld>
            <a:endParaRPr lang="en-US"/>
          </a:p>
        </p:txBody>
      </p:sp>
    </p:spTree>
    <p:extLst>
      <p:ext uri="{BB962C8B-B14F-4D97-AF65-F5344CB8AC3E}">
        <p14:creationId xmlns:p14="http://schemas.microsoft.com/office/powerpoint/2010/main" val="340906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a:ext uri="{FF2B5EF4-FFF2-40B4-BE49-F238E27FC236}"/>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fld id="{CFA2AB89-6CA9-4904-8536-D8DF21A0286E}" type="datetimeFigureOut">
              <a:rPr lang="en-US" smtClean="0"/>
              <a:t>9/4/2019</a:t>
            </a:fld>
            <a:endParaRPr lang="en-US"/>
          </a:p>
        </p:txBody>
      </p:sp>
      <p:sp>
        <p:nvSpPr>
          <p:cNvPr id="5" name="Footer Placeholder 4">
            <a:extLst>
              <a:ext uri="{FF2B5EF4-FFF2-40B4-BE49-F238E27FC236}"/>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a:extLst>
              <a:ext uri="{FF2B5EF4-FFF2-40B4-BE49-F238E27FC236}"/>
            </a:extLst>
          </p:cNvPr>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510ED741-82E4-4DDC-B329-4892FA9C77B3}"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2511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HUMAN COMPUTER INTERACTION</a:t>
            </a:r>
            <a:endParaRPr lang="en-US" sz="4800" dirty="0"/>
          </a:p>
        </p:txBody>
      </p:sp>
      <p:sp>
        <p:nvSpPr>
          <p:cNvPr id="3" name="Subtitle 2"/>
          <p:cNvSpPr>
            <a:spLocks noGrp="1"/>
          </p:cNvSpPr>
          <p:nvPr>
            <p:ph type="subTitle" idx="1"/>
          </p:nvPr>
        </p:nvSpPr>
        <p:spPr/>
        <p:txBody>
          <a:bodyPr/>
          <a:lstStyle/>
          <a:p>
            <a:r>
              <a:rPr lang="en-US" dirty="0" smtClean="0"/>
              <a:t>LECTURE 1</a:t>
            </a:r>
            <a:endParaRPr lang="en-US" dirty="0"/>
          </a:p>
        </p:txBody>
      </p:sp>
    </p:spTree>
    <p:extLst>
      <p:ext uri="{BB962C8B-B14F-4D97-AF65-F5344CB8AC3E}">
        <p14:creationId xmlns:p14="http://schemas.microsoft.com/office/powerpoint/2010/main" val="214246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6603"/>
            <a:ext cx="10515600" cy="5890360"/>
          </a:xfrm>
        </p:spPr>
        <p:txBody>
          <a:bodyPr/>
          <a:lstStyle/>
          <a:p>
            <a:r>
              <a:rPr lang="en-US" dirty="0" smtClean="0"/>
              <a:t>Human – are good at sensing low level stimuli, pattern recognition, inductive reasoning, multiple strategies, adapting to hard things.</a:t>
            </a:r>
          </a:p>
          <a:p>
            <a:pPr marL="0" indent="0">
              <a:buNone/>
            </a:pPr>
            <a:endParaRPr lang="en-US" dirty="0" smtClean="0"/>
          </a:p>
          <a:p>
            <a:r>
              <a:rPr lang="en-US" dirty="0" smtClean="0"/>
              <a:t>Computers – good at counting and measuring, accurate storage and recall, rapid and consistent responses, data processing, repetitive actions.</a:t>
            </a:r>
          </a:p>
          <a:p>
            <a:endParaRPr lang="en-US" dirty="0"/>
          </a:p>
          <a:p>
            <a:r>
              <a:rPr lang="en-US" dirty="0" smtClean="0"/>
              <a:t>Interaction – The list of skills making humans to do what humans do best and computers to do their task.</a:t>
            </a:r>
            <a:endParaRPr lang="en-US" dirty="0"/>
          </a:p>
        </p:txBody>
      </p:sp>
    </p:spTree>
    <p:extLst>
      <p:ext uri="{BB962C8B-B14F-4D97-AF65-F5344CB8AC3E}">
        <p14:creationId xmlns:p14="http://schemas.microsoft.com/office/powerpoint/2010/main" val="2588594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1"/>
            <a:ext cx="10515600" cy="5636524"/>
          </a:xfrm>
        </p:spPr>
        <p:txBody>
          <a:bodyPr/>
          <a:lstStyle/>
          <a:p>
            <a:pPr marL="0" indent="0">
              <a:buNone/>
            </a:pPr>
            <a:r>
              <a:rPr lang="en-US" b="1" dirty="0" smtClean="0"/>
              <a:t>User(Human)</a:t>
            </a:r>
            <a:endParaRPr lang="en-US" b="1" dirty="0"/>
          </a:p>
          <a:p>
            <a:pPr marL="0" indent="0" algn="just">
              <a:buNone/>
            </a:pPr>
            <a:r>
              <a:rPr lang="en-US" sz="2400" dirty="0" smtClean="0"/>
              <a:t>By </a:t>
            </a:r>
            <a:r>
              <a:rPr lang="en-US" sz="2400" i="1" dirty="0"/>
              <a:t>user </a:t>
            </a:r>
            <a:r>
              <a:rPr lang="en-US" sz="2400" dirty="0"/>
              <a:t>we may mean an individual user, a group of users working together, or a sequence of users in an organization, each dealing with some part of the task or process. The user is whoever is trying to get the job done using the technology</a:t>
            </a:r>
            <a:r>
              <a:rPr lang="en-US" sz="2400" dirty="0" smtClean="0"/>
              <a:t>.</a:t>
            </a:r>
          </a:p>
          <a:p>
            <a:r>
              <a:rPr lang="en-US" sz="2400" dirty="0"/>
              <a:t>The human is the central character in any discussion of interactive </a:t>
            </a:r>
            <a:r>
              <a:rPr lang="en-US" sz="2400" dirty="0" smtClean="0"/>
              <a:t>systems. The </a:t>
            </a:r>
            <a:r>
              <a:rPr lang="en-US" sz="2400" dirty="0"/>
              <a:t>requirements of the user should therefore be our first priority</a:t>
            </a:r>
            <a:r>
              <a:rPr lang="en-US" sz="2400" dirty="0" smtClean="0"/>
              <a:t>.</a:t>
            </a:r>
          </a:p>
          <a:p>
            <a:pPr marL="0" indent="0">
              <a:buNone/>
            </a:pPr>
            <a:r>
              <a:rPr lang="en-US" sz="2400" dirty="0" smtClean="0"/>
              <a:t>Study </a:t>
            </a:r>
            <a:r>
              <a:rPr lang="en-US" sz="2400" dirty="0"/>
              <a:t>of the human psychology is the basic for HCI. This may seem inappropriate for designing and building interactive systems but it is not</a:t>
            </a:r>
            <a:r>
              <a:rPr lang="en-US" sz="2400" dirty="0" smtClean="0"/>
              <a:t>.</a:t>
            </a:r>
          </a:p>
          <a:p>
            <a:r>
              <a:rPr lang="en-US" sz="2400" dirty="0"/>
              <a:t>In order to design something for someone understanding of their capabilities and limitations is a </a:t>
            </a:r>
            <a:r>
              <a:rPr lang="en-US" sz="2400" dirty="0" smtClean="0"/>
              <a:t>must. There </a:t>
            </a:r>
            <a:r>
              <a:rPr lang="en-US" sz="2400" dirty="0"/>
              <a:t>is need to find if there are things that they will find difficult or even </a:t>
            </a:r>
            <a:r>
              <a:rPr lang="en-US" sz="2400" dirty="0" smtClean="0"/>
              <a:t>impossible.</a:t>
            </a:r>
            <a:r>
              <a:rPr lang="en-US" sz="2400" dirty="0"/>
              <a:t> </a:t>
            </a:r>
            <a:endParaRPr lang="en-US" sz="2400" dirty="0" smtClean="0"/>
          </a:p>
          <a:p>
            <a:r>
              <a:rPr lang="en-US" sz="2400" dirty="0" smtClean="0"/>
              <a:t>This </a:t>
            </a:r>
            <a:r>
              <a:rPr lang="en-US" sz="2400" dirty="0"/>
              <a:t>understanding helps in encouraging which people feel more comfortable.</a:t>
            </a:r>
          </a:p>
          <a:p>
            <a:endParaRPr lang="en-US" sz="2400" dirty="0" smtClean="0"/>
          </a:p>
          <a:p>
            <a:endParaRPr lang="en-US" sz="2400" dirty="0"/>
          </a:p>
          <a:p>
            <a:pPr marL="0" indent="0">
              <a:buNone/>
            </a:pPr>
            <a:endParaRPr lang="en-US" dirty="0"/>
          </a:p>
        </p:txBody>
      </p:sp>
    </p:spTree>
    <p:extLst>
      <p:ext uri="{BB962C8B-B14F-4D97-AF65-F5344CB8AC3E}">
        <p14:creationId xmlns:p14="http://schemas.microsoft.com/office/powerpoint/2010/main" val="3251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6603"/>
            <a:ext cx="10515600" cy="5890360"/>
          </a:xfrm>
        </p:spPr>
        <p:txBody>
          <a:bodyPr/>
          <a:lstStyle/>
          <a:p>
            <a:r>
              <a:rPr lang="en-US" sz="2400" dirty="0"/>
              <a:t>The study of psychology involves how humans perceive the world around them, how they store and process information and solve problems.</a:t>
            </a:r>
          </a:p>
          <a:p>
            <a:r>
              <a:rPr lang="en-US" sz="2400" dirty="0"/>
              <a:t>For this study there are many models which were proposed earlier such as “</a:t>
            </a:r>
            <a:r>
              <a:rPr lang="en-US" sz="2400" b="1" dirty="0"/>
              <a:t>Model human processor</a:t>
            </a:r>
            <a:r>
              <a:rPr lang="en-US" sz="2400" dirty="0"/>
              <a:t>” which is a simplified view of the human processing involved in interaction with computer systems</a:t>
            </a:r>
            <a:r>
              <a:rPr lang="en-US" sz="2400" dirty="0" smtClean="0"/>
              <a:t>.</a:t>
            </a:r>
          </a:p>
          <a:p>
            <a:pPr marL="0" indent="0">
              <a:buNone/>
            </a:pPr>
            <a:r>
              <a:rPr lang="en-US" sz="2400" b="1" dirty="0"/>
              <a:t>Model human processor</a:t>
            </a:r>
            <a:endParaRPr lang="en-US" sz="2400" dirty="0"/>
          </a:p>
          <a:p>
            <a:pPr marL="0" indent="0">
              <a:buNone/>
            </a:pPr>
            <a:r>
              <a:rPr lang="en-US" sz="2400" dirty="0"/>
              <a:t>The model comprises three subsystems</a:t>
            </a:r>
          </a:p>
          <a:p>
            <a:pPr marL="0" indent="0">
              <a:buNone/>
            </a:pPr>
            <a:r>
              <a:rPr lang="en-US" sz="2400" dirty="0"/>
              <a:t>1.The perceptual system- handling sensory stimulus from the outside world.</a:t>
            </a:r>
          </a:p>
          <a:p>
            <a:pPr marL="0" indent="0">
              <a:buNone/>
            </a:pPr>
            <a:r>
              <a:rPr lang="en-US" sz="2400" dirty="0"/>
              <a:t>2.The motor system which controls actions.</a:t>
            </a:r>
          </a:p>
          <a:p>
            <a:pPr marL="0" indent="0">
              <a:buNone/>
            </a:pPr>
            <a:r>
              <a:rPr lang="en-US" sz="2400" dirty="0"/>
              <a:t>3.The cognitive system which provides the processing needed to connect the two</a:t>
            </a:r>
          </a:p>
        </p:txBody>
      </p:sp>
    </p:spTree>
    <p:extLst>
      <p:ext uri="{BB962C8B-B14F-4D97-AF65-F5344CB8AC3E}">
        <p14:creationId xmlns:p14="http://schemas.microsoft.com/office/powerpoint/2010/main" val="3444600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955"/>
            <a:ext cx="10515600" cy="5904008"/>
          </a:xfrm>
        </p:spPr>
        <p:txBody>
          <a:bodyPr/>
          <a:lstStyle/>
          <a:p>
            <a:r>
              <a:rPr lang="en-US" sz="2400" dirty="0"/>
              <a:t>Each of these subsystems has its own processor and memory, although the complexity of these varies depends upon the tasks the system has to perform.</a:t>
            </a:r>
          </a:p>
          <a:p>
            <a:r>
              <a:rPr lang="en-US" sz="2400" dirty="0"/>
              <a:t>The model also includes a member of principles of operation which dictate the behavior of the system under certain conditions.</a:t>
            </a:r>
          </a:p>
          <a:p>
            <a:pPr marL="0" indent="0">
              <a:buNone/>
            </a:pPr>
            <a:endParaRPr lang="en-US" sz="2400" dirty="0"/>
          </a:p>
          <a:p>
            <a:r>
              <a:rPr lang="en-US" sz="2400" dirty="0"/>
              <a:t>The study needed for HCI is done by treating user as an information processing system , by comparing with  conventional computer system.</a:t>
            </a:r>
          </a:p>
          <a:p>
            <a:r>
              <a:rPr lang="en-US" sz="2400" dirty="0"/>
              <a:t>Information comes in , is stored and  processed, and information is passed out.</a:t>
            </a:r>
          </a:p>
          <a:p>
            <a:pPr marL="0" indent="0">
              <a:buNone/>
            </a:pPr>
            <a:endParaRPr lang="en-US" dirty="0"/>
          </a:p>
        </p:txBody>
      </p:sp>
    </p:spTree>
    <p:extLst>
      <p:ext uri="{BB962C8B-B14F-4D97-AF65-F5344CB8AC3E}">
        <p14:creationId xmlns:p14="http://schemas.microsoft.com/office/powerpoint/2010/main" val="3567539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lstStyle/>
          <a:p>
            <a:r>
              <a:rPr lang="en-US" sz="2400" dirty="0"/>
              <a:t>Therefore the study focuses on three components of the system as</a:t>
            </a:r>
          </a:p>
          <a:p>
            <a:pPr marL="457200" indent="-457200">
              <a:buFont typeface="+mj-lt"/>
              <a:buAutoNum type="arabicPeriod"/>
            </a:pPr>
            <a:r>
              <a:rPr lang="en-US" sz="2400" dirty="0"/>
              <a:t>Input-output channels</a:t>
            </a:r>
          </a:p>
          <a:p>
            <a:pPr marL="457200" indent="-457200">
              <a:buFont typeface="+mj-lt"/>
              <a:buAutoNum type="arabicPeriod"/>
            </a:pPr>
            <a:r>
              <a:rPr lang="en-US" sz="2400" dirty="0"/>
              <a:t>Memory</a:t>
            </a:r>
          </a:p>
          <a:p>
            <a:pPr marL="457200" indent="-457200">
              <a:buFont typeface="+mj-lt"/>
              <a:buAutoNum type="arabicPeriod"/>
            </a:pPr>
            <a:r>
              <a:rPr lang="en-US" sz="2400" dirty="0"/>
              <a:t>Processing</a:t>
            </a:r>
          </a:p>
          <a:p>
            <a:pPr marL="0" indent="0">
              <a:buNone/>
            </a:pPr>
            <a:endParaRPr lang="en-US" sz="2400" dirty="0"/>
          </a:p>
          <a:p>
            <a:r>
              <a:rPr lang="en-US" sz="2400" dirty="0"/>
              <a:t>In the study of human, we are dealing with an intelligent information processing system, and therefore it includes problem solving , learning and making mistakes.</a:t>
            </a:r>
          </a:p>
          <a:p>
            <a:r>
              <a:rPr lang="en-US" sz="2400" dirty="0"/>
              <a:t>The human, unlike the computer is also influenced by external factors such as the social and organizational environment and there is need to be aware of these influences.</a:t>
            </a:r>
          </a:p>
          <a:p>
            <a:pPr marL="0" indent="0">
              <a:buNone/>
            </a:pPr>
            <a:endParaRPr lang="en-US" dirty="0"/>
          </a:p>
        </p:txBody>
      </p:sp>
    </p:spTree>
    <p:extLst>
      <p:ext uri="{BB962C8B-B14F-4D97-AF65-F5344CB8AC3E}">
        <p14:creationId xmlns:p14="http://schemas.microsoft.com/office/powerpoint/2010/main" val="3516496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3"/>
          </a:xfrm>
        </p:spPr>
        <p:txBody>
          <a:bodyPr/>
          <a:lstStyle/>
          <a:p>
            <a:r>
              <a:rPr lang="en-US" dirty="0" smtClean="0"/>
              <a:t>Introduction to HCI</a:t>
            </a:r>
            <a:endParaRPr lang="en-US" dirty="0"/>
          </a:p>
        </p:txBody>
      </p:sp>
      <p:sp>
        <p:nvSpPr>
          <p:cNvPr id="3" name="Content Placeholder 2"/>
          <p:cNvSpPr>
            <a:spLocks noGrp="1"/>
          </p:cNvSpPr>
          <p:nvPr>
            <p:ph idx="1"/>
          </p:nvPr>
        </p:nvSpPr>
        <p:spPr>
          <a:xfrm>
            <a:off x="838200" y="859809"/>
            <a:ext cx="10515600" cy="5317154"/>
          </a:xfrm>
        </p:spPr>
        <p:txBody>
          <a:bodyPr>
            <a:normAutofit fontScale="40000" lnSpcReduction="20000"/>
          </a:bodyPr>
          <a:lstStyle/>
          <a:p>
            <a:r>
              <a:rPr lang="en-US" sz="5100" dirty="0" smtClean="0"/>
              <a:t>DEFINITIONS</a:t>
            </a:r>
          </a:p>
          <a:p>
            <a:r>
              <a:rPr lang="en-US" sz="6000" b="1" dirty="0" smtClean="0"/>
              <a:t>Definition 1 </a:t>
            </a:r>
            <a:r>
              <a:rPr lang="en-US" sz="6000" dirty="0" smtClean="0"/>
              <a:t>- HCI is the study and practice of usability – It is about understanding and creating software, other technology that people will want to use, will be able to use and will find effective when used.</a:t>
            </a:r>
          </a:p>
          <a:p>
            <a:endParaRPr lang="en-US" sz="5100" dirty="0"/>
          </a:p>
          <a:p>
            <a:pPr marL="0" indent="0">
              <a:buNone/>
            </a:pPr>
            <a:r>
              <a:rPr lang="en-US" sz="6000" dirty="0"/>
              <a:t>Usability is one of the key concepts in HCI. It is concerned with making systems easy to learn and use. A usable system is:</a:t>
            </a:r>
          </a:p>
          <a:p>
            <a:pPr>
              <a:buFont typeface="Wingdings" panose="05000000000000000000" pitchFamily="2" charset="2"/>
              <a:buChar char="§"/>
            </a:pPr>
            <a:r>
              <a:rPr lang="en-US" sz="6000" dirty="0"/>
              <a:t>easy to learn</a:t>
            </a:r>
          </a:p>
          <a:p>
            <a:pPr>
              <a:buFont typeface="Wingdings" panose="05000000000000000000" pitchFamily="2" charset="2"/>
              <a:buChar char="§"/>
            </a:pPr>
            <a:r>
              <a:rPr lang="en-US" sz="6000" dirty="0"/>
              <a:t>easy to remember how to use</a:t>
            </a:r>
          </a:p>
          <a:p>
            <a:pPr>
              <a:buFont typeface="Wingdings" panose="05000000000000000000" pitchFamily="2" charset="2"/>
              <a:buChar char="§"/>
            </a:pPr>
            <a:r>
              <a:rPr lang="en-US" sz="6000" dirty="0"/>
              <a:t>effective to use</a:t>
            </a:r>
          </a:p>
          <a:p>
            <a:pPr>
              <a:buFont typeface="Wingdings" panose="05000000000000000000" pitchFamily="2" charset="2"/>
              <a:buChar char="§"/>
            </a:pPr>
            <a:r>
              <a:rPr lang="en-US" sz="6000" dirty="0"/>
              <a:t>efficient to use</a:t>
            </a:r>
          </a:p>
          <a:p>
            <a:pPr>
              <a:buFont typeface="Wingdings" panose="05000000000000000000" pitchFamily="2" charset="2"/>
              <a:buChar char="§"/>
            </a:pPr>
            <a:r>
              <a:rPr lang="en-US" sz="6000" dirty="0"/>
              <a:t>safe to use</a:t>
            </a:r>
          </a:p>
          <a:p>
            <a:pPr>
              <a:buFont typeface="Wingdings" panose="05000000000000000000" pitchFamily="2" charset="2"/>
              <a:buChar char="§"/>
            </a:pPr>
            <a:r>
              <a:rPr lang="en-US" sz="6000" dirty="0"/>
              <a:t>enjoyable to use</a:t>
            </a:r>
          </a:p>
          <a:p>
            <a:endParaRPr lang="en-US" dirty="0" smtClean="0"/>
          </a:p>
          <a:p>
            <a:endParaRPr lang="en-US" dirty="0" smtClean="0"/>
          </a:p>
          <a:p>
            <a:endParaRPr lang="en-US" dirty="0"/>
          </a:p>
        </p:txBody>
      </p:sp>
    </p:spTree>
    <p:extLst>
      <p:ext uri="{BB962C8B-B14F-4D97-AF65-F5344CB8AC3E}">
        <p14:creationId xmlns:p14="http://schemas.microsoft.com/office/powerpoint/2010/main" val="403248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955"/>
            <a:ext cx="10515600" cy="5904008"/>
          </a:xfrm>
        </p:spPr>
        <p:txBody>
          <a:bodyPr/>
          <a:lstStyle/>
          <a:p>
            <a:pPr marL="0" indent="0">
              <a:buNone/>
            </a:pPr>
            <a:endParaRPr lang="en-US" dirty="0" smtClean="0"/>
          </a:p>
          <a:p>
            <a:pPr marL="0" indent="0">
              <a:buNone/>
            </a:pPr>
            <a:r>
              <a:rPr lang="en-US" dirty="0" smtClean="0"/>
              <a:t>“</a:t>
            </a:r>
            <a:r>
              <a:rPr lang="en-US" sz="2400" dirty="0" smtClean="0"/>
              <a:t>A usable software is one that supports the effective and efficient completion of tasks in given work context”</a:t>
            </a:r>
          </a:p>
          <a:p>
            <a:pPr marL="0" indent="0">
              <a:buNone/>
            </a:pPr>
            <a:endParaRPr lang="en-US" sz="2400" dirty="0"/>
          </a:p>
          <a:p>
            <a:pPr marL="0" indent="0">
              <a:buNone/>
            </a:pPr>
            <a:r>
              <a:rPr lang="en-US" sz="2400" dirty="0" smtClean="0"/>
              <a:t>Benefits of more usable software to users include</a:t>
            </a:r>
          </a:p>
          <a:p>
            <a:pPr>
              <a:buFontTx/>
              <a:buChar char="-"/>
            </a:pPr>
            <a:r>
              <a:rPr lang="en-US" sz="2400" dirty="0" smtClean="0"/>
              <a:t>Increased productivity</a:t>
            </a:r>
          </a:p>
          <a:p>
            <a:pPr>
              <a:buFontTx/>
              <a:buChar char="-"/>
            </a:pPr>
            <a:r>
              <a:rPr lang="en-US" sz="2400" dirty="0" smtClean="0"/>
              <a:t>Increased accuracy of data input and interpretation</a:t>
            </a:r>
          </a:p>
          <a:p>
            <a:pPr>
              <a:buFontTx/>
              <a:buChar char="-"/>
            </a:pPr>
            <a:r>
              <a:rPr lang="en-US" sz="2400" dirty="0" smtClean="0"/>
              <a:t>Decreased user errors</a:t>
            </a:r>
          </a:p>
          <a:p>
            <a:pPr>
              <a:buFontTx/>
              <a:buChar char="-"/>
            </a:pPr>
            <a:r>
              <a:rPr lang="en-US" sz="2400" dirty="0" smtClean="0"/>
              <a:t>Decreased user training and cost</a:t>
            </a:r>
          </a:p>
          <a:p>
            <a:pPr>
              <a:buFontTx/>
              <a:buChar char="-"/>
            </a:pPr>
            <a:r>
              <a:rPr lang="en-US" sz="2400" dirty="0" smtClean="0"/>
              <a:t>Decreased need for ongoing technical support.</a:t>
            </a:r>
            <a:endParaRPr lang="en-US" sz="2400" dirty="0"/>
          </a:p>
        </p:txBody>
      </p:sp>
    </p:spTree>
    <p:extLst>
      <p:ext uri="{BB962C8B-B14F-4D97-AF65-F5344CB8AC3E}">
        <p14:creationId xmlns:p14="http://schemas.microsoft.com/office/powerpoint/2010/main" val="3921482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364"/>
            <a:ext cx="10515600" cy="5958599"/>
          </a:xfrm>
        </p:spPr>
        <p:txBody>
          <a:bodyPr>
            <a:normAutofit/>
          </a:bodyPr>
          <a:lstStyle/>
          <a:p>
            <a:pPr algn="just"/>
            <a:r>
              <a:rPr lang="en-US" sz="2400" b="1" dirty="0" smtClean="0"/>
              <a:t>Definition 2 </a:t>
            </a:r>
            <a:r>
              <a:rPr lang="en-US" sz="2400" dirty="0" smtClean="0"/>
              <a:t>– HCI is the study of how people use computer systems to perform certain tasks – HCI tries to provide us with all understanding of the computer and the person using it, so as to make the interaction between them more effective.</a:t>
            </a:r>
            <a:endParaRPr lang="en-US" sz="2400" dirty="0"/>
          </a:p>
          <a:p>
            <a:pPr algn="just"/>
            <a:r>
              <a:rPr lang="en-US" sz="2400" b="1" dirty="0" smtClean="0"/>
              <a:t>Definition 3 </a:t>
            </a:r>
            <a:r>
              <a:rPr lang="en-US" sz="2400" dirty="0" smtClean="0"/>
              <a:t>– HCI concerns with process of design, evaluation and implementation of interactive computing systems for human use, plus the study of major phenomena surrounding them.</a:t>
            </a:r>
            <a:endParaRPr lang="en-US" sz="2400" dirty="0"/>
          </a:p>
          <a:p>
            <a:pPr marL="0" indent="0" algn="just">
              <a:buNone/>
            </a:pPr>
            <a:r>
              <a:rPr lang="en-US" sz="2400" b="1" dirty="0" smtClean="0"/>
              <a:t>Importance of HCI – HCI </a:t>
            </a:r>
            <a:r>
              <a:rPr lang="en-US" sz="2400" dirty="0" smtClean="0"/>
              <a:t>will be increasingly important in following areas</a:t>
            </a:r>
          </a:p>
          <a:p>
            <a:pPr algn="just">
              <a:buFontTx/>
              <a:buChar char="-"/>
            </a:pPr>
            <a:r>
              <a:rPr lang="en-US" sz="2400" dirty="0" smtClean="0"/>
              <a:t>As a part of software development process and system design methods.</a:t>
            </a:r>
          </a:p>
          <a:p>
            <a:pPr algn="just">
              <a:buFontTx/>
              <a:buChar char="-"/>
            </a:pPr>
            <a:r>
              <a:rPr lang="en-US" sz="2400" dirty="0" smtClean="0"/>
              <a:t>As a part of future legal requirements for software.</a:t>
            </a:r>
          </a:p>
          <a:p>
            <a:pPr algn="just">
              <a:buFontTx/>
              <a:buChar char="-"/>
            </a:pPr>
            <a:r>
              <a:rPr lang="en-US" sz="2400" dirty="0" smtClean="0"/>
              <a:t>As the basis for a set of usability criteria to evaluate and choose from competing products.</a:t>
            </a:r>
          </a:p>
          <a:p>
            <a:pPr algn="just">
              <a:buFontTx/>
              <a:buChar char="-"/>
            </a:pPr>
            <a:r>
              <a:rPr lang="en-US" sz="2400" dirty="0" smtClean="0"/>
              <a:t>As  the basis for successful marketing strategy to small business user.</a:t>
            </a:r>
          </a:p>
          <a:p>
            <a:pPr marL="0" indent="0" algn="just">
              <a:buNone/>
            </a:pPr>
            <a:endParaRPr lang="en-US" sz="2400" b="1" dirty="0"/>
          </a:p>
        </p:txBody>
      </p:sp>
    </p:spTree>
    <p:extLst>
      <p:ext uri="{BB962C8B-B14F-4D97-AF65-F5344CB8AC3E}">
        <p14:creationId xmlns:p14="http://schemas.microsoft.com/office/powerpoint/2010/main" val="373677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465047"/>
          </a:xfrm>
        </p:spPr>
        <p:txBody>
          <a:bodyPr/>
          <a:lstStyle/>
          <a:p>
            <a:r>
              <a:rPr lang="en-US" b="1" dirty="0" smtClean="0"/>
              <a:t>The Goals of HCI</a:t>
            </a:r>
            <a:endParaRPr lang="en-US" dirty="0"/>
          </a:p>
        </p:txBody>
      </p:sp>
      <p:sp>
        <p:nvSpPr>
          <p:cNvPr id="3" name="Content Placeholder 2"/>
          <p:cNvSpPr>
            <a:spLocks noGrp="1"/>
          </p:cNvSpPr>
          <p:nvPr>
            <p:ph idx="1"/>
          </p:nvPr>
        </p:nvSpPr>
        <p:spPr>
          <a:xfrm>
            <a:off x="424070" y="873457"/>
            <a:ext cx="10929730" cy="5752630"/>
          </a:xfrm>
        </p:spPr>
        <p:txBody>
          <a:bodyPr>
            <a:normAutofit fontScale="40000" lnSpcReduction="20000"/>
          </a:bodyPr>
          <a:lstStyle/>
          <a:p>
            <a:pPr marL="0" indent="0">
              <a:buNone/>
            </a:pPr>
            <a:r>
              <a:rPr lang="en-US" sz="6000" dirty="0" smtClean="0"/>
              <a:t>The goals of HCI are to produce usable and safe systems, as well as functional systems. In order o produce computer systems with good usability.</a:t>
            </a:r>
          </a:p>
          <a:p>
            <a:pPr marL="0" indent="0">
              <a:buNone/>
            </a:pPr>
            <a:r>
              <a:rPr lang="en-US" sz="6000" dirty="0" smtClean="0"/>
              <a:t> Developers must attempt to:</a:t>
            </a:r>
          </a:p>
          <a:p>
            <a:pPr>
              <a:buFont typeface="Wingdings" panose="05000000000000000000" pitchFamily="2" charset="2"/>
              <a:buChar char="§"/>
            </a:pPr>
            <a:r>
              <a:rPr lang="en-US" sz="6000" dirty="0" smtClean="0"/>
              <a:t>understand the factors that determine how people use technology</a:t>
            </a:r>
          </a:p>
          <a:p>
            <a:pPr>
              <a:buFont typeface="Wingdings" panose="05000000000000000000" pitchFamily="2" charset="2"/>
              <a:buChar char="§"/>
            </a:pPr>
            <a:r>
              <a:rPr lang="en-US" sz="6000" dirty="0" smtClean="0"/>
              <a:t>develop tools and techniques to enable building suitable systems</a:t>
            </a:r>
          </a:p>
          <a:p>
            <a:pPr>
              <a:buFont typeface="Wingdings" panose="05000000000000000000" pitchFamily="2" charset="2"/>
              <a:buChar char="§"/>
            </a:pPr>
            <a:r>
              <a:rPr lang="en-US" sz="6000" dirty="0" smtClean="0"/>
              <a:t>achieve efficient, effective, and safe interaction</a:t>
            </a:r>
          </a:p>
          <a:p>
            <a:pPr>
              <a:buFont typeface="Wingdings" panose="05000000000000000000" pitchFamily="2" charset="2"/>
              <a:buChar char="§"/>
            </a:pPr>
            <a:r>
              <a:rPr lang="en-US" sz="6000" dirty="0" smtClean="0"/>
              <a:t>put people first</a:t>
            </a:r>
          </a:p>
          <a:p>
            <a:pPr marL="0" indent="0">
              <a:buNone/>
            </a:pPr>
            <a:endParaRPr lang="en-US" sz="6000" dirty="0" smtClean="0"/>
          </a:p>
          <a:p>
            <a:pPr marL="0" indent="0" algn="just">
              <a:buNone/>
            </a:pPr>
            <a:r>
              <a:rPr lang="en-US" sz="6000" dirty="0" smtClean="0"/>
              <a:t>Underlying the whole theme of HCI is the belief that people using a computer system should come first. Their needs, capabilities and preferences for conducting various tasks should direct developers in the way that they design systems. People should not have to change the way that they use a system in order to fit in with it. Instead, the system should be designed to match their requirements.</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018431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disciplines contributing to hc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7291" y="98614"/>
            <a:ext cx="7560859" cy="5264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140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03614"/>
          </a:xfrm>
        </p:spPr>
        <p:txBody>
          <a:bodyPr/>
          <a:lstStyle/>
          <a:p>
            <a:r>
              <a:rPr lang="en-US" b="1" dirty="0" smtClean="0"/>
              <a:t>Disciplines contributing to HCI</a:t>
            </a:r>
            <a:endParaRPr lang="en-US" b="1" dirty="0"/>
          </a:p>
        </p:txBody>
      </p:sp>
      <p:sp>
        <p:nvSpPr>
          <p:cNvPr id="3" name="Content Placeholder 2"/>
          <p:cNvSpPr>
            <a:spLocks noGrp="1"/>
          </p:cNvSpPr>
          <p:nvPr>
            <p:ph idx="1"/>
          </p:nvPr>
        </p:nvSpPr>
        <p:spPr>
          <a:xfrm>
            <a:off x="649357" y="791570"/>
            <a:ext cx="11171582" cy="5950424"/>
          </a:xfrm>
        </p:spPr>
        <p:txBody>
          <a:bodyPr>
            <a:normAutofit/>
          </a:bodyPr>
          <a:lstStyle/>
          <a:p>
            <a:pPr marL="0" indent="0">
              <a:buNone/>
            </a:pPr>
            <a:r>
              <a:rPr lang="en-US" sz="2400" dirty="0"/>
              <a:t>The field of HCI covers a wide range of topics, and its development has relied on </a:t>
            </a:r>
            <a:r>
              <a:rPr lang="en-US" sz="2400" dirty="0" smtClean="0"/>
              <a:t>contributions from </a:t>
            </a:r>
            <a:r>
              <a:rPr lang="en-US" sz="2400" dirty="0"/>
              <a:t>many disciplines. </a:t>
            </a:r>
            <a:endParaRPr lang="en-US" sz="2400" dirty="0" smtClean="0"/>
          </a:p>
          <a:p>
            <a:pPr marL="0" indent="0">
              <a:buNone/>
            </a:pPr>
            <a:r>
              <a:rPr lang="en-US" sz="2400" dirty="0" smtClean="0"/>
              <a:t>Some </a:t>
            </a:r>
            <a:r>
              <a:rPr lang="en-US" sz="2400" dirty="0"/>
              <a:t>of the main disciplines which have contributed to HCI are:</a:t>
            </a:r>
          </a:p>
          <a:p>
            <a:pPr>
              <a:buFont typeface="Wingdings" panose="05000000000000000000" pitchFamily="2" charset="2"/>
              <a:buChar char="§"/>
            </a:pPr>
            <a:r>
              <a:rPr lang="en-US" sz="2400" b="1" dirty="0"/>
              <a:t>Computer Science</a:t>
            </a:r>
            <a:r>
              <a:rPr lang="en-US" sz="2400" dirty="0"/>
              <a:t/>
            </a:r>
            <a:br>
              <a:rPr lang="en-US" sz="2400" dirty="0"/>
            </a:br>
            <a:r>
              <a:rPr lang="en-US" sz="2400" dirty="0" smtClean="0"/>
              <a:t>Technology, Software </a:t>
            </a:r>
            <a:r>
              <a:rPr lang="en-US" sz="2400" dirty="0"/>
              <a:t>design, development &amp; </a:t>
            </a:r>
            <a:r>
              <a:rPr lang="en-US" sz="2400" dirty="0" smtClean="0"/>
              <a:t>maintenance, User </a:t>
            </a:r>
            <a:r>
              <a:rPr lang="en-US" sz="2400" dirty="0"/>
              <a:t>Interface Management Systems (UIMS) &amp; User Interface </a:t>
            </a:r>
            <a:r>
              <a:rPr lang="en-US" sz="2400" dirty="0" smtClean="0"/>
              <a:t>Development Environments </a:t>
            </a:r>
            <a:r>
              <a:rPr lang="en-US" sz="2400" dirty="0"/>
              <a:t>(</a:t>
            </a:r>
            <a:r>
              <a:rPr lang="en-US" sz="2400" dirty="0" smtClean="0"/>
              <a:t>UIDE), Prototyping tools, Graphics.</a:t>
            </a:r>
          </a:p>
          <a:p>
            <a:pPr>
              <a:buFont typeface="Wingdings" panose="05000000000000000000" pitchFamily="2" charset="2"/>
              <a:buChar char="§"/>
            </a:pPr>
            <a:r>
              <a:rPr lang="en-US" sz="2400" b="1" dirty="0"/>
              <a:t>Cognitive Psychology</a:t>
            </a:r>
            <a:r>
              <a:rPr lang="en-US" sz="2400" dirty="0"/>
              <a:t/>
            </a:r>
            <a:br>
              <a:rPr lang="en-US" sz="2400" dirty="0"/>
            </a:br>
            <a:r>
              <a:rPr lang="en-US" sz="2400" dirty="0"/>
              <a:t>Information </a:t>
            </a:r>
            <a:r>
              <a:rPr lang="en-US" sz="2400" dirty="0" smtClean="0"/>
              <a:t>processing, Capabilities, Limitations, Cooperative working, Performance prediction.</a:t>
            </a:r>
            <a:endParaRPr lang="en-US" sz="2400" dirty="0"/>
          </a:p>
          <a:p>
            <a:pPr>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3665150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256" y="256132"/>
            <a:ext cx="10515600" cy="6499509"/>
          </a:xfrm>
        </p:spPr>
        <p:txBody>
          <a:bodyPr>
            <a:normAutofit/>
          </a:bodyPr>
          <a:lstStyle/>
          <a:p>
            <a:pPr>
              <a:buFont typeface="Wingdings" panose="05000000000000000000" pitchFamily="2" charset="2"/>
              <a:buChar char="§"/>
            </a:pPr>
            <a:r>
              <a:rPr lang="en-US" sz="2400" b="1" dirty="0" smtClean="0"/>
              <a:t>Social </a:t>
            </a:r>
            <a:r>
              <a:rPr lang="en-US" sz="2400" b="1" dirty="0"/>
              <a:t>Psychology</a:t>
            </a:r>
            <a:r>
              <a:rPr lang="en-US" sz="2400" dirty="0"/>
              <a:t/>
            </a:r>
            <a:br>
              <a:rPr lang="en-US" sz="2400" dirty="0"/>
            </a:br>
            <a:r>
              <a:rPr lang="en-US" sz="2400" dirty="0"/>
              <a:t>S</a:t>
            </a:r>
            <a:r>
              <a:rPr lang="en-US" sz="2400" dirty="0" smtClean="0"/>
              <a:t>ocial </a:t>
            </a:r>
            <a:r>
              <a:rPr lang="en-US" sz="2400" dirty="0"/>
              <a:t>&amp; organizational structures</a:t>
            </a:r>
          </a:p>
          <a:p>
            <a:pPr>
              <a:buFont typeface="Wingdings" panose="05000000000000000000" pitchFamily="2" charset="2"/>
              <a:buChar char="§"/>
            </a:pPr>
            <a:r>
              <a:rPr lang="en-US" sz="2400" b="1" dirty="0"/>
              <a:t>Ergonomics/Human Factors</a:t>
            </a:r>
            <a:r>
              <a:rPr lang="en-US" sz="2400" dirty="0"/>
              <a:t/>
            </a:r>
            <a:br>
              <a:rPr lang="en-US" sz="2400" dirty="0"/>
            </a:br>
            <a:r>
              <a:rPr lang="en-US" sz="2400" dirty="0"/>
              <a:t>H</a:t>
            </a:r>
            <a:r>
              <a:rPr lang="en-US" sz="2400" dirty="0" smtClean="0"/>
              <a:t>ardware </a:t>
            </a:r>
            <a:r>
              <a:rPr lang="en-US" sz="2400" dirty="0"/>
              <a:t>design</a:t>
            </a:r>
            <a:br>
              <a:rPr lang="en-US" sz="2400" dirty="0"/>
            </a:br>
            <a:r>
              <a:rPr lang="en-US" sz="2400" dirty="0"/>
              <a:t>D</a:t>
            </a:r>
            <a:r>
              <a:rPr lang="en-US" sz="2400" dirty="0" smtClean="0"/>
              <a:t>isplay readability</a:t>
            </a:r>
          </a:p>
          <a:p>
            <a:pPr>
              <a:buFont typeface="Wingdings" panose="05000000000000000000" pitchFamily="2" charset="2"/>
              <a:buChar char="§"/>
            </a:pPr>
            <a:r>
              <a:rPr lang="en-US" sz="2400" b="1" dirty="0"/>
              <a:t>Linguistics</a:t>
            </a:r>
            <a:r>
              <a:rPr lang="en-US" sz="2400" dirty="0"/>
              <a:t/>
            </a:r>
            <a:br>
              <a:rPr lang="en-US" sz="2400" dirty="0"/>
            </a:br>
            <a:r>
              <a:rPr lang="en-US" sz="2400" dirty="0"/>
              <a:t>Natural language interfaces</a:t>
            </a:r>
          </a:p>
          <a:p>
            <a:pPr>
              <a:buFont typeface="Wingdings" panose="05000000000000000000" pitchFamily="2" charset="2"/>
              <a:buChar char="§"/>
            </a:pPr>
            <a:r>
              <a:rPr lang="en-US" sz="2400" b="1" dirty="0"/>
              <a:t>Artificial Intelligence</a:t>
            </a:r>
            <a:r>
              <a:rPr lang="en-US" sz="2400" dirty="0"/>
              <a:t/>
            </a:r>
            <a:br>
              <a:rPr lang="en-US" sz="2400" dirty="0"/>
            </a:br>
            <a:r>
              <a:rPr lang="en-US" sz="2400" dirty="0"/>
              <a:t>Intelligent software</a:t>
            </a:r>
          </a:p>
          <a:p>
            <a:pPr>
              <a:buFont typeface="Wingdings" panose="05000000000000000000" pitchFamily="2" charset="2"/>
              <a:buChar char="§"/>
            </a:pPr>
            <a:r>
              <a:rPr lang="en-US" sz="2400" b="1" dirty="0"/>
              <a:t>Philosophy, Sociology &amp; Anthropology</a:t>
            </a:r>
            <a:r>
              <a:rPr lang="en-US" sz="2400" dirty="0"/>
              <a:t/>
            </a:r>
            <a:br>
              <a:rPr lang="en-US" sz="2400" dirty="0"/>
            </a:br>
            <a:r>
              <a:rPr lang="en-US" sz="2400" dirty="0"/>
              <a:t>Computer supported cooperative work (CSCW)</a:t>
            </a:r>
          </a:p>
          <a:p>
            <a:pPr>
              <a:buFont typeface="Wingdings" panose="05000000000000000000" pitchFamily="2" charset="2"/>
              <a:buChar char="§"/>
            </a:pPr>
            <a:r>
              <a:rPr lang="en-US" sz="2400" b="1" dirty="0"/>
              <a:t>Engineering &amp; Design</a:t>
            </a:r>
            <a:r>
              <a:rPr lang="en-US" sz="2400" dirty="0"/>
              <a:t/>
            </a:r>
            <a:br>
              <a:rPr lang="en-US" sz="2400" dirty="0"/>
            </a:br>
            <a:r>
              <a:rPr lang="en-US" sz="2400" dirty="0"/>
              <a:t>Graphic </a:t>
            </a:r>
            <a:r>
              <a:rPr lang="en-US" sz="2400" dirty="0" smtClean="0"/>
              <a:t>design, Engineering </a:t>
            </a:r>
            <a:r>
              <a:rPr lang="en-US" sz="2400" dirty="0"/>
              <a:t>principles</a:t>
            </a:r>
          </a:p>
          <a:p>
            <a:pPr>
              <a:buFont typeface="Wingdings" panose="05000000000000000000" pitchFamily="2" charset="2"/>
              <a:buChar char="§"/>
            </a:pPr>
            <a:endParaRPr lang="en-US" dirty="0"/>
          </a:p>
          <a:p>
            <a:pPr marL="0" indent="0">
              <a:buNone/>
            </a:pPr>
            <a:endParaRPr lang="en-US" dirty="0"/>
          </a:p>
        </p:txBody>
      </p:sp>
    </p:spTree>
    <p:extLst>
      <p:ext uri="{BB962C8B-B14F-4D97-AF65-F5344CB8AC3E}">
        <p14:creationId xmlns:p14="http://schemas.microsoft.com/office/powerpoint/2010/main" val="938792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Image result for hci compone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5231" y="573206"/>
            <a:ext cx="5501537" cy="488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104556"/>
      </p:ext>
    </p:extLst>
  </p:cSld>
  <p:clrMapOvr>
    <a:masterClrMapping/>
  </p:clrMapOvr>
</p:sld>
</file>

<file path=ppt/theme/theme1.xml><?xml version="1.0" encoding="utf-8"?>
<a:theme xmlns:a="http://schemas.openxmlformats.org/drawingml/2006/main" name="templat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7C2D7C3F50CD48B5D8CD8E924F01E6" ma:contentTypeVersion="12" ma:contentTypeDescription="Create a new document." ma:contentTypeScope="" ma:versionID="ba58d99401732d2b78792876fa958826">
  <xsd:schema xmlns:xsd="http://www.w3.org/2001/XMLSchema" xmlns:xs="http://www.w3.org/2001/XMLSchema" xmlns:p="http://schemas.microsoft.com/office/2006/metadata/properties" xmlns:ns2="e5b1661c-6c69-4f0f-9f82-a64d52cee4d7" xmlns:ns3="9a646e76-a2e6-42c9-96d0-6aca5437d582" targetNamespace="http://schemas.microsoft.com/office/2006/metadata/properties" ma:root="true" ma:fieldsID="cb3bf5d5605064fb2b70c6b995c36c2e" ns2:_="" ns3:_="">
    <xsd:import namespace="e5b1661c-6c69-4f0f-9f82-a64d52cee4d7"/>
    <xsd:import namespace="9a646e76-a2e6-42c9-96d0-6aca5437d5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1661c-6c69-4f0f-9f82-a64d52cee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646e76-a2e6-42c9-96d0-6aca5437d58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6A338A-E987-4F3C-A80E-8D2206252DB4}"/>
</file>

<file path=customXml/itemProps2.xml><?xml version="1.0" encoding="utf-8"?>
<ds:datastoreItem xmlns:ds="http://schemas.openxmlformats.org/officeDocument/2006/customXml" ds:itemID="{2B185E86-B037-4318-82B9-7BA70B527C75}"/>
</file>

<file path=customXml/itemProps3.xml><?xml version="1.0" encoding="utf-8"?>
<ds:datastoreItem xmlns:ds="http://schemas.openxmlformats.org/officeDocument/2006/customXml" ds:itemID="{BDFFCF40-ED64-497F-8F37-95276D4608DB}"/>
</file>

<file path=docProps/app.xml><?xml version="1.0" encoding="utf-8"?>
<Properties xmlns="http://schemas.openxmlformats.org/officeDocument/2006/extended-properties" xmlns:vt="http://schemas.openxmlformats.org/officeDocument/2006/docPropsVTypes">
  <Template>template</Template>
  <TotalTime>572</TotalTime>
  <Words>944</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vt:lpstr>
      <vt:lpstr>Wingdings</vt:lpstr>
      <vt:lpstr>template</vt:lpstr>
      <vt:lpstr>HUMAN COMPUTER INTERACTION</vt:lpstr>
      <vt:lpstr>Introduction to HCI</vt:lpstr>
      <vt:lpstr>PowerPoint Presentation</vt:lpstr>
      <vt:lpstr>PowerPoint Presentation</vt:lpstr>
      <vt:lpstr>The Goals of HCI</vt:lpstr>
      <vt:lpstr>PowerPoint Presentation</vt:lpstr>
      <vt:lpstr>Disciplines contributing to HCI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HCI</dc:title>
  <dc:creator>Dr. Venugopal Kanavillil</dc:creator>
  <cp:lastModifiedBy>Windows User</cp:lastModifiedBy>
  <cp:revision>42</cp:revision>
  <dcterms:created xsi:type="dcterms:W3CDTF">2019-08-28T16:48:15Z</dcterms:created>
  <dcterms:modified xsi:type="dcterms:W3CDTF">2019-09-04T09:34:59Z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0x0101001C7C2D7C3F50CD48B5D8CD8E924F01E6</vt:lpwstr>
  </property>
</Properties>
</file>