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56" r:id="rId3"/>
    <p:sldId id="266" r:id="rId4"/>
    <p:sldId id="257" r:id="rId5"/>
    <p:sldId id="258" r:id="rId6"/>
    <p:sldId id="268" r:id="rId7"/>
    <p:sldId id="259" r:id="rId8"/>
    <p:sldId id="269" r:id="rId9"/>
    <p:sldId id="267" r:id="rId10"/>
    <p:sldId id="260" r:id="rId11"/>
    <p:sldId id="270" r:id="rId12"/>
    <p:sldId id="271" r:id="rId13"/>
    <p:sldId id="261" r:id="rId14"/>
    <p:sldId id="262" r:id="rId15"/>
    <p:sldId id="263"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096237"/>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5B368220-0005-4E68-BDC7-D0E5242AAF05}" type="datetimeFigureOut">
              <a:rPr lang="en-US" smtClean="0"/>
              <a:t>9/6/2019</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a:xfrm>
            <a:off x="9446684" y="6381751"/>
            <a:ext cx="2743200" cy="365125"/>
          </a:xfrm>
        </p:spPr>
        <p:txBody>
          <a:bodyPr/>
          <a:lstStyle>
            <a:lvl1pPr>
              <a:defRPr sz="1600" b="1">
                <a:solidFill>
                  <a:schemeClr val="bg1"/>
                </a:solidFill>
                <a:latin typeface="Cambria" panose="02040503050406030204" pitchFamily="18" charset="0"/>
              </a:defRPr>
            </a:lvl1pPr>
          </a:lstStyle>
          <a:p>
            <a:fld id="{A3519DF1-DB24-49CE-85F4-3454E8048CE0}" type="slidenum">
              <a:rPr lang="en-US" smtClean="0"/>
              <a:t>‹#›</a:t>
            </a:fld>
            <a:endParaRPr lang="en-US"/>
          </a:p>
        </p:txBody>
      </p:sp>
    </p:spTree>
    <p:extLst>
      <p:ext uri="{BB962C8B-B14F-4D97-AF65-F5344CB8AC3E}">
        <p14:creationId xmlns:p14="http://schemas.microsoft.com/office/powerpoint/2010/main" val="2647274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5B368220-0005-4E68-BDC7-D0E5242AAF05}" type="datetimeFigureOut">
              <a:rPr lang="en-US" smtClean="0"/>
              <a:t>9/6/2019</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fld id="{A3519DF1-DB24-49CE-85F4-3454E8048CE0}" type="slidenum">
              <a:rPr lang="en-US" smtClean="0"/>
              <a:t>‹#›</a:t>
            </a:fld>
            <a:endParaRPr lang="en-US"/>
          </a:p>
        </p:txBody>
      </p:sp>
    </p:spTree>
    <p:extLst>
      <p:ext uri="{BB962C8B-B14F-4D97-AF65-F5344CB8AC3E}">
        <p14:creationId xmlns:p14="http://schemas.microsoft.com/office/powerpoint/2010/main" val="3026406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5B368220-0005-4E68-BDC7-D0E5242AAF05}" type="datetimeFigureOut">
              <a:rPr lang="en-US" smtClean="0"/>
              <a:t>9/6/2019</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fld id="{A3519DF1-DB24-49CE-85F4-3454E8048CE0}" type="slidenum">
              <a:rPr lang="en-US" smtClean="0"/>
              <a:t>‹#›</a:t>
            </a:fld>
            <a:endParaRPr lang="en-US"/>
          </a:p>
        </p:txBody>
      </p:sp>
    </p:spTree>
    <p:extLst>
      <p:ext uri="{BB962C8B-B14F-4D97-AF65-F5344CB8AC3E}">
        <p14:creationId xmlns:p14="http://schemas.microsoft.com/office/powerpoint/2010/main" val="3363828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5"/>
            <a:ext cx="10515600" cy="83237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38200" y="1306286"/>
            <a:ext cx="10515600" cy="3879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5B368220-0005-4E68-BDC7-D0E5242AAF05}" type="datetimeFigureOut">
              <a:rPr lang="en-US" smtClean="0"/>
              <a:t>9/6/2019</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a:xfrm>
            <a:off x="9414933" y="6429376"/>
            <a:ext cx="2743200" cy="365125"/>
          </a:xfrm>
        </p:spPr>
        <p:txBody>
          <a:bodyPr/>
          <a:lstStyle>
            <a:lvl1pPr>
              <a:defRPr sz="1400" b="1">
                <a:solidFill>
                  <a:schemeClr val="bg1"/>
                </a:solidFill>
              </a:defRPr>
            </a:lvl1pPr>
          </a:lstStyle>
          <a:p>
            <a:fld id="{A3519DF1-DB24-49CE-85F4-3454E8048CE0}" type="slidenum">
              <a:rPr lang="en-US" smtClean="0"/>
              <a:t>‹#›</a:t>
            </a:fld>
            <a:endParaRPr lang="en-US"/>
          </a:p>
        </p:txBody>
      </p:sp>
    </p:spTree>
    <p:extLst>
      <p:ext uri="{BB962C8B-B14F-4D97-AF65-F5344CB8AC3E}">
        <p14:creationId xmlns:p14="http://schemas.microsoft.com/office/powerpoint/2010/main" val="2838524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730024"/>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3727316"/>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5B368220-0005-4E68-BDC7-D0E5242AAF05}" type="datetimeFigureOut">
              <a:rPr lang="en-US" smtClean="0"/>
              <a:t>9/6/2019</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fld id="{A3519DF1-DB24-49CE-85F4-3454E8048CE0}" type="slidenum">
              <a:rPr lang="en-US" smtClean="0"/>
              <a:t>‹#›</a:t>
            </a:fld>
            <a:endParaRPr lang="en-US"/>
          </a:p>
        </p:txBody>
      </p:sp>
    </p:spTree>
    <p:extLst>
      <p:ext uri="{BB962C8B-B14F-4D97-AF65-F5344CB8AC3E}">
        <p14:creationId xmlns:p14="http://schemas.microsoft.com/office/powerpoint/2010/main" val="3150630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a:extLst>
              <a:ext uri="{FF2B5EF4-FFF2-40B4-BE49-F238E27FC236}"/>
            </a:extLst>
          </p:cNvPr>
          <p:cNvSpPr>
            <a:spLocks noGrp="1"/>
          </p:cNvSpPr>
          <p:nvPr>
            <p:ph type="dt" sz="half" idx="10"/>
          </p:nvPr>
        </p:nvSpPr>
        <p:spPr/>
        <p:txBody>
          <a:bodyPr/>
          <a:lstStyle>
            <a:lvl1pPr>
              <a:defRPr/>
            </a:lvl1pPr>
          </a:lstStyle>
          <a:p>
            <a:fld id="{5B368220-0005-4E68-BDC7-D0E5242AAF05}" type="datetimeFigureOut">
              <a:rPr lang="en-US" smtClean="0"/>
              <a:t>9/6/2019</a:t>
            </a:fld>
            <a:endParaRPr 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fld id="{A3519DF1-DB24-49CE-85F4-3454E8048CE0}" type="slidenum">
              <a:rPr lang="en-US" smtClean="0"/>
              <a:t>‹#›</a:t>
            </a:fld>
            <a:endParaRPr lang="en-US"/>
          </a:p>
        </p:txBody>
      </p:sp>
    </p:spTree>
    <p:extLst>
      <p:ext uri="{BB962C8B-B14F-4D97-AF65-F5344CB8AC3E}">
        <p14:creationId xmlns:p14="http://schemas.microsoft.com/office/powerpoint/2010/main" val="134747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a:extLst>
              <a:ext uri="{FF2B5EF4-FFF2-40B4-BE49-F238E27FC236}"/>
            </a:extLst>
          </p:cNvPr>
          <p:cNvSpPr>
            <a:spLocks noGrp="1"/>
          </p:cNvSpPr>
          <p:nvPr>
            <p:ph type="dt" sz="half" idx="10"/>
          </p:nvPr>
        </p:nvSpPr>
        <p:spPr/>
        <p:txBody>
          <a:bodyPr/>
          <a:lstStyle>
            <a:lvl1pPr>
              <a:defRPr/>
            </a:lvl1pPr>
          </a:lstStyle>
          <a:p>
            <a:fld id="{5B368220-0005-4E68-BDC7-D0E5242AAF05}" type="datetimeFigureOut">
              <a:rPr lang="en-US" smtClean="0"/>
              <a:t>9/6/2019</a:t>
            </a:fld>
            <a:endParaRPr lang="en-US"/>
          </a:p>
        </p:txBody>
      </p:sp>
      <p:sp>
        <p:nvSpPr>
          <p:cNvPr id="8"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9" name="Slide Number Placeholder 5">
            <a:extLst>
              <a:ext uri="{FF2B5EF4-FFF2-40B4-BE49-F238E27FC236}"/>
            </a:extLst>
          </p:cNvPr>
          <p:cNvSpPr>
            <a:spLocks noGrp="1"/>
          </p:cNvSpPr>
          <p:nvPr>
            <p:ph type="sldNum" sz="quarter" idx="12"/>
          </p:nvPr>
        </p:nvSpPr>
        <p:spPr/>
        <p:txBody>
          <a:bodyPr/>
          <a:lstStyle>
            <a:lvl1pPr>
              <a:defRPr/>
            </a:lvl1pPr>
          </a:lstStyle>
          <a:p>
            <a:fld id="{A3519DF1-DB24-49CE-85F4-3454E8048CE0}" type="slidenum">
              <a:rPr lang="en-US" smtClean="0"/>
              <a:t>‹#›</a:t>
            </a:fld>
            <a:endParaRPr lang="en-US"/>
          </a:p>
        </p:txBody>
      </p:sp>
    </p:spTree>
    <p:extLst>
      <p:ext uri="{BB962C8B-B14F-4D97-AF65-F5344CB8AC3E}">
        <p14:creationId xmlns:p14="http://schemas.microsoft.com/office/powerpoint/2010/main" val="3512728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a:extLst>
              <a:ext uri="{FF2B5EF4-FFF2-40B4-BE49-F238E27FC236}"/>
            </a:extLst>
          </p:cNvPr>
          <p:cNvSpPr>
            <a:spLocks noGrp="1"/>
          </p:cNvSpPr>
          <p:nvPr>
            <p:ph type="dt" sz="half" idx="10"/>
          </p:nvPr>
        </p:nvSpPr>
        <p:spPr/>
        <p:txBody>
          <a:bodyPr/>
          <a:lstStyle>
            <a:lvl1pPr>
              <a:defRPr/>
            </a:lvl1pPr>
          </a:lstStyle>
          <a:p>
            <a:fld id="{5B368220-0005-4E68-BDC7-D0E5242AAF05}" type="datetimeFigureOut">
              <a:rPr lang="en-US" smtClean="0"/>
              <a:t>9/6/2019</a:t>
            </a:fld>
            <a:endParaRPr lang="en-US"/>
          </a:p>
        </p:txBody>
      </p:sp>
      <p:sp>
        <p:nvSpPr>
          <p:cNvPr id="4"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5" name="Slide Number Placeholder 5">
            <a:extLst>
              <a:ext uri="{FF2B5EF4-FFF2-40B4-BE49-F238E27FC236}"/>
            </a:extLst>
          </p:cNvPr>
          <p:cNvSpPr>
            <a:spLocks noGrp="1"/>
          </p:cNvSpPr>
          <p:nvPr>
            <p:ph type="sldNum" sz="quarter" idx="12"/>
          </p:nvPr>
        </p:nvSpPr>
        <p:spPr/>
        <p:txBody>
          <a:bodyPr/>
          <a:lstStyle>
            <a:lvl1pPr>
              <a:defRPr/>
            </a:lvl1pPr>
          </a:lstStyle>
          <a:p>
            <a:fld id="{A3519DF1-DB24-49CE-85F4-3454E8048CE0}" type="slidenum">
              <a:rPr lang="en-US" smtClean="0"/>
              <a:t>‹#›</a:t>
            </a:fld>
            <a:endParaRPr lang="en-US"/>
          </a:p>
        </p:txBody>
      </p:sp>
    </p:spTree>
    <p:extLst>
      <p:ext uri="{BB962C8B-B14F-4D97-AF65-F5344CB8AC3E}">
        <p14:creationId xmlns:p14="http://schemas.microsoft.com/office/powerpoint/2010/main" val="1188087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extLst>
          </p:cNvPr>
          <p:cNvSpPr>
            <a:spLocks noGrp="1"/>
          </p:cNvSpPr>
          <p:nvPr>
            <p:ph type="dt" sz="half" idx="10"/>
          </p:nvPr>
        </p:nvSpPr>
        <p:spPr/>
        <p:txBody>
          <a:bodyPr/>
          <a:lstStyle>
            <a:lvl1pPr>
              <a:defRPr/>
            </a:lvl1pPr>
          </a:lstStyle>
          <a:p>
            <a:fld id="{5B368220-0005-4E68-BDC7-D0E5242AAF05}" type="datetimeFigureOut">
              <a:rPr lang="en-US" smtClean="0"/>
              <a:t>9/6/2019</a:t>
            </a:fld>
            <a:endParaRPr lang="en-US"/>
          </a:p>
        </p:txBody>
      </p:sp>
      <p:sp>
        <p:nvSpPr>
          <p:cNvPr id="3"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4" name="Slide Number Placeholder 5">
            <a:extLst>
              <a:ext uri="{FF2B5EF4-FFF2-40B4-BE49-F238E27FC236}"/>
            </a:extLst>
          </p:cNvPr>
          <p:cNvSpPr>
            <a:spLocks noGrp="1"/>
          </p:cNvSpPr>
          <p:nvPr>
            <p:ph type="sldNum" sz="quarter" idx="12"/>
          </p:nvPr>
        </p:nvSpPr>
        <p:spPr/>
        <p:txBody>
          <a:bodyPr/>
          <a:lstStyle>
            <a:lvl1pPr>
              <a:defRPr/>
            </a:lvl1pPr>
          </a:lstStyle>
          <a:p>
            <a:fld id="{A3519DF1-DB24-49CE-85F4-3454E8048CE0}" type="slidenum">
              <a:rPr lang="en-US" smtClean="0"/>
              <a:t>‹#›</a:t>
            </a:fld>
            <a:endParaRPr lang="en-US"/>
          </a:p>
        </p:txBody>
      </p:sp>
    </p:spTree>
    <p:extLst>
      <p:ext uri="{BB962C8B-B14F-4D97-AF65-F5344CB8AC3E}">
        <p14:creationId xmlns:p14="http://schemas.microsoft.com/office/powerpoint/2010/main" val="3940530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a:extLst>
              <a:ext uri="{FF2B5EF4-FFF2-40B4-BE49-F238E27FC236}"/>
            </a:extLst>
          </p:cNvPr>
          <p:cNvSpPr>
            <a:spLocks noGrp="1"/>
          </p:cNvSpPr>
          <p:nvPr>
            <p:ph type="dt" sz="half" idx="10"/>
          </p:nvPr>
        </p:nvSpPr>
        <p:spPr/>
        <p:txBody>
          <a:bodyPr/>
          <a:lstStyle>
            <a:lvl1pPr>
              <a:defRPr/>
            </a:lvl1pPr>
          </a:lstStyle>
          <a:p>
            <a:fld id="{5B368220-0005-4E68-BDC7-D0E5242AAF05}" type="datetimeFigureOut">
              <a:rPr lang="en-US" smtClean="0"/>
              <a:t>9/6/2019</a:t>
            </a:fld>
            <a:endParaRPr 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fld id="{A3519DF1-DB24-49CE-85F4-3454E8048CE0}" type="slidenum">
              <a:rPr lang="en-US" smtClean="0"/>
              <a:t>‹#›</a:t>
            </a:fld>
            <a:endParaRPr lang="en-US"/>
          </a:p>
        </p:txBody>
      </p:sp>
    </p:spTree>
    <p:extLst>
      <p:ext uri="{BB962C8B-B14F-4D97-AF65-F5344CB8AC3E}">
        <p14:creationId xmlns:p14="http://schemas.microsoft.com/office/powerpoint/2010/main" val="1609895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a:extLst>
              <a:ext uri="{FF2B5EF4-FFF2-40B4-BE49-F238E27FC236}"/>
            </a:extLst>
          </p:cNvPr>
          <p:cNvSpPr>
            <a:spLocks noGrp="1"/>
          </p:cNvSpPr>
          <p:nvPr>
            <p:ph type="dt" sz="half" idx="10"/>
          </p:nvPr>
        </p:nvSpPr>
        <p:spPr/>
        <p:txBody>
          <a:bodyPr/>
          <a:lstStyle>
            <a:lvl1pPr>
              <a:defRPr/>
            </a:lvl1pPr>
          </a:lstStyle>
          <a:p>
            <a:fld id="{5B368220-0005-4E68-BDC7-D0E5242AAF05}" type="datetimeFigureOut">
              <a:rPr lang="en-US" smtClean="0"/>
              <a:t>9/6/2019</a:t>
            </a:fld>
            <a:endParaRPr 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fld id="{A3519DF1-DB24-49CE-85F4-3454E8048CE0}" type="slidenum">
              <a:rPr lang="en-US" smtClean="0"/>
              <a:t>‹#›</a:t>
            </a:fld>
            <a:endParaRPr lang="en-US"/>
          </a:p>
        </p:txBody>
      </p:sp>
    </p:spTree>
    <p:extLst>
      <p:ext uri="{BB962C8B-B14F-4D97-AF65-F5344CB8AC3E}">
        <p14:creationId xmlns:p14="http://schemas.microsoft.com/office/powerpoint/2010/main" val="688602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a:extLst>
              <a:ext uri="{FF2B5EF4-FFF2-40B4-BE49-F238E27FC236}"/>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fld id="{5B368220-0005-4E68-BDC7-D0E5242AAF05}" type="datetimeFigureOut">
              <a:rPr lang="en-US" smtClean="0"/>
              <a:t>9/6/2019</a:t>
            </a:fld>
            <a:endParaRPr lang="en-US"/>
          </a:p>
        </p:txBody>
      </p:sp>
      <p:sp>
        <p:nvSpPr>
          <p:cNvPr id="5" name="Footer Placeholder 4">
            <a:extLst>
              <a:ext uri="{FF2B5EF4-FFF2-40B4-BE49-F238E27FC236}"/>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endParaRPr lang="en-US"/>
          </a:p>
        </p:txBody>
      </p:sp>
      <p:sp>
        <p:nvSpPr>
          <p:cNvPr id="6" name="Slide Number Placeholder 5">
            <a:extLst>
              <a:ext uri="{FF2B5EF4-FFF2-40B4-BE49-F238E27FC236}"/>
            </a:extLst>
          </p:cNvPr>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A3519DF1-DB24-49CE-85F4-3454E8048CE0}" type="slidenum">
              <a:rPr lang="en-US" smtClean="0"/>
              <a:t>‹#›</a:t>
            </a:fld>
            <a:endParaRPr lang="en-US"/>
          </a:p>
        </p:txBody>
      </p:sp>
      <p:pic>
        <p:nvPicPr>
          <p:cNvPr id="1031" name="Picture 7"/>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5153026"/>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87137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HUMAN COMPUTER INTERACTION</a:t>
            </a:r>
            <a:endParaRPr lang="en-US" dirty="0"/>
          </a:p>
        </p:txBody>
      </p:sp>
      <p:sp>
        <p:nvSpPr>
          <p:cNvPr id="3" name="Content Placeholder 2"/>
          <p:cNvSpPr>
            <a:spLocks noGrp="1"/>
          </p:cNvSpPr>
          <p:nvPr>
            <p:ph idx="1"/>
          </p:nvPr>
        </p:nvSpPr>
        <p:spPr/>
        <p:txBody>
          <a:bodyPr/>
          <a:lstStyle/>
          <a:p>
            <a:pPr marL="0" indent="0" algn="ctr">
              <a:buNone/>
            </a:pPr>
            <a:r>
              <a:rPr lang="en-US" dirty="0" smtClean="0"/>
              <a:t>LECTURE 2</a:t>
            </a:r>
            <a:endParaRPr lang="en-US" dirty="0"/>
          </a:p>
        </p:txBody>
      </p:sp>
    </p:spTree>
    <p:extLst>
      <p:ext uri="{BB962C8B-B14F-4D97-AF65-F5344CB8AC3E}">
        <p14:creationId xmlns:p14="http://schemas.microsoft.com/office/powerpoint/2010/main" val="2546309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66DAD23-D5D6-4D2F-B600-5D1AEE512828}"/>
              </a:ext>
            </a:extLst>
          </p:cNvPr>
          <p:cNvSpPr>
            <a:spLocks noGrp="1"/>
          </p:cNvSpPr>
          <p:nvPr>
            <p:ph idx="1"/>
          </p:nvPr>
        </p:nvSpPr>
        <p:spPr>
          <a:xfrm>
            <a:off x="445189" y="341658"/>
            <a:ext cx="11305761" cy="6129130"/>
          </a:xfrm>
        </p:spPr>
        <p:txBody>
          <a:bodyPr>
            <a:normAutofit/>
          </a:bodyPr>
          <a:lstStyle/>
          <a:p>
            <a:pPr marL="0" indent="0">
              <a:buNone/>
            </a:pPr>
            <a:r>
              <a:rPr lang="en-US" sz="2400" b="1" dirty="0" smtClean="0"/>
              <a:t>Perceiving Color </a:t>
            </a:r>
            <a:r>
              <a:rPr lang="en-US" sz="2400" dirty="0" smtClean="0"/>
              <a:t>–Color </a:t>
            </a:r>
            <a:r>
              <a:rPr lang="en-US" sz="2400" dirty="0"/>
              <a:t>is usually regarded is being made up of three components: </a:t>
            </a:r>
            <a:r>
              <a:rPr lang="en-US" sz="2400" dirty="0" smtClean="0"/>
              <a:t>hue, intensity </a:t>
            </a:r>
            <a:r>
              <a:rPr lang="en-US" sz="2400" dirty="0"/>
              <a:t>and saturation.</a:t>
            </a:r>
          </a:p>
          <a:p>
            <a:r>
              <a:rPr lang="en-US" sz="2400" dirty="0"/>
              <a:t>Hue is determined by the spectral wavelength of light.</a:t>
            </a:r>
          </a:p>
          <a:p>
            <a:r>
              <a:rPr lang="en-US" sz="2400" dirty="0"/>
              <a:t>Blues have short wavelength ,green medium and red long.</a:t>
            </a:r>
          </a:p>
          <a:p>
            <a:r>
              <a:rPr lang="en-US" sz="2400" dirty="0"/>
              <a:t>Intensity is brightness of color and saturation is the amount whiteness in the color.</a:t>
            </a:r>
          </a:p>
          <a:p>
            <a:r>
              <a:rPr lang="en-US" sz="2400" dirty="0"/>
              <a:t>By varying these two, we can perceive seven million different colors.</a:t>
            </a:r>
          </a:p>
          <a:p>
            <a:r>
              <a:rPr lang="en-US" sz="2400" dirty="0"/>
              <a:t>However, the number of colors that can be identified by an individual without training is very few.</a:t>
            </a:r>
          </a:p>
          <a:p>
            <a:endParaRPr lang="en-US" sz="2400" dirty="0"/>
          </a:p>
        </p:txBody>
      </p:sp>
      <p:pic>
        <p:nvPicPr>
          <p:cNvPr id="4" name="Picture 2" descr="Image result for perceiving col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319" y="3406223"/>
            <a:ext cx="20955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1388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Image result for difference between men and women color identific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09927" y="177800"/>
            <a:ext cx="5034058" cy="529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0348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result for color blindness in men and wome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20119" y="518615"/>
            <a:ext cx="7178723" cy="4667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241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C0A61C0-5B99-4857-931F-F564452AD671}"/>
              </a:ext>
            </a:extLst>
          </p:cNvPr>
          <p:cNvSpPr>
            <a:spLocks noGrp="1"/>
          </p:cNvSpPr>
          <p:nvPr>
            <p:ph idx="1"/>
          </p:nvPr>
        </p:nvSpPr>
        <p:spPr>
          <a:xfrm>
            <a:off x="238125" y="279538"/>
            <a:ext cx="11115675" cy="5897425"/>
          </a:xfrm>
        </p:spPr>
        <p:txBody>
          <a:bodyPr>
            <a:normAutofit/>
          </a:bodyPr>
          <a:lstStyle/>
          <a:p>
            <a:r>
              <a:rPr lang="en-US" sz="2400" b="1" dirty="0"/>
              <a:t>Hearing</a:t>
            </a:r>
            <a:r>
              <a:rPr lang="en-US" sz="2400" dirty="0"/>
              <a:t>-the sense of hearing is often considered secondary to sight but we tend to underestimate the amount of information that we receive through ears.</a:t>
            </a:r>
          </a:p>
          <a:p>
            <a:r>
              <a:rPr lang="en-US" sz="2400" dirty="0"/>
              <a:t>Hearing begins with vibrations in the air or sound waves.</a:t>
            </a:r>
          </a:p>
          <a:p>
            <a:r>
              <a:rPr lang="en-US" sz="2400" dirty="0"/>
              <a:t> The ear receives their vibrations and transmits them through various stages, to the auditory nerves.</a:t>
            </a:r>
          </a:p>
          <a:p>
            <a:r>
              <a:rPr lang="en-US" sz="2400" dirty="0"/>
              <a:t>Sound is changed or vibrations in air pressure.</a:t>
            </a:r>
          </a:p>
          <a:p>
            <a:r>
              <a:rPr lang="en-US" sz="2400" dirty="0"/>
              <a:t>It has number of characteristics which we can differentiate.</a:t>
            </a:r>
          </a:p>
          <a:p>
            <a:r>
              <a:rPr lang="en-US" sz="2400" dirty="0"/>
              <a:t>Pitch is the frequency of the </a:t>
            </a:r>
            <a:r>
              <a:rPr lang="en-US" sz="2400" dirty="0" smtClean="0"/>
              <a:t>sound. A </a:t>
            </a:r>
            <a:r>
              <a:rPr lang="en-US" sz="2400" dirty="0"/>
              <a:t>low frequency produces low pitch. A high frequency produces high pitch.</a:t>
            </a:r>
          </a:p>
          <a:p>
            <a:r>
              <a:rPr lang="en-US" sz="2400" dirty="0"/>
              <a:t>Loudness is proportional to the amplitude of the sound , the frequency remains constant.</a:t>
            </a:r>
          </a:p>
        </p:txBody>
      </p:sp>
    </p:spTree>
    <p:extLst>
      <p:ext uri="{BB962C8B-B14F-4D97-AF65-F5344CB8AC3E}">
        <p14:creationId xmlns:p14="http://schemas.microsoft.com/office/powerpoint/2010/main" val="42928856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4D36518-DE65-4351-9722-AF1890F08B2F}"/>
              </a:ext>
            </a:extLst>
          </p:cNvPr>
          <p:cNvSpPr>
            <a:spLocks noGrp="1"/>
          </p:cNvSpPr>
          <p:nvPr>
            <p:ph idx="1"/>
          </p:nvPr>
        </p:nvSpPr>
        <p:spPr>
          <a:xfrm>
            <a:off x="248478" y="218364"/>
            <a:ext cx="11105322" cy="5958599"/>
          </a:xfrm>
        </p:spPr>
        <p:txBody>
          <a:bodyPr>
            <a:normAutofit/>
          </a:bodyPr>
          <a:lstStyle/>
          <a:p>
            <a:r>
              <a:rPr lang="en-US" sz="2400" dirty="0"/>
              <a:t>Timbre relates to the types of the sound: sound may have same pitch and loudness but be made by different instruments and so vary in timbre.</a:t>
            </a:r>
          </a:p>
          <a:p>
            <a:r>
              <a:rPr lang="en-US" sz="2400" dirty="0"/>
              <a:t>Location of sound can be identified since the two ears receive slightly different sound, owing to the time difference between the sound reaching the two ears and the reduction in intensity caused by the sound waves reflecting from the head.</a:t>
            </a:r>
          </a:p>
          <a:p>
            <a:r>
              <a:rPr lang="en-US" sz="2400" dirty="0"/>
              <a:t>The human ear can hear frequencies from above 20HZ to 15KHZ.</a:t>
            </a:r>
          </a:p>
          <a:p>
            <a:r>
              <a:rPr lang="en-US" sz="2400" dirty="0"/>
              <a:t>The auditory system performs some filtering of the sounds received , to ignore background noise and concentrate on important information.</a:t>
            </a:r>
          </a:p>
          <a:p>
            <a:r>
              <a:rPr lang="en-US" sz="2400" dirty="0"/>
              <a:t>Sound can convey a remarkable amount of information but rarely used to its potential in interface design.</a:t>
            </a:r>
          </a:p>
          <a:p>
            <a:r>
              <a:rPr lang="en-US" sz="2400" dirty="0"/>
              <a:t>The ear can differentiate sound changes and can recognize familiar sounds without concentrating attention on the sound source.</a:t>
            </a:r>
          </a:p>
          <a:p>
            <a:r>
              <a:rPr lang="en-US" sz="2400" dirty="0"/>
              <a:t>This suggests that sound could be used more extensively in interface design.</a:t>
            </a:r>
          </a:p>
          <a:p>
            <a:pPr marL="0" indent="0">
              <a:buNone/>
            </a:pPr>
            <a:endParaRPr lang="en-US" sz="2400" dirty="0"/>
          </a:p>
          <a:p>
            <a:endParaRPr lang="en-US" sz="2400" dirty="0"/>
          </a:p>
        </p:txBody>
      </p:sp>
    </p:spTree>
    <p:extLst>
      <p:ext uri="{BB962C8B-B14F-4D97-AF65-F5344CB8AC3E}">
        <p14:creationId xmlns:p14="http://schemas.microsoft.com/office/powerpoint/2010/main" val="242078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A730A38-5D26-491E-BAF1-B5416ABD6A16}"/>
              </a:ext>
            </a:extLst>
          </p:cNvPr>
          <p:cNvSpPr>
            <a:spLocks noGrp="1"/>
          </p:cNvSpPr>
          <p:nvPr>
            <p:ph idx="1"/>
          </p:nvPr>
        </p:nvSpPr>
        <p:spPr>
          <a:xfrm>
            <a:off x="352011" y="109182"/>
            <a:ext cx="11001789" cy="5322627"/>
          </a:xfrm>
        </p:spPr>
        <p:txBody>
          <a:bodyPr>
            <a:normAutofit/>
          </a:bodyPr>
          <a:lstStyle/>
          <a:p>
            <a:r>
              <a:rPr lang="en-US" sz="2400" b="1" dirty="0"/>
              <a:t>Touch</a:t>
            </a:r>
            <a:r>
              <a:rPr lang="en-US" sz="2400" dirty="0"/>
              <a:t> – The third and last of senses important for HCI is Touch or haptic </a:t>
            </a:r>
            <a:r>
              <a:rPr lang="en-US" sz="2400" dirty="0" smtClean="0"/>
              <a:t>perception. Touch </a:t>
            </a:r>
            <a:r>
              <a:rPr lang="en-US" sz="2400" dirty="0"/>
              <a:t>is an important means of feedback and is needed in using computer systems.</a:t>
            </a:r>
          </a:p>
          <a:p>
            <a:r>
              <a:rPr lang="en-US" sz="2400" dirty="0"/>
              <a:t>Feeling buttons depress is an important part of the task of pressing button.</a:t>
            </a:r>
          </a:p>
          <a:p>
            <a:r>
              <a:rPr lang="en-US" sz="2400" dirty="0"/>
              <a:t>For average person, haptic perception is a secondary source of information but those whose often senses are impaired, it may be more important.</a:t>
            </a:r>
          </a:p>
          <a:p>
            <a:r>
              <a:rPr lang="en-US" sz="2400" dirty="0"/>
              <a:t>For such users, interfaces such as braille may be the primary source of information in the interaction.</a:t>
            </a:r>
          </a:p>
          <a:p>
            <a:r>
              <a:rPr lang="en-US" sz="2400" dirty="0"/>
              <a:t>In Haptic perception, we receive stimuli through the skin</a:t>
            </a:r>
          </a:p>
          <a:p>
            <a:r>
              <a:rPr lang="en-US" sz="2400" dirty="0"/>
              <a:t>The skin contains three types of sensory receptor: Thermoreceptors-respond to heat and cold, </a:t>
            </a:r>
            <a:r>
              <a:rPr lang="en-US" sz="2400" dirty="0" smtClean="0"/>
              <a:t>non receptors </a:t>
            </a:r>
            <a:r>
              <a:rPr lang="en-US" sz="2400" dirty="0"/>
              <a:t>respond to intense pressure, heat and pain and mechanoreceptors respond to pressure.</a:t>
            </a:r>
          </a:p>
          <a:p>
            <a:r>
              <a:rPr lang="en-US" sz="2400" dirty="0"/>
              <a:t>It is the last of these that we are concerned with </a:t>
            </a:r>
            <a:r>
              <a:rPr lang="en-US" sz="2400" dirty="0" smtClean="0"/>
              <a:t>in relation </a:t>
            </a:r>
            <a:r>
              <a:rPr lang="en-US" sz="2400" dirty="0"/>
              <a:t>to HCI</a:t>
            </a:r>
            <a:r>
              <a:rPr lang="en-US" sz="2400" dirty="0" smtClean="0"/>
              <a:t>.</a:t>
            </a:r>
            <a:endParaRPr lang="en-US" sz="2400" dirty="0"/>
          </a:p>
        </p:txBody>
      </p:sp>
    </p:spTree>
    <p:extLst>
      <p:ext uri="{BB962C8B-B14F-4D97-AF65-F5344CB8AC3E}">
        <p14:creationId xmlns:p14="http://schemas.microsoft.com/office/powerpoint/2010/main" val="9204756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C26F1F5-CC0A-4259-9D48-36287D02AA3B}"/>
              </a:ext>
            </a:extLst>
          </p:cNvPr>
          <p:cNvSpPr>
            <a:spLocks noGrp="1"/>
          </p:cNvSpPr>
          <p:nvPr>
            <p:ph idx="1"/>
          </p:nvPr>
        </p:nvSpPr>
        <p:spPr>
          <a:xfrm>
            <a:off x="403777" y="341658"/>
            <a:ext cx="10950023" cy="5835305"/>
          </a:xfrm>
        </p:spPr>
        <p:txBody>
          <a:bodyPr>
            <a:normAutofit/>
          </a:bodyPr>
          <a:lstStyle/>
          <a:p>
            <a:r>
              <a:rPr lang="en-US" sz="2400" dirty="0"/>
              <a:t>There are two kinds of mechanoreceptors which respond to different type of pressures</a:t>
            </a:r>
            <a:r>
              <a:rPr lang="en-US" sz="2400" dirty="0" smtClean="0"/>
              <a:t>.</a:t>
            </a:r>
          </a:p>
          <a:p>
            <a:r>
              <a:rPr lang="en-US" sz="2400" b="1" dirty="0" smtClean="0"/>
              <a:t>Rapidly </a:t>
            </a:r>
            <a:r>
              <a:rPr lang="en-US" sz="2400" b="1" dirty="0"/>
              <a:t>adapting mechanoreceptors </a:t>
            </a:r>
            <a:r>
              <a:rPr lang="en-US" sz="2400" dirty="0"/>
              <a:t>respond to immediate </a:t>
            </a:r>
            <a:r>
              <a:rPr lang="en-US" sz="2400" dirty="0" smtClean="0"/>
              <a:t>pressure. These </a:t>
            </a:r>
            <a:r>
              <a:rPr lang="en-US" sz="2400" dirty="0"/>
              <a:t>receptors also react more quickly with increased pressure.</a:t>
            </a:r>
          </a:p>
          <a:p>
            <a:r>
              <a:rPr lang="en-US" sz="2400" b="1" dirty="0"/>
              <a:t>Slowly adapting mechanoreceptors </a:t>
            </a:r>
            <a:r>
              <a:rPr lang="en-US" sz="2400" dirty="0"/>
              <a:t>respond to continuously applied pressure.</a:t>
            </a:r>
          </a:p>
          <a:p>
            <a:r>
              <a:rPr lang="en-US" sz="2400" dirty="0"/>
              <a:t>Although the whole body contains such receptors, some areas have greater sensitivity </a:t>
            </a:r>
            <a:r>
              <a:rPr lang="en-US" sz="2400" dirty="0" smtClean="0"/>
              <a:t>than others. The </a:t>
            </a:r>
            <a:r>
              <a:rPr lang="en-US" sz="2400" dirty="0"/>
              <a:t>figures and thumbs have the highest sensitivity.</a:t>
            </a:r>
          </a:p>
        </p:txBody>
      </p:sp>
    </p:spTree>
    <p:extLst>
      <p:ext uri="{BB962C8B-B14F-4D97-AF65-F5344CB8AC3E}">
        <p14:creationId xmlns:p14="http://schemas.microsoft.com/office/powerpoint/2010/main" val="3709424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F8F0E2F-56CF-45A1-9927-70EBEFCCD19C}"/>
              </a:ext>
            </a:extLst>
          </p:cNvPr>
          <p:cNvSpPr>
            <a:spLocks noGrp="1"/>
          </p:cNvSpPr>
          <p:nvPr>
            <p:ph idx="1"/>
          </p:nvPr>
        </p:nvSpPr>
        <p:spPr>
          <a:xfrm>
            <a:off x="434837" y="136478"/>
            <a:ext cx="11274701" cy="5445456"/>
          </a:xfrm>
        </p:spPr>
        <p:txBody>
          <a:bodyPr>
            <a:normAutofit/>
          </a:bodyPr>
          <a:lstStyle/>
          <a:p>
            <a:pPr marL="0" indent="0">
              <a:buNone/>
            </a:pPr>
            <a:r>
              <a:rPr lang="en-US" sz="2400" b="1" dirty="0"/>
              <a:t>Input-Output channels:</a:t>
            </a:r>
          </a:p>
          <a:p>
            <a:r>
              <a:rPr lang="en-US" sz="2400" dirty="0"/>
              <a:t>A persons interaction with the outside world occurs through information being received and sent.</a:t>
            </a:r>
          </a:p>
          <a:p>
            <a:r>
              <a:rPr lang="en-US" sz="2400" dirty="0"/>
              <a:t>Input in human occurs mainly through senses and output through the motor control of the effectors.</a:t>
            </a:r>
          </a:p>
          <a:p>
            <a:r>
              <a:rPr lang="en-US" sz="2400" dirty="0"/>
              <a:t>Here are five senses </a:t>
            </a:r>
          </a:p>
          <a:p>
            <a:pPr marL="457200" indent="-457200">
              <a:buFont typeface="+mj-lt"/>
              <a:buAutoNum type="arabicPeriod"/>
            </a:pPr>
            <a:r>
              <a:rPr lang="en-US" sz="2400" dirty="0"/>
              <a:t>Sight</a:t>
            </a:r>
          </a:p>
          <a:p>
            <a:pPr marL="457200" indent="-457200">
              <a:buFont typeface="+mj-lt"/>
              <a:buAutoNum type="arabicPeriod"/>
            </a:pPr>
            <a:r>
              <a:rPr lang="en-US" sz="2400" dirty="0"/>
              <a:t>Hearing</a:t>
            </a:r>
          </a:p>
          <a:p>
            <a:pPr marL="457200" indent="-457200">
              <a:buFont typeface="+mj-lt"/>
              <a:buAutoNum type="arabicPeriod"/>
            </a:pPr>
            <a:r>
              <a:rPr lang="en-US" sz="2400" dirty="0"/>
              <a:t>Touch</a:t>
            </a:r>
          </a:p>
          <a:p>
            <a:pPr marL="457200" indent="-457200">
              <a:buFont typeface="+mj-lt"/>
              <a:buAutoNum type="arabicPeriod"/>
            </a:pPr>
            <a:r>
              <a:rPr lang="en-US" sz="2400" dirty="0"/>
              <a:t>Taste</a:t>
            </a:r>
          </a:p>
          <a:p>
            <a:pPr marL="457200" indent="-457200">
              <a:buFont typeface="+mj-lt"/>
              <a:buAutoNum type="arabicPeriod"/>
            </a:pPr>
            <a:r>
              <a:rPr lang="en-US" sz="2400" dirty="0"/>
              <a:t>Smell</a:t>
            </a:r>
          </a:p>
          <a:p>
            <a:r>
              <a:rPr lang="en-US" sz="2400" dirty="0"/>
              <a:t>The first three are the most important to HCI</a:t>
            </a:r>
          </a:p>
          <a:p>
            <a:pPr marL="0" indent="0">
              <a:buNone/>
            </a:pPr>
            <a:endParaRPr lang="en-US" sz="2400" dirty="0"/>
          </a:p>
        </p:txBody>
      </p:sp>
    </p:spTree>
    <p:extLst>
      <p:ext uri="{BB962C8B-B14F-4D97-AF65-F5344CB8AC3E}">
        <p14:creationId xmlns:p14="http://schemas.microsoft.com/office/powerpoint/2010/main" val="2734857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3774"/>
            <a:ext cx="10515600" cy="5022182"/>
          </a:xfrm>
        </p:spPr>
        <p:txBody>
          <a:bodyPr/>
          <a:lstStyle/>
          <a:p>
            <a:pPr marL="0" indent="0">
              <a:buNone/>
            </a:pPr>
            <a:r>
              <a:rPr lang="en-US" b="1" dirty="0" smtClean="0"/>
              <a:t>Vision:</a:t>
            </a:r>
          </a:p>
          <a:p>
            <a:r>
              <a:rPr lang="en-US" dirty="0" smtClean="0"/>
              <a:t>Human Vision is a highly complex activity with a range of physical and perceptual limitations, yet it is the primary source of information.</a:t>
            </a:r>
          </a:p>
          <a:p>
            <a:pPr marL="0" indent="0" algn="just">
              <a:buNone/>
            </a:pPr>
            <a:r>
              <a:rPr lang="en-US" b="1" dirty="0" smtClean="0"/>
              <a:t>Visual perception </a:t>
            </a:r>
            <a:r>
              <a:rPr lang="en-US" dirty="0" smtClean="0"/>
              <a:t>is divided into two stages-The physical reception of the stimulus from the outside world, and the processing interpretation of that stimulus.</a:t>
            </a:r>
          </a:p>
          <a:p>
            <a:r>
              <a:rPr lang="en-US" dirty="0" smtClean="0"/>
              <a:t>We need to understand both stages as both influence what can and what cant be perceived visually by a human being, which is turn directly affects the way that we design computer systems.</a:t>
            </a:r>
          </a:p>
          <a:p>
            <a:endParaRPr lang="en-US" dirty="0"/>
          </a:p>
        </p:txBody>
      </p:sp>
    </p:spTree>
    <p:extLst>
      <p:ext uri="{BB962C8B-B14F-4D97-AF65-F5344CB8AC3E}">
        <p14:creationId xmlns:p14="http://schemas.microsoft.com/office/powerpoint/2010/main" val="7093509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2FDAADA-5EA0-4698-8981-0B45F0089CC5}"/>
              </a:ext>
            </a:extLst>
          </p:cNvPr>
          <p:cNvSpPr>
            <a:spLocks noGrp="1"/>
          </p:cNvSpPr>
          <p:nvPr>
            <p:ph idx="1"/>
          </p:nvPr>
        </p:nvSpPr>
        <p:spPr>
          <a:xfrm>
            <a:off x="362364" y="362364"/>
            <a:ext cx="11285054" cy="6077364"/>
          </a:xfrm>
        </p:spPr>
        <p:txBody>
          <a:bodyPr>
            <a:normAutofit/>
          </a:bodyPr>
          <a:lstStyle/>
          <a:p>
            <a:r>
              <a:rPr lang="en-US" sz="2400" dirty="0" smtClean="0"/>
              <a:t>Human </a:t>
            </a:r>
            <a:r>
              <a:rPr lang="en-US" sz="2400" dirty="0"/>
              <a:t>eye-Vision begins with </a:t>
            </a:r>
            <a:r>
              <a:rPr lang="en-US" sz="2400" dirty="0" smtClean="0"/>
              <a:t>light. The </a:t>
            </a:r>
            <a:r>
              <a:rPr lang="en-US" sz="2400" dirty="0"/>
              <a:t>eye is a mechanism for receiving light and transforming it into electrical energy.</a:t>
            </a:r>
          </a:p>
          <a:p>
            <a:r>
              <a:rPr lang="en-US" sz="2400" dirty="0"/>
              <a:t>Light is reflected from objects in the world and their image is focused upside down on the back of the </a:t>
            </a:r>
            <a:r>
              <a:rPr lang="en-US" sz="2400" dirty="0" smtClean="0"/>
              <a:t>eye. The </a:t>
            </a:r>
            <a:r>
              <a:rPr lang="en-US" sz="2400" dirty="0"/>
              <a:t>receptors in the eye transform it into electrical signals which are passed to the brain.</a:t>
            </a:r>
          </a:p>
          <a:p>
            <a:r>
              <a:rPr lang="en-US" sz="2400" dirty="0"/>
              <a:t>The retina of the eye </a:t>
            </a:r>
            <a:r>
              <a:rPr lang="en-US" sz="2400" dirty="0" smtClean="0"/>
              <a:t>is </a:t>
            </a:r>
            <a:r>
              <a:rPr lang="en-US" sz="2400" dirty="0"/>
              <a:t>light sensitive and contains two types of photo receptors : Rods and Cones.</a:t>
            </a:r>
          </a:p>
          <a:p>
            <a:r>
              <a:rPr lang="en-US" sz="2400" dirty="0"/>
              <a:t>Rods are highly sensitive to light and therefore allow us to see under a low level of illumination</a:t>
            </a:r>
            <a:r>
              <a:rPr lang="en-US" sz="2400" dirty="0" smtClean="0"/>
              <a:t>. </a:t>
            </a:r>
          </a:p>
          <a:p>
            <a:r>
              <a:rPr lang="en-US" sz="2400" dirty="0" smtClean="0"/>
              <a:t>Cones are the second type of receptor in the eye. They are less sensitive to light than the rods and can therefore tolerate more light.</a:t>
            </a:r>
          </a:p>
          <a:p>
            <a:r>
              <a:rPr lang="en-US" sz="2400" dirty="0" smtClean="0"/>
              <a:t>There are three types of cone, each sensitive to a different wavelength of light. This allows color vision.</a:t>
            </a:r>
          </a:p>
          <a:p>
            <a:endParaRPr lang="en-US" sz="2400" dirty="0"/>
          </a:p>
          <a:p>
            <a:pPr marL="0" indent="0">
              <a:buNone/>
            </a:pPr>
            <a:endParaRPr lang="en-US" sz="2400" dirty="0"/>
          </a:p>
        </p:txBody>
      </p:sp>
    </p:spTree>
    <p:extLst>
      <p:ext uri="{BB962C8B-B14F-4D97-AF65-F5344CB8AC3E}">
        <p14:creationId xmlns:p14="http://schemas.microsoft.com/office/powerpoint/2010/main" val="2160755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017D129-277B-4180-BA31-4B1630E4C839}"/>
              </a:ext>
            </a:extLst>
          </p:cNvPr>
          <p:cNvSpPr>
            <a:spLocks noGrp="1"/>
          </p:cNvSpPr>
          <p:nvPr>
            <p:ph idx="1"/>
          </p:nvPr>
        </p:nvSpPr>
        <p:spPr>
          <a:xfrm>
            <a:off x="403777" y="362364"/>
            <a:ext cx="11233288" cy="6129131"/>
          </a:xfrm>
        </p:spPr>
        <p:txBody>
          <a:bodyPr>
            <a:normAutofit/>
          </a:bodyPr>
          <a:lstStyle/>
          <a:p>
            <a:pPr marL="0" indent="0">
              <a:buNone/>
            </a:pPr>
            <a:r>
              <a:rPr lang="en-US" sz="2400" b="1" dirty="0" smtClean="0"/>
              <a:t>Visual </a:t>
            </a:r>
            <a:r>
              <a:rPr lang="en-US" sz="2400" b="1" dirty="0"/>
              <a:t>Perception:</a:t>
            </a:r>
          </a:p>
          <a:p>
            <a:r>
              <a:rPr lang="en-US" sz="2400" dirty="0"/>
              <a:t>Understanding the basic construction of the eye goes somewhere to explaining the physical mechanism of the vision but physical perception is more than this.</a:t>
            </a:r>
          </a:p>
          <a:p>
            <a:r>
              <a:rPr lang="en-US" sz="2400" dirty="0"/>
              <a:t>The information received by the visual apparatus must be filtered and passed to processing elements which allow us to recognize coherent scenes, disambiguate relative distance and differentiate color</a:t>
            </a:r>
            <a:r>
              <a:rPr lang="en-US" sz="2400" dirty="0" smtClean="0"/>
              <a:t>.</a:t>
            </a:r>
            <a:endParaRPr lang="en-US" sz="2400" dirty="0"/>
          </a:p>
          <a:p>
            <a:r>
              <a:rPr lang="en-US" sz="2400" b="1" dirty="0"/>
              <a:t>Perceiving size and depth </a:t>
            </a:r>
            <a:r>
              <a:rPr lang="en-US" sz="2400" dirty="0"/>
              <a:t>– Eye perceive size, depth by considering how the image appears on the retina. The size of the image is specified as visual angle.</a:t>
            </a:r>
          </a:p>
          <a:p>
            <a:r>
              <a:rPr lang="en-US" sz="2400" dirty="0"/>
              <a:t> If we draw a line from the top of the object to a central point on the front of the eye and second line from the bottom of the object to the same point, the visual angle of the object is the angle between these two lines. </a:t>
            </a:r>
          </a:p>
          <a:p>
            <a:r>
              <a:rPr lang="en-US" sz="2400" dirty="0"/>
              <a:t>Visual angle is affected by both the size of the object and its distance from the eye.</a:t>
            </a:r>
          </a:p>
          <a:p>
            <a:pPr marL="0" indent="0">
              <a:buNone/>
            </a:pPr>
            <a:endParaRPr lang="en-US" sz="2400" dirty="0"/>
          </a:p>
          <a:p>
            <a:endParaRPr lang="en-US" sz="2400" dirty="0"/>
          </a:p>
        </p:txBody>
      </p:sp>
    </p:spTree>
    <p:extLst>
      <p:ext uri="{BB962C8B-B14F-4D97-AF65-F5344CB8AC3E}">
        <p14:creationId xmlns:p14="http://schemas.microsoft.com/office/powerpoint/2010/main" val="3799126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5"/>
          <p:cNvGrpSpPr>
            <a:grpSpLocks/>
          </p:cNvGrpSpPr>
          <p:nvPr/>
        </p:nvGrpSpPr>
        <p:grpSpPr bwMode="auto">
          <a:xfrm>
            <a:off x="1403931" y="914400"/>
            <a:ext cx="3945991" cy="4203510"/>
            <a:chOff x="2448" y="1152"/>
            <a:chExt cx="912" cy="1296"/>
          </a:xfrm>
        </p:grpSpPr>
        <p:grpSp>
          <p:nvGrpSpPr>
            <p:cNvPr id="5" name="Group 16"/>
            <p:cNvGrpSpPr>
              <a:grpSpLocks/>
            </p:cNvGrpSpPr>
            <p:nvPr/>
          </p:nvGrpSpPr>
          <p:grpSpPr bwMode="auto">
            <a:xfrm>
              <a:off x="2448" y="1152"/>
              <a:ext cx="912" cy="1296"/>
              <a:chOff x="2448" y="1152"/>
              <a:chExt cx="912" cy="1296"/>
            </a:xfrm>
          </p:grpSpPr>
          <p:sp>
            <p:nvSpPr>
              <p:cNvPr id="8" name="AutoShape 5"/>
              <p:cNvSpPr>
                <a:spLocks noChangeArrowheads="1"/>
              </p:cNvSpPr>
              <p:nvPr/>
            </p:nvSpPr>
            <p:spPr bwMode="auto">
              <a:xfrm>
                <a:off x="2448" y="1152"/>
                <a:ext cx="384" cy="1296"/>
              </a:xfrm>
              <a:prstGeom prst="parallelogram">
                <a:avLst>
                  <a:gd name="adj" fmla="val 83856"/>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utoShape 6"/>
              <p:cNvSpPr>
                <a:spLocks noChangeArrowheads="1"/>
              </p:cNvSpPr>
              <p:nvPr/>
            </p:nvSpPr>
            <p:spPr bwMode="auto">
              <a:xfrm flipH="1">
                <a:off x="2976" y="1152"/>
                <a:ext cx="384" cy="1296"/>
              </a:xfrm>
              <a:prstGeom prst="parallelogram">
                <a:avLst>
                  <a:gd name="adj" fmla="val 83856"/>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8"/>
              <p:cNvSpPr>
                <a:spLocks noChangeShapeType="1"/>
              </p:cNvSpPr>
              <p:nvPr/>
            </p:nvSpPr>
            <p:spPr bwMode="auto">
              <a:xfrm>
                <a:off x="2496" y="2304"/>
                <a:ext cx="768" cy="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9"/>
              <p:cNvSpPr>
                <a:spLocks noChangeShapeType="1"/>
              </p:cNvSpPr>
              <p:nvPr/>
            </p:nvSpPr>
            <p:spPr bwMode="auto">
              <a:xfrm>
                <a:off x="2544" y="2160"/>
                <a:ext cx="720" cy="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0"/>
              <p:cNvSpPr>
                <a:spLocks noChangeShapeType="1"/>
              </p:cNvSpPr>
              <p:nvPr/>
            </p:nvSpPr>
            <p:spPr bwMode="auto">
              <a:xfrm>
                <a:off x="2592" y="2016"/>
                <a:ext cx="624" cy="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1"/>
              <p:cNvSpPr>
                <a:spLocks noChangeShapeType="1"/>
              </p:cNvSpPr>
              <p:nvPr/>
            </p:nvSpPr>
            <p:spPr bwMode="auto">
              <a:xfrm>
                <a:off x="2640" y="1872"/>
                <a:ext cx="528" cy="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2"/>
              <p:cNvSpPr>
                <a:spLocks noChangeShapeType="1"/>
              </p:cNvSpPr>
              <p:nvPr/>
            </p:nvSpPr>
            <p:spPr bwMode="auto">
              <a:xfrm>
                <a:off x="2688" y="1728"/>
                <a:ext cx="432" cy="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3"/>
              <p:cNvSpPr>
                <a:spLocks noChangeShapeType="1"/>
              </p:cNvSpPr>
              <p:nvPr/>
            </p:nvSpPr>
            <p:spPr bwMode="auto">
              <a:xfrm>
                <a:off x="2688" y="1584"/>
                <a:ext cx="432" cy="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4"/>
              <p:cNvSpPr>
                <a:spLocks noChangeShapeType="1"/>
              </p:cNvSpPr>
              <p:nvPr/>
            </p:nvSpPr>
            <p:spPr bwMode="auto">
              <a:xfrm>
                <a:off x="2736" y="1440"/>
                <a:ext cx="336" cy="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5"/>
              <p:cNvSpPr>
                <a:spLocks noChangeShapeType="1"/>
              </p:cNvSpPr>
              <p:nvPr/>
            </p:nvSpPr>
            <p:spPr bwMode="auto">
              <a:xfrm>
                <a:off x="2784" y="1296"/>
                <a:ext cx="240" cy="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 name="Rectangle 17"/>
            <p:cNvSpPr>
              <a:spLocks noChangeArrowheads="1"/>
            </p:cNvSpPr>
            <p:nvPr/>
          </p:nvSpPr>
          <p:spPr bwMode="auto">
            <a:xfrm>
              <a:off x="2688" y="2160"/>
              <a:ext cx="432" cy="192"/>
            </a:xfrm>
            <a:prstGeom prst="rect">
              <a:avLst/>
            </a:prstGeom>
            <a:solidFill>
              <a:schemeClr val="accent2"/>
            </a:solidFill>
            <a:ln w="9525">
              <a:solidFill>
                <a:srgbClr val="555A5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18"/>
            <p:cNvSpPr>
              <a:spLocks noChangeArrowheads="1"/>
            </p:cNvSpPr>
            <p:nvPr/>
          </p:nvSpPr>
          <p:spPr bwMode="auto">
            <a:xfrm>
              <a:off x="2688" y="1296"/>
              <a:ext cx="432" cy="192"/>
            </a:xfrm>
            <a:prstGeom prst="rect">
              <a:avLst/>
            </a:prstGeom>
            <a:solidFill>
              <a:schemeClr val="accent2"/>
            </a:solidFill>
            <a:ln w="9525">
              <a:solidFill>
                <a:srgbClr val="555A5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 name="Group 46"/>
          <p:cNvGrpSpPr>
            <a:grpSpLocks/>
          </p:cNvGrpSpPr>
          <p:nvPr/>
        </p:nvGrpSpPr>
        <p:grpSpPr bwMode="auto">
          <a:xfrm>
            <a:off x="6441743" y="1381457"/>
            <a:ext cx="3997657" cy="3269396"/>
            <a:chOff x="2208" y="2880"/>
            <a:chExt cx="1344" cy="672"/>
          </a:xfrm>
        </p:grpSpPr>
        <p:grpSp>
          <p:nvGrpSpPr>
            <p:cNvPr id="19" name="Group 42"/>
            <p:cNvGrpSpPr>
              <a:grpSpLocks/>
            </p:cNvGrpSpPr>
            <p:nvPr/>
          </p:nvGrpSpPr>
          <p:grpSpPr bwMode="auto">
            <a:xfrm>
              <a:off x="2208" y="2880"/>
              <a:ext cx="1344" cy="288"/>
              <a:chOff x="3696" y="2880"/>
              <a:chExt cx="1344" cy="288"/>
            </a:xfrm>
          </p:grpSpPr>
          <p:grpSp>
            <p:nvGrpSpPr>
              <p:cNvPr id="28" name="Group 28"/>
              <p:cNvGrpSpPr>
                <a:grpSpLocks/>
              </p:cNvGrpSpPr>
              <p:nvPr/>
            </p:nvGrpSpPr>
            <p:grpSpPr bwMode="auto">
              <a:xfrm>
                <a:off x="4800" y="2880"/>
                <a:ext cx="240" cy="288"/>
                <a:chOff x="4272" y="2832"/>
                <a:chExt cx="240" cy="288"/>
              </a:xfrm>
            </p:grpSpPr>
            <p:sp>
              <p:nvSpPr>
                <p:cNvPr id="33" name="Line 26"/>
                <p:cNvSpPr>
                  <a:spLocks noChangeShapeType="1"/>
                </p:cNvSpPr>
                <p:nvPr/>
              </p:nvSpPr>
              <p:spPr bwMode="auto">
                <a:xfrm flipH="1">
                  <a:off x="4272" y="2832"/>
                  <a:ext cx="240" cy="14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27"/>
                <p:cNvSpPr>
                  <a:spLocks noChangeShapeType="1"/>
                </p:cNvSpPr>
                <p:nvPr/>
              </p:nvSpPr>
              <p:spPr bwMode="auto">
                <a:xfrm>
                  <a:off x="4272" y="2976"/>
                  <a:ext cx="240" cy="14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9" name="Group 29"/>
              <p:cNvGrpSpPr>
                <a:grpSpLocks/>
              </p:cNvGrpSpPr>
              <p:nvPr/>
            </p:nvGrpSpPr>
            <p:grpSpPr bwMode="auto">
              <a:xfrm flipH="1">
                <a:off x="3696" y="2880"/>
                <a:ext cx="240" cy="288"/>
                <a:chOff x="4272" y="2832"/>
                <a:chExt cx="240" cy="288"/>
              </a:xfrm>
            </p:grpSpPr>
            <p:sp>
              <p:nvSpPr>
                <p:cNvPr id="31" name="Line 30"/>
                <p:cNvSpPr>
                  <a:spLocks noChangeShapeType="1"/>
                </p:cNvSpPr>
                <p:nvPr/>
              </p:nvSpPr>
              <p:spPr bwMode="auto">
                <a:xfrm flipH="1">
                  <a:off x="4272" y="2832"/>
                  <a:ext cx="240" cy="14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31"/>
                <p:cNvSpPr>
                  <a:spLocks noChangeShapeType="1"/>
                </p:cNvSpPr>
                <p:nvPr/>
              </p:nvSpPr>
              <p:spPr bwMode="auto">
                <a:xfrm>
                  <a:off x="4272" y="2976"/>
                  <a:ext cx="240" cy="14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 name="Line 32"/>
              <p:cNvSpPr>
                <a:spLocks noChangeShapeType="1"/>
              </p:cNvSpPr>
              <p:nvPr/>
            </p:nvSpPr>
            <p:spPr bwMode="auto">
              <a:xfrm flipH="1">
                <a:off x="3936" y="3024"/>
                <a:ext cx="86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 name="Group 40"/>
            <p:cNvGrpSpPr>
              <a:grpSpLocks/>
            </p:cNvGrpSpPr>
            <p:nvPr/>
          </p:nvGrpSpPr>
          <p:grpSpPr bwMode="auto">
            <a:xfrm>
              <a:off x="2400" y="3264"/>
              <a:ext cx="960" cy="288"/>
              <a:chOff x="3888" y="3264"/>
              <a:chExt cx="960" cy="288"/>
            </a:xfrm>
          </p:grpSpPr>
          <p:grpSp>
            <p:nvGrpSpPr>
              <p:cNvPr id="21" name="Group 33"/>
              <p:cNvGrpSpPr>
                <a:grpSpLocks/>
              </p:cNvGrpSpPr>
              <p:nvPr/>
            </p:nvGrpSpPr>
            <p:grpSpPr bwMode="auto">
              <a:xfrm flipH="1">
                <a:off x="4608" y="3264"/>
                <a:ext cx="240" cy="288"/>
                <a:chOff x="4272" y="2832"/>
                <a:chExt cx="240" cy="288"/>
              </a:xfrm>
            </p:grpSpPr>
            <p:sp>
              <p:nvSpPr>
                <p:cNvPr id="26" name="Line 34"/>
                <p:cNvSpPr>
                  <a:spLocks noChangeShapeType="1"/>
                </p:cNvSpPr>
                <p:nvPr/>
              </p:nvSpPr>
              <p:spPr bwMode="auto">
                <a:xfrm flipH="1">
                  <a:off x="4272" y="2832"/>
                  <a:ext cx="240" cy="14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35"/>
                <p:cNvSpPr>
                  <a:spLocks noChangeShapeType="1"/>
                </p:cNvSpPr>
                <p:nvPr/>
              </p:nvSpPr>
              <p:spPr bwMode="auto">
                <a:xfrm>
                  <a:off x="4272" y="2976"/>
                  <a:ext cx="240" cy="14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 name="Group 36"/>
              <p:cNvGrpSpPr>
                <a:grpSpLocks/>
              </p:cNvGrpSpPr>
              <p:nvPr/>
            </p:nvGrpSpPr>
            <p:grpSpPr bwMode="auto">
              <a:xfrm>
                <a:off x="3888" y="3264"/>
                <a:ext cx="240" cy="288"/>
                <a:chOff x="4272" y="2832"/>
                <a:chExt cx="240" cy="288"/>
              </a:xfrm>
            </p:grpSpPr>
            <p:sp>
              <p:nvSpPr>
                <p:cNvPr id="24" name="Line 37"/>
                <p:cNvSpPr>
                  <a:spLocks noChangeShapeType="1"/>
                </p:cNvSpPr>
                <p:nvPr/>
              </p:nvSpPr>
              <p:spPr bwMode="auto">
                <a:xfrm flipH="1">
                  <a:off x="4272" y="2832"/>
                  <a:ext cx="240" cy="14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38"/>
                <p:cNvSpPr>
                  <a:spLocks noChangeShapeType="1"/>
                </p:cNvSpPr>
                <p:nvPr/>
              </p:nvSpPr>
              <p:spPr bwMode="auto">
                <a:xfrm>
                  <a:off x="4272" y="2976"/>
                  <a:ext cx="240" cy="14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 name="Line 39"/>
              <p:cNvSpPr>
                <a:spLocks noChangeShapeType="1"/>
              </p:cNvSpPr>
              <p:nvPr/>
            </p:nvSpPr>
            <p:spPr bwMode="auto">
              <a:xfrm flipH="1">
                <a:off x="3936" y="3408"/>
                <a:ext cx="86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3769041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8BC2EA8-6CCC-4310-AC0B-C67ECBF7108D}"/>
              </a:ext>
            </a:extLst>
          </p:cNvPr>
          <p:cNvSpPr>
            <a:spLocks noGrp="1"/>
          </p:cNvSpPr>
          <p:nvPr>
            <p:ph idx="1"/>
          </p:nvPr>
        </p:nvSpPr>
        <p:spPr>
          <a:xfrm>
            <a:off x="362363" y="383071"/>
            <a:ext cx="11367881" cy="5103329"/>
          </a:xfrm>
        </p:spPr>
        <p:txBody>
          <a:bodyPr>
            <a:normAutofit lnSpcReduction="10000"/>
          </a:bodyPr>
          <a:lstStyle/>
          <a:p>
            <a:r>
              <a:rPr lang="en-US" sz="2400" b="1" dirty="0"/>
              <a:t>Perception of size </a:t>
            </a:r>
            <a:r>
              <a:rPr lang="en-US" sz="2400" dirty="0"/>
              <a:t>– Visual angle of object is reduced as it gets away, we might expect that we would perceive the object as smaller.</a:t>
            </a:r>
          </a:p>
          <a:p>
            <a:r>
              <a:rPr lang="en-US" sz="2400" dirty="0" smtClean="0"/>
              <a:t>In fact, </a:t>
            </a:r>
            <a:r>
              <a:rPr lang="en-US" sz="2400" dirty="0"/>
              <a:t>our perception of an object size remains constant even if its visual angle changes.</a:t>
            </a:r>
          </a:p>
          <a:p>
            <a:r>
              <a:rPr lang="en-US" sz="2400" dirty="0"/>
              <a:t>So a person height is perceived as constant even if they move far from you.</a:t>
            </a:r>
          </a:p>
          <a:p>
            <a:r>
              <a:rPr lang="en-US" sz="2400" dirty="0"/>
              <a:t>This is the law of size constancy and it indicates that our perception of size relies on factors other than visual angle</a:t>
            </a:r>
            <a:r>
              <a:rPr lang="en-US" sz="2400" dirty="0" smtClean="0"/>
              <a:t>.</a:t>
            </a:r>
            <a:endParaRPr lang="en-US" sz="2400" dirty="0"/>
          </a:p>
          <a:p>
            <a:r>
              <a:rPr lang="en-US" sz="2400" b="1" dirty="0"/>
              <a:t>Perception of depth </a:t>
            </a:r>
            <a:r>
              <a:rPr lang="en-US" sz="2400" dirty="0"/>
              <a:t>– If objects overlap, the object which is partially covered is perceived to be in the background and therefore far away.</a:t>
            </a:r>
          </a:p>
          <a:p>
            <a:r>
              <a:rPr lang="en-US" sz="2400" dirty="0"/>
              <a:t>Similarly the size and height of the object in our field of view provides a hint of its distance.</a:t>
            </a:r>
          </a:p>
          <a:p>
            <a:r>
              <a:rPr lang="en-US" sz="2400" dirty="0"/>
              <a:t>If we expect an object to be of a certain size then we can judge its distance accordingly</a:t>
            </a:r>
          </a:p>
          <a:p>
            <a:endParaRPr lang="en-US" sz="2400" dirty="0"/>
          </a:p>
          <a:p>
            <a:pPr marL="0" indent="0">
              <a:buNone/>
            </a:pPr>
            <a:endParaRPr lang="en-US" sz="2400" dirty="0"/>
          </a:p>
        </p:txBody>
      </p:sp>
    </p:spTree>
    <p:extLst>
      <p:ext uri="{BB962C8B-B14F-4D97-AF65-F5344CB8AC3E}">
        <p14:creationId xmlns:p14="http://schemas.microsoft.com/office/powerpoint/2010/main" val="2153110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optical illusion siz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3940" y="204788"/>
            <a:ext cx="6884119" cy="498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447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6478"/>
            <a:ext cx="10515600" cy="5431809"/>
          </a:xfrm>
        </p:spPr>
        <p:txBody>
          <a:bodyPr/>
          <a:lstStyle/>
          <a:p>
            <a:r>
              <a:rPr lang="en-US" b="1" dirty="0" smtClean="0"/>
              <a:t>Perceiving Brightness </a:t>
            </a:r>
            <a:r>
              <a:rPr lang="en-US" dirty="0" smtClean="0"/>
              <a:t>– Brightness is in fact a subject to reaction to levels of light. It is affected by luminance which is the amount of light falling on the object surface and its reflective properties.</a:t>
            </a:r>
          </a:p>
          <a:p>
            <a:r>
              <a:rPr lang="en-US" dirty="0" smtClean="0"/>
              <a:t>Contrast is relative to luminance it is a function of the luminance of an object and the luminance of its background. Visual activity increases with increased luminance.</a:t>
            </a:r>
          </a:p>
          <a:p>
            <a:endParaRPr lang="en-US" dirty="0" smtClean="0"/>
          </a:p>
          <a:p>
            <a:endParaRPr lang="en-US" dirty="0"/>
          </a:p>
        </p:txBody>
      </p:sp>
      <p:pic>
        <p:nvPicPr>
          <p:cNvPr id="4098" name="Picture 2" descr="Image result for optical illusion color with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9904" y="2705645"/>
            <a:ext cx="3314700" cy="2548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31793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7C2D7C3F50CD48B5D8CD8E924F01E6" ma:contentTypeVersion="12" ma:contentTypeDescription="Create a new document." ma:contentTypeScope="" ma:versionID="ba58d99401732d2b78792876fa958826">
  <xsd:schema xmlns:xsd="http://www.w3.org/2001/XMLSchema" xmlns:xs="http://www.w3.org/2001/XMLSchema" xmlns:p="http://schemas.microsoft.com/office/2006/metadata/properties" xmlns:ns2="e5b1661c-6c69-4f0f-9f82-a64d52cee4d7" xmlns:ns3="9a646e76-a2e6-42c9-96d0-6aca5437d582" targetNamespace="http://schemas.microsoft.com/office/2006/metadata/properties" ma:root="true" ma:fieldsID="cb3bf5d5605064fb2b70c6b995c36c2e" ns2:_="" ns3:_="">
    <xsd:import namespace="e5b1661c-6c69-4f0f-9f82-a64d52cee4d7"/>
    <xsd:import namespace="9a646e76-a2e6-42c9-96d0-6aca5437d58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b1661c-6c69-4f0f-9f82-a64d52cee4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a646e76-a2e6-42c9-96d0-6aca5437d58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1F9084-7214-4946-BD67-76831EE106E6}"/>
</file>

<file path=customXml/itemProps2.xml><?xml version="1.0" encoding="utf-8"?>
<ds:datastoreItem xmlns:ds="http://schemas.openxmlformats.org/officeDocument/2006/customXml" ds:itemID="{6365DEDE-DFF6-4FBA-8A6F-0751A525FD52}"/>
</file>

<file path=customXml/itemProps3.xml><?xml version="1.0" encoding="utf-8"?>
<ds:datastoreItem xmlns:ds="http://schemas.openxmlformats.org/officeDocument/2006/customXml" ds:itemID="{156EACF6-6F7A-411C-97F5-7D3485749A02}"/>
</file>

<file path=docProps/app.xml><?xml version="1.0" encoding="utf-8"?>
<Properties xmlns="http://schemas.openxmlformats.org/officeDocument/2006/extended-properties" xmlns:vt="http://schemas.openxmlformats.org/officeDocument/2006/docPropsVTypes">
  <Template>template</Template>
  <TotalTime>262</TotalTime>
  <Words>1229</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Cambria</vt:lpstr>
      <vt:lpstr>template</vt:lpstr>
      <vt:lpstr>HUMAN COMPUTER INTERACTION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 Pulla</dc:creator>
  <cp:lastModifiedBy>Windows User</cp:lastModifiedBy>
  <cp:revision>15</cp:revision>
  <dcterms:created xsi:type="dcterms:W3CDTF">2019-09-03T08:53:57Z</dcterms:created>
  <dcterms:modified xsi:type="dcterms:W3CDTF">2019-09-06T09:58:44Z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0x0101001C7C2D7C3F50CD48B5D8CD8E924F01E6</vt:lpwstr>
  </property>
</Properties>
</file>