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57" r:id="rId3"/>
    <p:sldId id="266" r:id="rId4"/>
    <p:sldId id="267" r:id="rId5"/>
    <p:sldId id="258" r:id="rId6"/>
    <p:sldId id="269" r:id="rId7"/>
    <p:sldId id="268" r:id="rId8"/>
    <p:sldId id="270" r:id="rId9"/>
    <p:sldId id="259" r:id="rId10"/>
    <p:sldId id="271" r:id="rId11"/>
    <p:sldId id="272" r:id="rId12"/>
    <p:sldId id="261" r:id="rId13"/>
    <p:sldId id="273" r:id="rId14"/>
    <p:sldId id="260" r:id="rId15"/>
    <p:sldId id="27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096237"/>
            <a:ext cx="10363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fld id="{F05203F3-AE6C-44BC-9BF7-BA889E92795C}" type="datetimeFigureOut">
              <a:rPr lang="en-US" smtClean="0"/>
              <a:t>9/5/2019</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extLst>
          </p:cNvPr>
          <p:cNvSpPr>
            <a:spLocks noGrp="1"/>
          </p:cNvSpPr>
          <p:nvPr>
            <p:ph type="sldNum" sz="quarter" idx="12"/>
          </p:nvPr>
        </p:nvSpPr>
        <p:spPr>
          <a:xfrm>
            <a:off x="9446684" y="6381751"/>
            <a:ext cx="2743200" cy="365125"/>
          </a:xfrm>
        </p:spPr>
        <p:txBody>
          <a:bodyPr/>
          <a:lstStyle>
            <a:lvl1pPr>
              <a:defRPr sz="1600" b="1">
                <a:solidFill>
                  <a:schemeClr val="bg1"/>
                </a:solidFill>
                <a:latin typeface="Cambria" panose="02040503050406030204" pitchFamily="18" charset="0"/>
              </a:defRPr>
            </a:lvl1pPr>
          </a:lstStyle>
          <a:p>
            <a:fld id="{7D46E5B6-00F6-4CCE-9DB8-D2F82C4F775D}" type="slidenum">
              <a:rPr lang="en-US" smtClean="0"/>
              <a:t>‹#›</a:t>
            </a:fld>
            <a:endParaRPr lang="en-US"/>
          </a:p>
        </p:txBody>
      </p:sp>
    </p:spTree>
    <p:extLst>
      <p:ext uri="{BB962C8B-B14F-4D97-AF65-F5344CB8AC3E}">
        <p14:creationId xmlns:p14="http://schemas.microsoft.com/office/powerpoint/2010/main" val="2041843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fld id="{F05203F3-AE6C-44BC-9BF7-BA889E92795C}" type="datetimeFigureOut">
              <a:rPr lang="en-US" smtClean="0"/>
              <a:t>9/5/2019</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fld id="{7D46E5B6-00F6-4CCE-9DB8-D2F82C4F775D}" type="slidenum">
              <a:rPr lang="en-US" smtClean="0"/>
              <a:t>‹#›</a:t>
            </a:fld>
            <a:endParaRPr lang="en-US"/>
          </a:p>
        </p:txBody>
      </p:sp>
    </p:spTree>
    <p:extLst>
      <p:ext uri="{BB962C8B-B14F-4D97-AF65-F5344CB8AC3E}">
        <p14:creationId xmlns:p14="http://schemas.microsoft.com/office/powerpoint/2010/main" val="4260361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fld id="{F05203F3-AE6C-44BC-9BF7-BA889E92795C}" type="datetimeFigureOut">
              <a:rPr lang="en-US" smtClean="0"/>
              <a:t>9/5/2019</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fld id="{7D46E5B6-00F6-4CCE-9DB8-D2F82C4F775D}" type="slidenum">
              <a:rPr lang="en-US" smtClean="0"/>
              <a:t>‹#›</a:t>
            </a:fld>
            <a:endParaRPr lang="en-US"/>
          </a:p>
        </p:txBody>
      </p:sp>
    </p:spTree>
    <p:extLst>
      <p:ext uri="{BB962C8B-B14F-4D97-AF65-F5344CB8AC3E}">
        <p14:creationId xmlns:p14="http://schemas.microsoft.com/office/powerpoint/2010/main" val="1929638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12875"/>
            <a:ext cx="10515600" cy="83237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38200" y="1306286"/>
            <a:ext cx="10515600" cy="3879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fld id="{F05203F3-AE6C-44BC-9BF7-BA889E92795C}" type="datetimeFigureOut">
              <a:rPr lang="en-US" smtClean="0"/>
              <a:t>9/5/2019</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extLst>
          </p:cNvPr>
          <p:cNvSpPr>
            <a:spLocks noGrp="1"/>
          </p:cNvSpPr>
          <p:nvPr>
            <p:ph type="sldNum" sz="quarter" idx="12"/>
          </p:nvPr>
        </p:nvSpPr>
        <p:spPr>
          <a:xfrm>
            <a:off x="9414933" y="6429376"/>
            <a:ext cx="2743200" cy="365125"/>
          </a:xfrm>
        </p:spPr>
        <p:txBody>
          <a:bodyPr/>
          <a:lstStyle>
            <a:lvl1pPr>
              <a:defRPr sz="1400" b="1">
                <a:solidFill>
                  <a:schemeClr val="bg1"/>
                </a:solidFill>
              </a:defRPr>
            </a:lvl1pPr>
          </a:lstStyle>
          <a:p>
            <a:fld id="{7D46E5B6-00F6-4CCE-9DB8-D2F82C4F775D}" type="slidenum">
              <a:rPr lang="en-US" smtClean="0"/>
              <a:t>‹#›</a:t>
            </a:fld>
            <a:endParaRPr lang="en-US"/>
          </a:p>
        </p:txBody>
      </p:sp>
    </p:spTree>
    <p:extLst>
      <p:ext uri="{BB962C8B-B14F-4D97-AF65-F5344CB8AC3E}">
        <p14:creationId xmlns:p14="http://schemas.microsoft.com/office/powerpoint/2010/main" val="2015421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730024"/>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3727316"/>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extLst>
          </p:cNvPr>
          <p:cNvSpPr>
            <a:spLocks noGrp="1"/>
          </p:cNvSpPr>
          <p:nvPr>
            <p:ph type="dt" sz="half" idx="10"/>
          </p:nvPr>
        </p:nvSpPr>
        <p:spPr/>
        <p:txBody>
          <a:bodyPr/>
          <a:lstStyle>
            <a:lvl1pPr>
              <a:defRPr/>
            </a:lvl1pPr>
          </a:lstStyle>
          <a:p>
            <a:fld id="{F05203F3-AE6C-44BC-9BF7-BA889E92795C}" type="datetimeFigureOut">
              <a:rPr lang="en-US" smtClean="0"/>
              <a:t>9/5/2019</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fld id="{7D46E5B6-00F6-4CCE-9DB8-D2F82C4F775D}" type="slidenum">
              <a:rPr lang="en-US" smtClean="0"/>
              <a:t>‹#›</a:t>
            </a:fld>
            <a:endParaRPr lang="en-US"/>
          </a:p>
        </p:txBody>
      </p:sp>
    </p:spTree>
    <p:extLst>
      <p:ext uri="{BB962C8B-B14F-4D97-AF65-F5344CB8AC3E}">
        <p14:creationId xmlns:p14="http://schemas.microsoft.com/office/powerpoint/2010/main" val="515451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a:extLst>
              <a:ext uri="{FF2B5EF4-FFF2-40B4-BE49-F238E27FC236}"/>
            </a:extLst>
          </p:cNvPr>
          <p:cNvSpPr>
            <a:spLocks noGrp="1"/>
          </p:cNvSpPr>
          <p:nvPr>
            <p:ph type="dt" sz="half" idx="10"/>
          </p:nvPr>
        </p:nvSpPr>
        <p:spPr/>
        <p:txBody>
          <a:bodyPr/>
          <a:lstStyle>
            <a:lvl1pPr>
              <a:defRPr/>
            </a:lvl1pPr>
          </a:lstStyle>
          <a:p>
            <a:fld id="{F05203F3-AE6C-44BC-9BF7-BA889E92795C}" type="datetimeFigureOut">
              <a:rPr lang="en-US" smtClean="0"/>
              <a:t>9/5/2019</a:t>
            </a:fld>
            <a:endParaRPr lang="en-US"/>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fld id="{7D46E5B6-00F6-4CCE-9DB8-D2F82C4F775D}" type="slidenum">
              <a:rPr lang="en-US" smtClean="0"/>
              <a:t>‹#›</a:t>
            </a:fld>
            <a:endParaRPr lang="en-US"/>
          </a:p>
        </p:txBody>
      </p:sp>
    </p:spTree>
    <p:extLst>
      <p:ext uri="{BB962C8B-B14F-4D97-AF65-F5344CB8AC3E}">
        <p14:creationId xmlns:p14="http://schemas.microsoft.com/office/powerpoint/2010/main" val="2268497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a:extLst>
              <a:ext uri="{FF2B5EF4-FFF2-40B4-BE49-F238E27FC236}"/>
            </a:extLst>
          </p:cNvPr>
          <p:cNvSpPr>
            <a:spLocks noGrp="1"/>
          </p:cNvSpPr>
          <p:nvPr>
            <p:ph type="dt" sz="half" idx="10"/>
          </p:nvPr>
        </p:nvSpPr>
        <p:spPr/>
        <p:txBody>
          <a:bodyPr/>
          <a:lstStyle>
            <a:lvl1pPr>
              <a:defRPr/>
            </a:lvl1pPr>
          </a:lstStyle>
          <a:p>
            <a:fld id="{F05203F3-AE6C-44BC-9BF7-BA889E92795C}" type="datetimeFigureOut">
              <a:rPr lang="en-US" smtClean="0"/>
              <a:t>9/5/2019</a:t>
            </a:fld>
            <a:endParaRPr lang="en-US"/>
          </a:p>
        </p:txBody>
      </p:sp>
      <p:sp>
        <p:nvSpPr>
          <p:cNvPr id="8"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9" name="Slide Number Placeholder 5">
            <a:extLst>
              <a:ext uri="{FF2B5EF4-FFF2-40B4-BE49-F238E27FC236}"/>
            </a:extLst>
          </p:cNvPr>
          <p:cNvSpPr>
            <a:spLocks noGrp="1"/>
          </p:cNvSpPr>
          <p:nvPr>
            <p:ph type="sldNum" sz="quarter" idx="12"/>
          </p:nvPr>
        </p:nvSpPr>
        <p:spPr/>
        <p:txBody>
          <a:bodyPr/>
          <a:lstStyle>
            <a:lvl1pPr>
              <a:defRPr/>
            </a:lvl1pPr>
          </a:lstStyle>
          <a:p>
            <a:fld id="{7D46E5B6-00F6-4CCE-9DB8-D2F82C4F775D}" type="slidenum">
              <a:rPr lang="en-US" smtClean="0"/>
              <a:t>‹#›</a:t>
            </a:fld>
            <a:endParaRPr lang="en-US"/>
          </a:p>
        </p:txBody>
      </p:sp>
    </p:spTree>
    <p:extLst>
      <p:ext uri="{BB962C8B-B14F-4D97-AF65-F5344CB8AC3E}">
        <p14:creationId xmlns:p14="http://schemas.microsoft.com/office/powerpoint/2010/main" val="1065615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a:extLst>
              <a:ext uri="{FF2B5EF4-FFF2-40B4-BE49-F238E27FC236}"/>
            </a:extLst>
          </p:cNvPr>
          <p:cNvSpPr>
            <a:spLocks noGrp="1"/>
          </p:cNvSpPr>
          <p:nvPr>
            <p:ph type="dt" sz="half" idx="10"/>
          </p:nvPr>
        </p:nvSpPr>
        <p:spPr/>
        <p:txBody>
          <a:bodyPr/>
          <a:lstStyle>
            <a:lvl1pPr>
              <a:defRPr/>
            </a:lvl1pPr>
          </a:lstStyle>
          <a:p>
            <a:fld id="{F05203F3-AE6C-44BC-9BF7-BA889E92795C}" type="datetimeFigureOut">
              <a:rPr lang="en-US" smtClean="0"/>
              <a:t>9/5/2019</a:t>
            </a:fld>
            <a:endParaRPr lang="en-US"/>
          </a:p>
        </p:txBody>
      </p:sp>
      <p:sp>
        <p:nvSpPr>
          <p:cNvPr id="4"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5" name="Slide Number Placeholder 5">
            <a:extLst>
              <a:ext uri="{FF2B5EF4-FFF2-40B4-BE49-F238E27FC236}"/>
            </a:extLst>
          </p:cNvPr>
          <p:cNvSpPr>
            <a:spLocks noGrp="1"/>
          </p:cNvSpPr>
          <p:nvPr>
            <p:ph type="sldNum" sz="quarter" idx="12"/>
          </p:nvPr>
        </p:nvSpPr>
        <p:spPr/>
        <p:txBody>
          <a:bodyPr/>
          <a:lstStyle>
            <a:lvl1pPr>
              <a:defRPr/>
            </a:lvl1pPr>
          </a:lstStyle>
          <a:p>
            <a:fld id="{7D46E5B6-00F6-4CCE-9DB8-D2F82C4F775D}" type="slidenum">
              <a:rPr lang="en-US" smtClean="0"/>
              <a:t>‹#›</a:t>
            </a:fld>
            <a:endParaRPr lang="en-US"/>
          </a:p>
        </p:txBody>
      </p:sp>
    </p:spTree>
    <p:extLst>
      <p:ext uri="{BB962C8B-B14F-4D97-AF65-F5344CB8AC3E}">
        <p14:creationId xmlns:p14="http://schemas.microsoft.com/office/powerpoint/2010/main" val="3225703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extLst>
          </p:cNvPr>
          <p:cNvSpPr>
            <a:spLocks noGrp="1"/>
          </p:cNvSpPr>
          <p:nvPr>
            <p:ph type="dt" sz="half" idx="10"/>
          </p:nvPr>
        </p:nvSpPr>
        <p:spPr/>
        <p:txBody>
          <a:bodyPr/>
          <a:lstStyle>
            <a:lvl1pPr>
              <a:defRPr/>
            </a:lvl1pPr>
          </a:lstStyle>
          <a:p>
            <a:fld id="{F05203F3-AE6C-44BC-9BF7-BA889E92795C}" type="datetimeFigureOut">
              <a:rPr lang="en-US" smtClean="0"/>
              <a:t>9/5/2019</a:t>
            </a:fld>
            <a:endParaRPr lang="en-US"/>
          </a:p>
        </p:txBody>
      </p:sp>
      <p:sp>
        <p:nvSpPr>
          <p:cNvPr id="3"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4" name="Slide Number Placeholder 5">
            <a:extLst>
              <a:ext uri="{FF2B5EF4-FFF2-40B4-BE49-F238E27FC236}"/>
            </a:extLst>
          </p:cNvPr>
          <p:cNvSpPr>
            <a:spLocks noGrp="1"/>
          </p:cNvSpPr>
          <p:nvPr>
            <p:ph type="sldNum" sz="quarter" idx="12"/>
          </p:nvPr>
        </p:nvSpPr>
        <p:spPr/>
        <p:txBody>
          <a:bodyPr/>
          <a:lstStyle>
            <a:lvl1pPr>
              <a:defRPr/>
            </a:lvl1pPr>
          </a:lstStyle>
          <a:p>
            <a:fld id="{7D46E5B6-00F6-4CCE-9DB8-D2F82C4F775D}" type="slidenum">
              <a:rPr lang="en-US" smtClean="0"/>
              <a:t>‹#›</a:t>
            </a:fld>
            <a:endParaRPr lang="en-US"/>
          </a:p>
        </p:txBody>
      </p:sp>
    </p:spTree>
    <p:extLst>
      <p:ext uri="{BB962C8B-B14F-4D97-AF65-F5344CB8AC3E}">
        <p14:creationId xmlns:p14="http://schemas.microsoft.com/office/powerpoint/2010/main" val="119997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a:extLst>
              <a:ext uri="{FF2B5EF4-FFF2-40B4-BE49-F238E27FC236}"/>
            </a:extLst>
          </p:cNvPr>
          <p:cNvSpPr>
            <a:spLocks noGrp="1"/>
          </p:cNvSpPr>
          <p:nvPr>
            <p:ph type="dt" sz="half" idx="10"/>
          </p:nvPr>
        </p:nvSpPr>
        <p:spPr/>
        <p:txBody>
          <a:bodyPr/>
          <a:lstStyle>
            <a:lvl1pPr>
              <a:defRPr/>
            </a:lvl1pPr>
          </a:lstStyle>
          <a:p>
            <a:fld id="{F05203F3-AE6C-44BC-9BF7-BA889E92795C}" type="datetimeFigureOut">
              <a:rPr lang="en-US" smtClean="0"/>
              <a:t>9/5/2019</a:t>
            </a:fld>
            <a:endParaRPr lang="en-US"/>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fld id="{7D46E5B6-00F6-4CCE-9DB8-D2F82C4F775D}" type="slidenum">
              <a:rPr lang="en-US" smtClean="0"/>
              <a:t>‹#›</a:t>
            </a:fld>
            <a:endParaRPr lang="en-US"/>
          </a:p>
        </p:txBody>
      </p:sp>
    </p:spTree>
    <p:extLst>
      <p:ext uri="{BB962C8B-B14F-4D97-AF65-F5344CB8AC3E}">
        <p14:creationId xmlns:p14="http://schemas.microsoft.com/office/powerpoint/2010/main" val="14753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a:extLst>
              <a:ext uri="{FF2B5EF4-FFF2-40B4-BE49-F238E27FC236}"/>
            </a:extLst>
          </p:cNvPr>
          <p:cNvSpPr>
            <a:spLocks noGrp="1"/>
          </p:cNvSpPr>
          <p:nvPr>
            <p:ph type="dt" sz="half" idx="10"/>
          </p:nvPr>
        </p:nvSpPr>
        <p:spPr/>
        <p:txBody>
          <a:bodyPr/>
          <a:lstStyle>
            <a:lvl1pPr>
              <a:defRPr/>
            </a:lvl1pPr>
          </a:lstStyle>
          <a:p>
            <a:fld id="{F05203F3-AE6C-44BC-9BF7-BA889E92795C}" type="datetimeFigureOut">
              <a:rPr lang="en-US" smtClean="0"/>
              <a:t>9/5/2019</a:t>
            </a:fld>
            <a:endParaRPr lang="en-US"/>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fld id="{7D46E5B6-00F6-4CCE-9DB8-D2F82C4F775D}" type="slidenum">
              <a:rPr lang="en-US" smtClean="0"/>
              <a:t>‹#›</a:t>
            </a:fld>
            <a:endParaRPr lang="en-US"/>
          </a:p>
        </p:txBody>
      </p:sp>
    </p:spTree>
    <p:extLst>
      <p:ext uri="{BB962C8B-B14F-4D97-AF65-F5344CB8AC3E}">
        <p14:creationId xmlns:p14="http://schemas.microsoft.com/office/powerpoint/2010/main" val="3078544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a:extLst>
              <a:ext uri="{FF2B5EF4-FFF2-40B4-BE49-F238E27FC236}"/>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fld id="{F05203F3-AE6C-44BC-9BF7-BA889E92795C}" type="datetimeFigureOut">
              <a:rPr lang="en-US" smtClean="0"/>
              <a:t>9/5/2019</a:t>
            </a:fld>
            <a:endParaRPr lang="en-US"/>
          </a:p>
        </p:txBody>
      </p:sp>
      <p:sp>
        <p:nvSpPr>
          <p:cNvPr id="5" name="Footer Placeholder 4">
            <a:extLst>
              <a:ext uri="{FF2B5EF4-FFF2-40B4-BE49-F238E27FC236}"/>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endParaRPr lang="en-US"/>
          </a:p>
        </p:txBody>
      </p:sp>
      <p:sp>
        <p:nvSpPr>
          <p:cNvPr id="6" name="Slide Number Placeholder 5">
            <a:extLst>
              <a:ext uri="{FF2B5EF4-FFF2-40B4-BE49-F238E27FC236}"/>
            </a:extLst>
          </p:cNvPr>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7D46E5B6-00F6-4CCE-9DB8-D2F82C4F775D}" type="slidenum">
              <a:rPr lang="en-US" smtClean="0"/>
              <a:t>‹#›</a:t>
            </a:fld>
            <a:endParaRPr lang="en-US"/>
          </a:p>
        </p:txBody>
      </p:sp>
      <p:pic>
        <p:nvPicPr>
          <p:cNvPr id="1031" name="Picture 7"/>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5153026"/>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6245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HUMAN COMPUTER INTERACTION</a:t>
            </a:r>
            <a:endParaRPr lang="en-US" dirty="0"/>
          </a:p>
        </p:txBody>
      </p:sp>
      <p:sp>
        <p:nvSpPr>
          <p:cNvPr id="3" name="Content Placeholder 2"/>
          <p:cNvSpPr>
            <a:spLocks noGrp="1"/>
          </p:cNvSpPr>
          <p:nvPr>
            <p:ph idx="1"/>
          </p:nvPr>
        </p:nvSpPr>
        <p:spPr/>
        <p:txBody>
          <a:bodyPr/>
          <a:lstStyle/>
          <a:p>
            <a:pPr marL="0" indent="0" algn="ctr">
              <a:buNone/>
            </a:pPr>
            <a:r>
              <a:rPr lang="en-US" dirty="0" smtClean="0"/>
              <a:t>LECTURE 3</a:t>
            </a:r>
            <a:endParaRPr lang="en-US" dirty="0"/>
          </a:p>
        </p:txBody>
      </p:sp>
    </p:spTree>
    <p:extLst>
      <p:ext uri="{BB962C8B-B14F-4D97-AF65-F5344CB8AC3E}">
        <p14:creationId xmlns:p14="http://schemas.microsoft.com/office/powerpoint/2010/main" val="3896535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4591"/>
            <a:ext cx="11887200" cy="5568288"/>
          </a:xfrm>
        </p:spPr>
        <p:txBody>
          <a:bodyPr/>
          <a:lstStyle/>
          <a:p>
            <a:r>
              <a:rPr lang="en-IN" sz="2400" b="1" dirty="0" smtClean="0"/>
              <a:t>Episodic memory </a:t>
            </a:r>
            <a:r>
              <a:rPr lang="en-IN" sz="2400" dirty="0" smtClean="0"/>
              <a:t>represents our memory of events and experiences in a serial  form. It is from this memory that we can reconstruct the actual events that took place at a given point in our lives.</a:t>
            </a:r>
          </a:p>
          <a:p>
            <a:endParaRPr lang="en-IN" sz="2400" dirty="0" smtClean="0"/>
          </a:p>
          <a:p>
            <a:endParaRPr lang="en-US" dirty="0"/>
          </a:p>
        </p:txBody>
      </p:sp>
      <p:pic>
        <p:nvPicPr>
          <p:cNvPr id="21506" name="Picture 2" descr="Image result for episodic mem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695" y="1091821"/>
            <a:ext cx="10003809" cy="420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359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155140"/>
          </a:xfrm>
        </p:spPr>
        <p:txBody>
          <a:bodyPr/>
          <a:lstStyle/>
          <a:p>
            <a:pPr algn="just"/>
            <a:r>
              <a:rPr lang="en-IN" sz="2400" b="1" dirty="0" smtClean="0"/>
              <a:t>Semantic memory </a:t>
            </a:r>
            <a:r>
              <a:rPr lang="en-IN" sz="2400" dirty="0" smtClean="0"/>
              <a:t>is a structured record of facts, concepts and skills that we have acquired. Semantic memory is structured in some way to allow access to information, representation of relationships between pieces of information and inference.</a:t>
            </a:r>
          </a:p>
          <a:p>
            <a:pPr algn="just"/>
            <a:r>
              <a:rPr lang="en-IN" sz="2400" dirty="0" smtClean="0"/>
              <a:t>One model for the way in which semantic memory is structured is as a network. Items are associated to each other in classes, and may inherit attributes from parent classes.</a:t>
            </a:r>
          </a:p>
          <a:p>
            <a:pPr algn="just"/>
            <a:r>
              <a:rPr lang="en-IN" sz="2400" dirty="0" smtClean="0"/>
              <a:t>This model is known as semantic network.</a:t>
            </a:r>
          </a:p>
          <a:p>
            <a:pPr algn="just"/>
            <a:endParaRPr lang="en-IN" sz="2400" dirty="0" smtClean="0"/>
          </a:p>
          <a:p>
            <a:pPr marL="0" indent="0">
              <a:buNone/>
            </a:pPr>
            <a:endParaRPr lang="en-US" dirty="0"/>
          </a:p>
        </p:txBody>
      </p:sp>
      <p:pic>
        <p:nvPicPr>
          <p:cNvPr id="22530" name="Picture 2" descr="Image result for semantic memory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263" y="2224586"/>
            <a:ext cx="10795379" cy="3292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600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4EDCB35-4E70-4A18-96D8-55AC1AE9ACD5}"/>
              </a:ext>
            </a:extLst>
          </p:cNvPr>
          <p:cNvSpPr>
            <a:spLocks noGrp="1"/>
          </p:cNvSpPr>
          <p:nvPr>
            <p:ph idx="1"/>
          </p:nvPr>
        </p:nvSpPr>
        <p:spPr>
          <a:xfrm>
            <a:off x="155299" y="196712"/>
            <a:ext cx="11668125" cy="6429375"/>
          </a:xfrm>
        </p:spPr>
        <p:txBody>
          <a:bodyPr>
            <a:normAutofit/>
          </a:bodyPr>
          <a:lstStyle/>
          <a:p>
            <a:pPr marL="0" indent="0">
              <a:buNone/>
            </a:pPr>
            <a:r>
              <a:rPr lang="en-IN" b="1" dirty="0"/>
              <a:t>Thinking – Reasoning and Problem Solving</a:t>
            </a:r>
            <a:r>
              <a:rPr lang="en-IN" sz="2400" dirty="0" smtClean="0"/>
              <a:t>:-</a:t>
            </a:r>
          </a:p>
          <a:p>
            <a:pPr marL="0" indent="0">
              <a:buNone/>
            </a:pPr>
            <a:endParaRPr lang="en-IN" sz="2400" dirty="0"/>
          </a:p>
          <a:p>
            <a:pPr algn="just"/>
            <a:r>
              <a:rPr lang="en-IN" sz="2400" dirty="0"/>
              <a:t>The process of how information is processed and manipulated in human is most complex and it is the one which separates human from other information processing systems.</a:t>
            </a:r>
          </a:p>
          <a:p>
            <a:pPr algn="just"/>
            <a:r>
              <a:rPr lang="en-IN" sz="2400" dirty="0"/>
              <a:t>When compared to other information processing system, humans are able to reason and solve problems even if the information </a:t>
            </a:r>
            <a:r>
              <a:rPr lang="en-IN" sz="2400" dirty="0" smtClean="0"/>
              <a:t>is partial </a:t>
            </a:r>
            <a:r>
              <a:rPr lang="en-IN" sz="2400" dirty="0"/>
              <a:t>and unavailable.</a:t>
            </a:r>
          </a:p>
          <a:p>
            <a:pPr algn="just"/>
            <a:r>
              <a:rPr lang="en-IN" sz="2400" dirty="0"/>
              <a:t>We are able to think about things of which we have no experience and solve problems which we have never seen before.</a:t>
            </a:r>
          </a:p>
          <a:p>
            <a:pPr algn="just"/>
            <a:r>
              <a:rPr lang="en-IN" sz="2400" dirty="0"/>
              <a:t>Thinking can require different amounts of </a:t>
            </a:r>
            <a:r>
              <a:rPr lang="en-IN" sz="2400" dirty="0" smtClean="0"/>
              <a:t>knowledge. Some </a:t>
            </a:r>
            <a:r>
              <a:rPr lang="en-IN" sz="2400" dirty="0"/>
              <a:t>thinking activities are very directed and knowledge required is </a:t>
            </a:r>
            <a:r>
              <a:rPr lang="en-IN" sz="2400" dirty="0" smtClean="0"/>
              <a:t>constrained. Other </a:t>
            </a:r>
            <a:r>
              <a:rPr lang="en-IN" sz="2400" dirty="0"/>
              <a:t>requires vast amounts of knowledge from different domains</a:t>
            </a:r>
            <a:r>
              <a:rPr lang="en-IN" sz="2400" dirty="0" smtClean="0"/>
              <a:t>.</a:t>
            </a:r>
          </a:p>
          <a:p>
            <a:pPr algn="just"/>
            <a:r>
              <a:rPr lang="en-IN" sz="2400" dirty="0" smtClean="0"/>
              <a:t>There are two categories of thinking – Reasoning and Problem solving.</a:t>
            </a:r>
          </a:p>
          <a:p>
            <a:pPr marL="0" indent="0" algn="just">
              <a:buNone/>
            </a:pPr>
            <a:endParaRPr lang="en-IN" sz="2400" dirty="0"/>
          </a:p>
        </p:txBody>
      </p:sp>
    </p:spTree>
    <p:extLst>
      <p:ext uri="{BB962C8B-B14F-4D97-AF65-F5344CB8AC3E}">
        <p14:creationId xmlns:p14="http://schemas.microsoft.com/office/powerpoint/2010/main" val="1572237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5827594"/>
          </a:xfrm>
        </p:spPr>
        <p:txBody>
          <a:bodyPr/>
          <a:lstStyle/>
          <a:p>
            <a:pPr marL="0" indent="0" algn="just">
              <a:buNone/>
            </a:pPr>
            <a:r>
              <a:rPr lang="en-IN" sz="2400" b="1" dirty="0" smtClean="0"/>
              <a:t>Reasoning</a:t>
            </a:r>
            <a:r>
              <a:rPr lang="en-IN" sz="2400" dirty="0" smtClean="0"/>
              <a:t>: Reasoning is the process by which we use the knowledge we have to draw conclusions or infer something new about the domain of interest.</a:t>
            </a:r>
          </a:p>
          <a:p>
            <a:pPr algn="just"/>
            <a:r>
              <a:rPr lang="en-IN" sz="2400" dirty="0" smtClean="0"/>
              <a:t>There are different types of reasoning – Deductive, Inductive, Abductive.</a:t>
            </a:r>
          </a:p>
          <a:p>
            <a:endParaRPr lang="en-IN" dirty="0" smtClean="0"/>
          </a:p>
          <a:p>
            <a:endParaRPr lang="en-US" dirty="0" smtClean="0"/>
          </a:p>
          <a:p>
            <a:endParaRPr lang="en-US" dirty="0"/>
          </a:p>
        </p:txBody>
      </p:sp>
      <p:pic>
        <p:nvPicPr>
          <p:cNvPr id="23554" name="Picture 2" descr="Image result for types of reaso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1545" y="1269242"/>
            <a:ext cx="8162925" cy="4070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193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1C1A09D-BB9E-458D-BF11-5F2627992586}"/>
              </a:ext>
            </a:extLst>
          </p:cNvPr>
          <p:cNvSpPr>
            <a:spLocks noGrp="1"/>
          </p:cNvSpPr>
          <p:nvPr>
            <p:ph idx="1"/>
          </p:nvPr>
        </p:nvSpPr>
        <p:spPr>
          <a:xfrm>
            <a:off x="1" y="0"/>
            <a:ext cx="11353800" cy="3241523"/>
          </a:xfrm>
        </p:spPr>
        <p:txBody>
          <a:bodyPr>
            <a:normAutofit/>
          </a:bodyPr>
          <a:lstStyle/>
          <a:p>
            <a:endParaRPr lang="en-IN" sz="2400" dirty="0" smtClean="0"/>
          </a:p>
          <a:p>
            <a:pPr marL="0" indent="0" algn="just">
              <a:buNone/>
            </a:pPr>
            <a:r>
              <a:rPr lang="en-IN" sz="2400" b="1" dirty="0" smtClean="0">
                <a:latin typeface="+mn-lt"/>
              </a:rPr>
              <a:t>Deductive Reasoning</a:t>
            </a:r>
            <a:r>
              <a:rPr lang="en-IN" sz="2400" dirty="0" smtClean="0">
                <a:latin typeface="+mn-lt"/>
              </a:rPr>
              <a:t>: Deductive Reasoning drives the logically necessary conclusion from the given premises. It is important to note that this is the logical conclusion not necessarily have to be a truth.</a:t>
            </a:r>
          </a:p>
          <a:p>
            <a:pPr marL="0" indent="0" algn="just">
              <a:buNone/>
            </a:pPr>
            <a:endParaRPr lang="en-IN" sz="2400" dirty="0" smtClean="0">
              <a:latin typeface="+mn-lt"/>
            </a:endParaRPr>
          </a:p>
          <a:p>
            <a:endParaRPr lang="en-US" sz="2400" dirty="0"/>
          </a:p>
        </p:txBody>
      </p:sp>
      <p:pic>
        <p:nvPicPr>
          <p:cNvPr id="24578" name="Picture 2" descr="Image result for deductive reasoning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644" y="1620761"/>
            <a:ext cx="11430000" cy="3524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499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5773003"/>
          </a:xfrm>
        </p:spPr>
        <p:txBody>
          <a:bodyPr/>
          <a:lstStyle/>
          <a:p>
            <a:pPr marL="0" indent="0" algn="just">
              <a:buNone/>
            </a:pPr>
            <a:r>
              <a:rPr lang="en-IN" sz="2400" b="1" dirty="0"/>
              <a:t>Inductive Reasoning: </a:t>
            </a:r>
            <a:r>
              <a:rPr lang="en-IN" sz="2400" dirty="0"/>
              <a:t>Induction is generalizing from cases we have seen to infer information about cases we have not seen. Induction is useful process, which we use constantly in learning about our environment.</a:t>
            </a:r>
          </a:p>
          <a:p>
            <a:pPr marL="0" indent="0" algn="just">
              <a:buNone/>
            </a:pPr>
            <a:endParaRPr lang="en-IN" sz="2400" dirty="0"/>
          </a:p>
          <a:p>
            <a:pPr marL="0" indent="0">
              <a:buNone/>
            </a:pPr>
            <a:r>
              <a:rPr lang="en-US" dirty="0" smtClean="0"/>
              <a:t>‘</a:t>
            </a:r>
            <a:endParaRPr lang="en-US" dirty="0"/>
          </a:p>
        </p:txBody>
      </p:sp>
      <p:pic>
        <p:nvPicPr>
          <p:cNvPr id="25602" name="Picture 2" descr="Image result for inductive reasoning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9594" y="1075827"/>
            <a:ext cx="6076950" cy="4396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972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5404514"/>
          </a:xfrm>
        </p:spPr>
        <p:txBody>
          <a:bodyPr/>
          <a:lstStyle/>
          <a:p>
            <a:pPr algn="just"/>
            <a:r>
              <a:rPr lang="en-IN" sz="2400" b="1" dirty="0" smtClean="0"/>
              <a:t>Abductive Reasoning</a:t>
            </a:r>
            <a:r>
              <a:rPr lang="en-IN" sz="2400" dirty="0" smtClean="0"/>
              <a:t>: Abductive reasons from a fact to the action or state that caused it. This is the method we use to derive explanations for the events we observe. In spite of its unreliability it is clear that people do infer explanations in and hold on to them until they have evidence to support an alternative theory.</a:t>
            </a:r>
          </a:p>
          <a:p>
            <a:endParaRPr lang="en-US" dirty="0"/>
          </a:p>
        </p:txBody>
      </p:sp>
      <p:pic>
        <p:nvPicPr>
          <p:cNvPr id="26626" name="Picture 2" descr="Image result for abductive reasoning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0226" y="1380698"/>
            <a:ext cx="9753600" cy="3887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650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18002AC-DF3D-49B5-911E-4648F9E6000C}"/>
              </a:ext>
            </a:extLst>
          </p:cNvPr>
          <p:cNvSpPr>
            <a:spLocks noGrp="1"/>
          </p:cNvSpPr>
          <p:nvPr>
            <p:ph idx="1"/>
          </p:nvPr>
        </p:nvSpPr>
        <p:spPr>
          <a:xfrm>
            <a:off x="-1" y="0"/>
            <a:ext cx="12192001" cy="6690091"/>
          </a:xfrm>
        </p:spPr>
        <p:txBody>
          <a:bodyPr>
            <a:normAutofit/>
          </a:bodyPr>
          <a:lstStyle/>
          <a:p>
            <a:pPr marL="0" indent="0">
              <a:buNone/>
            </a:pPr>
            <a:r>
              <a:rPr lang="en-IN" sz="2400" b="1" dirty="0"/>
              <a:t>Human Memory:</a:t>
            </a:r>
          </a:p>
          <a:p>
            <a:r>
              <a:rPr lang="en-IN" sz="2400" dirty="0"/>
              <a:t>There are three types of </a:t>
            </a:r>
            <a:r>
              <a:rPr lang="en-IN" sz="2400" dirty="0" smtClean="0"/>
              <a:t>memory - sensory </a:t>
            </a:r>
            <a:r>
              <a:rPr lang="en-IN" sz="2400" dirty="0"/>
              <a:t>buffers, short-term memory, long-term memory</a:t>
            </a:r>
          </a:p>
          <a:p>
            <a:pPr marL="0" indent="0">
              <a:buNone/>
            </a:pPr>
            <a:endParaRPr lang="en-IN" sz="2400" dirty="0"/>
          </a:p>
        </p:txBody>
      </p:sp>
      <p:pic>
        <p:nvPicPr>
          <p:cNvPr id="1026" name="Picture 2" descr="Image result for human mem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104" y="1236466"/>
            <a:ext cx="9840035" cy="4217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010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86" y="-27296"/>
            <a:ext cx="12186314" cy="6013190"/>
          </a:xfrm>
        </p:spPr>
        <p:txBody>
          <a:bodyPr/>
          <a:lstStyle/>
          <a:p>
            <a:pPr marL="0" indent="0">
              <a:buNone/>
            </a:pPr>
            <a:r>
              <a:rPr lang="en-IN" b="1" dirty="0"/>
              <a:t>Sensory Memory </a:t>
            </a:r>
            <a:r>
              <a:rPr lang="en-IN" dirty="0"/>
              <a:t>– The sensory memory act as buffers for stimuli received through the sensors.</a:t>
            </a:r>
          </a:p>
          <a:p>
            <a:r>
              <a:rPr lang="en-IN" dirty="0"/>
              <a:t>A sensory memory exists for each sensory </a:t>
            </a:r>
            <a:r>
              <a:rPr lang="en-IN" dirty="0" smtClean="0"/>
              <a:t>channel. These </a:t>
            </a:r>
            <a:r>
              <a:rPr lang="en-IN" dirty="0"/>
              <a:t>memories are constantly overwritten by new information coming in on these channels</a:t>
            </a:r>
            <a:r>
              <a:rPr lang="en-IN" dirty="0" smtClean="0"/>
              <a:t>.</a:t>
            </a:r>
          </a:p>
          <a:p>
            <a:endParaRPr lang="en-IN" dirty="0"/>
          </a:p>
          <a:p>
            <a:endParaRPr lang="en-US" dirty="0"/>
          </a:p>
        </p:txBody>
      </p:sp>
      <p:pic>
        <p:nvPicPr>
          <p:cNvPr id="2050" name="Picture 2" descr="Image result for sensory mem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2422" y="2081212"/>
            <a:ext cx="6448425" cy="3295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392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462"/>
            <a:ext cx="12192000" cy="5876522"/>
          </a:xfrm>
        </p:spPr>
        <p:txBody>
          <a:bodyPr/>
          <a:lstStyle/>
          <a:p>
            <a:endParaRPr lang="en-IN" dirty="0" smtClean="0"/>
          </a:p>
          <a:p>
            <a:endParaRPr lang="en-IN" dirty="0"/>
          </a:p>
          <a:p>
            <a:endParaRPr lang="en-IN" dirty="0" smtClean="0"/>
          </a:p>
          <a:p>
            <a:endParaRPr lang="en-IN" dirty="0"/>
          </a:p>
          <a:p>
            <a:pPr marL="0" indent="0">
              <a:buNone/>
            </a:pPr>
            <a:endParaRPr lang="en-IN" dirty="0" smtClean="0"/>
          </a:p>
          <a:p>
            <a:pPr algn="just"/>
            <a:r>
              <a:rPr lang="en-IN" dirty="0" smtClean="0"/>
              <a:t>Information is passed from sensory memory into short-term memory by attention, thereby filtering the stimuli to only those which are of interest at a given time.</a:t>
            </a:r>
          </a:p>
          <a:p>
            <a:pPr algn="just"/>
            <a:r>
              <a:rPr lang="en-IN" dirty="0" smtClean="0"/>
              <a:t>It is clear that we are able to focus our attention selectively, choosing to attend to one thing rather than other.</a:t>
            </a:r>
          </a:p>
          <a:p>
            <a:pPr algn="just"/>
            <a:r>
              <a:rPr lang="en-IN" dirty="0" smtClean="0"/>
              <a:t>This is due to limited capacity of our sensory and mental process.</a:t>
            </a:r>
          </a:p>
          <a:p>
            <a:pPr marL="0" indent="0">
              <a:buNone/>
            </a:pPr>
            <a:endParaRPr lang="en-IN" dirty="0" smtClean="0"/>
          </a:p>
          <a:p>
            <a:pPr marL="0" indent="0">
              <a:buNone/>
            </a:pPr>
            <a:endParaRPr lang="en-US" dirty="0"/>
          </a:p>
        </p:txBody>
      </p:sp>
      <p:sp>
        <p:nvSpPr>
          <p:cNvPr id="6" name="AutoShape 6" descr="Image result for iconic memo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372" name="Picture 12" descr="Image result for iconic mem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808" y="-1"/>
            <a:ext cx="6627362" cy="2456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040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AF24241-7CA0-4734-B5EE-6A72817A799E}"/>
              </a:ext>
            </a:extLst>
          </p:cNvPr>
          <p:cNvSpPr>
            <a:spLocks noGrp="1"/>
          </p:cNvSpPr>
          <p:nvPr>
            <p:ph idx="1"/>
          </p:nvPr>
        </p:nvSpPr>
        <p:spPr>
          <a:xfrm>
            <a:off x="24935" y="0"/>
            <a:ext cx="11430000" cy="2644176"/>
          </a:xfrm>
        </p:spPr>
        <p:txBody>
          <a:bodyPr>
            <a:normAutofit/>
          </a:bodyPr>
          <a:lstStyle/>
          <a:p>
            <a:r>
              <a:rPr lang="en-IN" sz="2400" b="1" dirty="0"/>
              <a:t>Short term memory </a:t>
            </a:r>
            <a:r>
              <a:rPr lang="en-IN" sz="2400" dirty="0"/>
              <a:t>- Short term memory or working memory acts as a ‘Scratch-pad’ for temporary recall of information.</a:t>
            </a:r>
          </a:p>
          <a:p>
            <a:endParaRPr lang="en-IN" sz="2400" dirty="0"/>
          </a:p>
          <a:p>
            <a:pPr marL="0" indent="0">
              <a:buNone/>
            </a:pPr>
            <a:endParaRPr lang="en-US" sz="2400" dirty="0"/>
          </a:p>
        </p:txBody>
      </p:sp>
      <p:pic>
        <p:nvPicPr>
          <p:cNvPr id="16388" name="Picture 4" descr="Image result for sensory to short term memory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453" y="805218"/>
            <a:ext cx="9525000" cy="4462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653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5718412"/>
          </a:xfrm>
        </p:spPr>
        <p:txBody>
          <a:bodyPr/>
          <a:lstStyle/>
          <a:p>
            <a:r>
              <a:rPr lang="en-IN" dirty="0" smtClean="0"/>
              <a:t>Short term memory can be accessed rapidly in the order of 70ms.However, it also decays rapidly in the order of 200ms.</a:t>
            </a:r>
          </a:p>
          <a:p>
            <a:endParaRPr lang="en-US" dirty="0"/>
          </a:p>
        </p:txBody>
      </p:sp>
      <p:pic>
        <p:nvPicPr>
          <p:cNvPr id="4" name="Picture 2" descr="Image result for short term mem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836" y="982640"/>
            <a:ext cx="6792084" cy="4449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468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018663"/>
          </a:xfrm>
        </p:spPr>
        <p:txBody>
          <a:bodyPr/>
          <a:lstStyle/>
          <a:p>
            <a:r>
              <a:rPr lang="en-IN" dirty="0" smtClean="0"/>
              <a:t>Chunking information can increase the short term memory capacity.</a:t>
            </a:r>
          </a:p>
          <a:p>
            <a:r>
              <a:rPr lang="en-IN" dirty="0" smtClean="0"/>
              <a:t>The limited capacity of Short term memory produces a subconscious desire to create chunks to optimize the use of memory.</a:t>
            </a:r>
          </a:p>
          <a:p>
            <a:r>
              <a:rPr lang="en-IN" dirty="0" smtClean="0"/>
              <a:t>The successful formation of a chunk is known as closure.</a:t>
            </a:r>
          </a:p>
          <a:p>
            <a:endParaRPr lang="en-IN" dirty="0" smtClean="0"/>
          </a:p>
          <a:p>
            <a:endParaRPr lang="en-US" dirty="0"/>
          </a:p>
        </p:txBody>
      </p:sp>
      <p:pic>
        <p:nvPicPr>
          <p:cNvPr id="18434" name="Picture 2" descr="Image result for chunk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7917" y="2088107"/>
            <a:ext cx="6441744" cy="3343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419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5745707"/>
          </a:xfrm>
        </p:spPr>
        <p:txBody>
          <a:bodyPr/>
          <a:lstStyle/>
          <a:p>
            <a:pPr algn="just"/>
            <a:r>
              <a:rPr lang="en-IN" dirty="0" smtClean="0"/>
              <a:t>Short term memory recall is damaged by interference of other information but not necessarily.</a:t>
            </a:r>
          </a:p>
          <a:p>
            <a:pPr algn="just"/>
            <a:r>
              <a:rPr lang="en-IN" dirty="0" smtClean="0"/>
              <a:t>Short term memory is not a unitary system but is made up of number of components, including a visual channel and articulatory channel.</a:t>
            </a:r>
          </a:p>
          <a:p>
            <a:pPr algn="just"/>
            <a:r>
              <a:rPr lang="en-IN" dirty="0" smtClean="0"/>
              <a:t>Interference only occurs if tasks utilize the same channel.</a:t>
            </a:r>
          </a:p>
          <a:p>
            <a:pPr algn="just"/>
            <a:endParaRPr lang="en-US" dirty="0"/>
          </a:p>
        </p:txBody>
      </p:sp>
      <p:pic>
        <p:nvPicPr>
          <p:cNvPr id="19458" name="Picture 2" descr="Image result for interference in short term mem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869" y="2402503"/>
            <a:ext cx="9266830" cy="2733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446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11C5C23-ED62-4394-AA5A-C8E2E29FCCFC}"/>
              </a:ext>
            </a:extLst>
          </p:cNvPr>
          <p:cNvSpPr>
            <a:spLocks noGrp="1"/>
          </p:cNvSpPr>
          <p:nvPr>
            <p:ph idx="1"/>
          </p:nvPr>
        </p:nvSpPr>
        <p:spPr>
          <a:xfrm>
            <a:off x="372717" y="276243"/>
            <a:ext cx="11430000" cy="6222310"/>
          </a:xfrm>
        </p:spPr>
        <p:txBody>
          <a:bodyPr>
            <a:normAutofit/>
          </a:bodyPr>
          <a:lstStyle/>
          <a:p>
            <a:r>
              <a:rPr lang="en-IN" sz="2400" b="1" dirty="0"/>
              <a:t>Long term memory </a:t>
            </a:r>
            <a:r>
              <a:rPr lang="en-IN" sz="2400" dirty="0"/>
              <a:t>– there are two types of long term memory- episodic memory and semantic memory.</a:t>
            </a:r>
          </a:p>
          <a:p>
            <a:pPr marL="0" indent="0">
              <a:buNone/>
            </a:pPr>
            <a:endParaRPr lang="en-IN" sz="2400" dirty="0"/>
          </a:p>
          <a:p>
            <a:endParaRPr lang="en-IN" sz="2400" dirty="0"/>
          </a:p>
          <a:p>
            <a:endParaRPr lang="en-IN" sz="2400" dirty="0"/>
          </a:p>
          <a:p>
            <a:endParaRPr lang="en-IN" sz="2400" dirty="0"/>
          </a:p>
        </p:txBody>
      </p:sp>
      <p:pic>
        <p:nvPicPr>
          <p:cNvPr id="20482" name="Picture 2" descr="Image result for long term mem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1188" y="1086703"/>
            <a:ext cx="7792872" cy="4358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176598"/>
      </p:ext>
    </p:extLst>
  </p:cSld>
  <p:clrMapOvr>
    <a:masterClrMapping/>
  </p:clrMapOvr>
</p:sld>
</file>

<file path=ppt/theme/theme1.xml><?xml version="1.0" encoding="utf-8"?>
<a:theme xmlns:a="http://schemas.openxmlformats.org/drawingml/2006/main" name="templat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7C2D7C3F50CD48B5D8CD8E924F01E6" ma:contentTypeVersion="12" ma:contentTypeDescription="Create a new document." ma:contentTypeScope="" ma:versionID="ba58d99401732d2b78792876fa958826">
  <xsd:schema xmlns:xsd="http://www.w3.org/2001/XMLSchema" xmlns:xs="http://www.w3.org/2001/XMLSchema" xmlns:p="http://schemas.microsoft.com/office/2006/metadata/properties" xmlns:ns2="e5b1661c-6c69-4f0f-9f82-a64d52cee4d7" xmlns:ns3="9a646e76-a2e6-42c9-96d0-6aca5437d582" targetNamespace="http://schemas.microsoft.com/office/2006/metadata/properties" ma:root="true" ma:fieldsID="cb3bf5d5605064fb2b70c6b995c36c2e" ns2:_="" ns3:_="">
    <xsd:import namespace="e5b1661c-6c69-4f0f-9f82-a64d52cee4d7"/>
    <xsd:import namespace="9a646e76-a2e6-42c9-96d0-6aca5437d58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b1661c-6c69-4f0f-9f82-a64d52cee4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a646e76-a2e6-42c9-96d0-6aca5437d58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AE8EA25-35BF-4086-BF3A-B43A0996FAFC}"/>
</file>

<file path=customXml/itemProps2.xml><?xml version="1.0" encoding="utf-8"?>
<ds:datastoreItem xmlns:ds="http://schemas.openxmlformats.org/officeDocument/2006/customXml" ds:itemID="{8564D08E-CD4D-41FA-B918-2ECDB26307F0}"/>
</file>

<file path=customXml/itemProps3.xml><?xml version="1.0" encoding="utf-8"?>
<ds:datastoreItem xmlns:ds="http://schemas.openxmlformats.org/officeDocument/2006/customXml" ds:itemID="{87E78E3D-4FEA-4B2C-906E-6CDAA96DF03D}"/>
</file>

<file path=docProps/app.xml><?xml version="1.0" encoding="utf-8"?>
<Properties xmlns="http://schemas.openxmlformats.org/officeDocument/2006/extended-properties" xmlns:vt="http://schemas.openxmlformats.org/officeDocument/2006/docPropsVTypes">
  <Template>template</Template>
  <TotalTime>252</TotalTime>
  <Words>696</Words>
  <Application>Microsoft Office PowerPoint</Application>
  <PresentationFormat>Widescreen</PresentationFormat>
  <Paragraphs>45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Cambria</vt:lpstr>
      <vt:lpstr>template</vt:lpstr>
      <vt:lpstr>HUMAN COMPUTER INTERACTION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Reddi Sanjana</dc:creator>
  <cp:lastModifiedBy>Windows User</cp:lastModifiedBy>
  <cp:revision>19</cp:revision>
  <dcterms:created xsi:type="dcterms:W3CDTF">2019-09-04T05:47:35Z</dcterms:created>
  <dcterms:modified xsi:type="dcterms:W3CDTF">2019-09-05T10:37:58Z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0x0101001C7C2D7C3F50CD48B5D8CD8E924F01E6</vt:lpwstr>
  </property>
</Properties>
</file>