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62" r:id="rId3"/>
    <p:sldId id="263" r:id="rId4"/>
    <p:sldId id="265" r:id="rId5"/>
    <p:sldId id="272" r:id="rId6"/>
    <p:sldId id="273" r:id="rId7"/>
    <p:sldId id="274" r:id="rId8"/>
    <p:sldId id="275" r:id="rId9"/>
    <p:sldId id="266" r:id="rId10"/>
    <p:sldId id="267" r:id="rId11"/>
    <p:sldId id="264"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96237"/>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9/9/2019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a:xfrm>
            <a:off x="9446684" y="6381751"/>
            <a:ext cx="2743200" cy="365125"/>
          </a:xfrm>
        </p:spPr>
        <p:txBody>
          <a:bodyPr/>
          <a:lstStyle>
            <a:lvl1pPr>
              <a:defRPr sz="1600" b="1">
                <a:solidFill>
                  <a:schemeClr val="bg1"/>
                </a:solidFill>
                <a:latin typeface="Cambria" panose="02040503050406030204" pitchFamily="18" charset="0"/>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3754343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9/9/2019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61496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9/9/2019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1133071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83237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1306286"/>
            <a:ext cx="10515600" cy="3879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9/9/2019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a:xfrm>
            <a:off x="9414933" y="6429376"/>
            <a:ext cx="2743200" cy="365125"/>
          </a:xfrm>
        </p:spPr>
        <p:txBody>
          <a:bodyPr/>
          <a:lstStyle>
            <a:lvl1pPr>
              <a:defRPr sz="1400" b="1">
                <a:solidFill>
                  <a:schemeClr val="bg1"/>
                </a:solidFill>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340792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30024"/>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372731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9/9/2019</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49992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9/9/2019</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131169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9/9/2019</a:t>
            </a:fld>
            <a:endParaRPr lang="en-US"/>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2936043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9/9/2019</a:t>
            </a:fld>
            <a:endParaRPr lang="en-US"/>
          </a:p>
        </p:txBody>
      </p:sp>
      <p:sp>
        <p:nvSpPr>
          <p:cNvPr id="4"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5" name="Slide Number Placeholder 5">
            <a:extLst>
              <a:ext uri="{FF2B5EF4-FFF2-40B4-BE49-F238E27FC236}"/>
            </a:extLst>
          </p:cNvPr>
          <p:cNvSpPr>
            <a:spLocks noGrp="1"/>
          </p:cNvSpPr>
          <p:nvPr>
            <p:ph type="sldNum" sz="quarter" idx="12"/>
          </p:nvPr>
        </p:nvSpPr>
        <p:spPr/>
        <p:txBody>
          <a:bodyPr/>
          <a:lstStyle>
            <a:lvl1pPr>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2432558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9/9/2019</a:t>
            </a:fld>
            <a:endParaRPr lang="en-US"/>
          </a:p>
        </p:txBody>
      </p:sp>
      <p:sp>
        <p:nvSpPr>
          <p:cNvPr id="3"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4" name="Slide Number Placeholder 5">
            <a:extLst>
              <a:ext uri="{FF2B5EF4-FFF2-40B4-BE49-F238E27FC236}"/>
            </a:extLst>
          </p:cNvPr>
          <p:cNvSpPr>
            <a:spLocks noGrp="1"/>
          </p:cNvSpPr>
          <p:nvPr>
            <p:ph type="sldNum" sz="quarter" idx="12"/>
          </p:nvPr>
        </p:nvSpPr>
        <p:spPr/>
        <p:txBody>
          <a:bodyPr/>
          <a:lstStyle>
            <a:lvl1pPr>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220014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9/9/2019</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1381410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fld id="{F05203F3-AE6C-44BC-9BF7-BA889E92795C}" type="datetimeFigureOut">
              <a:rPr lang="en-US" smtClean="0"/>
              <a:t>9/9/2019</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fld id="{7D46E5B6-00F6-4CCE-9DB8-D2F82C4F775D}" type="slidenum">
              <a:rPr lang="en-US" smtClean="0"/>
              <a:t>‹#›</a:t>
            </a:fld>
            <a:endParaRPr lang="en-US"/>
          </a:p>
        </p:txBody>
      </p:sp>
    </p:spTree>
    <p:extLst>
      <p:ext uri="{BB962C8B-B14F-4D97-AF65-F5344CB8AC3E}">
        <p14:creationId xmlns:p14="http://schemas.microsoft.com/office/powerpoint/2010/main" val="1157315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a:ext uri="{FF2B5EF4-FFF2-40B4-BE49-F238E27FC236}"/>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fld id="{F05203F3-AE6C-44BC-9BF7-BA889E92795C}" type="datetimeFigureOut">
              <a:rPr lang="en-US" smtClean="0"/>
              <a:t>9/9/2019</a:t>
            </a:fld>
            <a:endParaRPr lang="en-US"/>
          </a:p>
        </p:txBody>
      </p:sp>
      <p:sp>
        <p:nvSpPr>
          <p:cNvPr id="5" name="Footer Placeholder 4">
            <a:extLst>
              <a:ext uri="{FF2B5EF4-FFF2-40B4-BE49-F238E27FC236}"/>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endParaRPr lang="en-US"/>
          </a:p>
        </p:txBody>
      </p:sp>
      <p:sp>
        <p:nvSpPr>
          <p:cNvPr id="6" name="Slide Number Placeholder 5">
            <a:extLst>
              <a:ext uri="{FF2B5EF4-FFF2-40B4-BE49-F238E27FC236}"/>
            </a:extLst>
          </p:cNvPr>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7D46E5B6-00F6-4CCE-9DB8-D2F82C4F775D}" type="slidenum">
              <a:rPr lang="en-US" smtClean="0"/>
              <a:t>‹#›</a:t>
            </a:fld>
            <a:endParaRPr lang="en-US"/>
          </a:p>
        </p:txBody>
      </p:sp>
      <p:pic>
        <p:nvPicPr>
          <p:cNvPr id="1031"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153026"/>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03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eaLnBrk="1" fontAlgn="base" hangingPunct="1">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HUMAN COMPUTER INTERACTION</a:t>
            </a:r>
            <a:endParaRPr lang="en-US" dirty="0"/>
          </a:p>
        </p:txBody>
      </p:sp>
      <p:sp>
        <p:nvSpPr>
          <p:cNvPr id="3" name="Content Placeholder 2"/>
          <p:cNvSpPr>
            <a:spLocks noGrp="1"/>
          </p:cNvSpPr>
          <p:nvPr>
            <p:ph idx="1"/>
          </p:nvPr>
        </p:nvSpPr>
        <p:spPr/>
        <p:txBody>
          <a:bodyPr/>
          <a:lstStyle/>
          <a:p>
            <a:pPr marL="0" indent="0" algn="ctr">
              <a:buNone/>
            </a:pPr>
            <a:r>
              <a:rPr lang="en-US" dirty="0" smtClean="0"/>
              <a:t>LECTURE 4</a:t>
            </a:r>
            <a:endParaRPr lang="en-US" dirty="0"/>
          </a:p>
        </p:txBody>
      </p:sp>
    </p:spTree>
    <p:extLst>
      <p:ext uri="{BB962C8B-B14F-4D97-AF65-F5344CB8AC3E}">
        <p14:creationId xmlns:p14="http://schemas.microsoft.com/office/powerpoint/2010/main" val="3491252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owers of hano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069" y="259309"/>
            <a:ext cx="12000931" cy="489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359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79CFE0-E717-4801-A31A-70B6ECC0446A}"/>
              </a:ext>
            </a:extLst>
          </p:cNvPr>
          <p:cNvSpPr>
            <a:spLocks noGrp="1"/>
          </p:cNvSpPr>
          <p:nvPr>
            <p:ph idx="1"/>
          </p:nvPr>
        </p:nvSpPr>
        <p:spPr>
          <a:xfrm>
            <a:off x="-29657" y="0"/>
            <a:ext cx="11274701" cy="6361939"/>
          </a:xfrm>
        </p:spPr>
        <p:txBody>
          <a:bodyPr>
            <a:normAutofit/>
          </a:bodyPr>
          <a:lstStyle/>
          <a:p>
            <a:pPr algn="just"/>
            <a:r>
              <a:rPr lang="en-IN" sz="2400" dirty="0" smtClean="0"/>
              <a:t>Analogy </a:t>
            </a:r>
            <a:r>
              <a:rPr lang="en-IN" sz="2400" dirty="0"/>
              <a:t>in problem solving – A third element of problem solving is the use of </a:t>
            </a:r>
            <a:r>
              <a:rPr lang="en-IN" sz="2400" dirty="0" smtClean="0"/>
              <a:t>analogy. Here </a:t>
            </a:r>
            <a:r>
              <a:rPr lang="en-IN" sz="2400" dirty="0"/>
              <a:t>we are interested in how people solve novel problems.</a:t>
            </a:r>
          </a:p>
          <a:p>
            <a:pPr algn="just"/>
            <a:r>
              <a:rPr lang="en-IN" sz="2400" dirty="0"/>
              <a:t>One suggestion is that this is done by mapping knowledge related to similar known domain to new problem called analogical mapping.</a:t>
            </a:r>
          </a:p>
          <a:p>
            <a:pPr algn="just"/>
            <a:r>
              <a:rPr lang="en-IN" sz="2400" dirty="0"/>
              <a:t>Similarities between the known domain and the new one are noted and operators from the known domain are transferred to the new one</a:t>
            </a:r>
            <a:r>
              <a:rPr lang="en-IN" sz="2400" dirty="0" smtClean="0"/>
              <a:t>.</a:t>
            </a:r>
          </a:p>
          <a:p>
            <a:pPr algn="just"/>
            <a:endParaRPr lang="en-US" sz="2400" dirty="0"/>
          </a:p>
        </p:txBody>
      </p:sp>
      <p:pic>
        <p:nvPicPr>
          <p:cNvPr id="3074" name="Picture 2" descr="Image result for analogical problem solving puzz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073" y="2280455"/>
            <a:ext cx="9730852" cy="3219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945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650173"/>
          </a:xfrm>
        </p:spPr>
        <p:txBody>
          <a:bodyPr/>
          <a:lstStyle/>
          <a:p>
            <a:pPr marL="0" indent="0" algn="just">
              <a:buNone/>
            </a:pPr>
            <a:r>
              <a:rPr lang="en-US" b="1" dirty="0"/>
              <a:t>Emotion</a:t>
            </a:r>
            <a:r>
              <a:rPr lang="en-US" dirty="0"/>
              <a:t>: </a:t>
            </a:r>
            <a:r>
              <a:rPr lang="en-US" sz="2400" dirty="0"/>
              <a:t>Human emotion is more complex than human perceptual abilities</a:t>
            </a:r>
            <a:r>
              <a:rPr lang="en-US" sz="2400" dirty="0" smtClean="0"/>
              <a:t>.</a:t>
            </a:r>
          </a:p>
          <a:p>
            <a:pPr marL="0" indent="0" algn="just">
              <a:buNone/>
            </a:pPr>
            <a:endParaRPr lang="en-US" sz="2400" dirty="0"/>
          </a:p>
          <a:p>
            <a:pPr algn="just"/>
            <a:r>
              <a:rPr lang="en-US" sz="2400" dirty="0"/>
              <a:t>Our emotional response to situations affects how we perform.</a:t>
            </a:r>
          </a:p>
          <a:p>
            <a:pPr algn="just"/>
            <a:r>
              <a:rPr lang="en-US" sz="2400" dirty="0"/>
              <a:t>Positive emotions enable us to think more creatively to solve complex problems, whereas negative emotion pushes us into narrow</a:t>
            </a:r>
            <a:r>
              <a:rPr lang="en-US" sz="2400" dirty="0">
                <a:solidFill>
                  <a:srgbClr val="FF0000"/>
                </a:solidFill>
              </a:rPr>
              <a:t> </a:t>
            </a:r>
            <a:r>
              <a:rPr lang="en-US" sz="2400" dirty="0"/>
              <a:t>thinking</a:t>
            </a:r>
            <a:r>
              <a:rPr lang="en-US" sz="2400" dirty="0">
                <a:solidFill>
                  <a:srgbClr val="FF0000"/>
                </a:solidFill>
              </a:rPr>
              <a:t>.</a:t>
            </a:r>
          </a:p>
          <a:p>
            <a:pPr algn="just"/>
            <a:r>
              <a:rPr lang="en-US" sz="2400" dirty="0"/>
              <a:t>A problem that may be easy to solve when user is relaxed will become difficult if we are frustrated or afraid.</a:t>
            </a:r>
          </a:p>
          <a:p>
            <a:pPr algn="just"/>
            <a:r>
              <a:rPr lang="en-US" sz="2400" dirty="0"/>
              <a:t>Emotion involves both physical and cognitive events.</a:t>
            </a:r>
          </a:p>
          <a:p>
            <a:pPr algn="just"/>
            <a:r>
              <a:rPr lang="en-US" sz="2400" dirty="0"/>
              <a:t>Our body responds biologically to an external stimulus and we interpret that in some way as a particular emotion</a:t>
            </a:r>
            <a:r>
              <a:rPr lang="en-US" sz="2400" dirty="0" smtClean="0"/>
              <a:t>.</a:t>
            </a:r>
          </a:p>
          <a:p>
            <a:pPr algn="just"/>
            <a:r>
              <a:rPr lang="en-US" sz="2400" dirty="0"/>
              <a:t>That biological response is known as affect- changes the way we deal with different situations and this has an impact on the way we interact with computer systems.</a:t>
            </a:r>
          </a:p>
          <a:p>
            <a:pPr algn="just"/>
            <a:endParaRPr lang="en-US" dirty="0"/>
          </a:p>
          <a:p>
            <a:endParaRPr lang="en-US" dirty="0"/>
          </a:p>
        </p:txBody>
      </p:sp>
    </p:spTree>
    <p:extLst>
      <p:ext uri="{BB962C8B-B14F-4D97-AF65-F5344CB8AC3E}">
        <p14:creationId xmlns:p14="http://schemas.microsoft.com/office/powerpoint/2010/main" val="367755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5551749"/>
          </a:xfrm>
        </p:spPr>
        <p:txBody>
          <a:bodyPr/>
          <a:lstStyle/>
          <a:p>
            <a:pPr algn="just"/>
            <a:r>
              <a:rPr lang="en-US" sz="2400" dirty="0" smtClean="0"/>
              <a:t>Negative </a:t>
            </a:r>
            <a:r>
              <a:rPr lang="en-US" sz="2400" dirty="0"/>
              <a:t>affect can make it harder to do even easy tasks, positive affect can make it easier to do difficult tasks.</a:t>
            </a:r>
          </a:p>
          <a:p>
            <a:pPr algn="just"/>
            <a:r>
              <a:rPr lang="en-US" sz="2400" dirty="0"/>
              <a:t>This suggests that in situations of stress, people will be less able to cope with complex problem solving or managing difficult interfaces, whereas if people are relaxed they will be more forgiving of limitations in the design</a:t>
            </a:r>
            <a:r>
              <a:rPr lang="en-US" sz="2400" dirty="0" smtClean="0"/>
              <a:t>.</a:t>
            </a:r>
          </a:p>
          <a:p>
            <a:pPr algn="just"/>
            <a:r>
              <a:rPr lang="en-US" sz="2400" dirty="0"/>
              <a:t>It suggests that if we build interfaces that promote positive responses for example by using aesthetics or reward then they are likely more successful.</a:t>
            </a:r>
          </a:p>
          <a:p>
            <a:pPr algn="just"/>
            <a:endParaRPr lang="en-US" sz="2400" dirty="0"/>
          </a:p>
          <a:p>
            <a:endParaRPr lang="en-US" dirty="0"/>
          </a:p>
        </p:txBody>
      </p:sp>
    </p:spTree>
    <p:extLst>
      <p:ext uri="{BB962C8B-B14F-4D97-AF65-F5344CB8AC3E}">
        <p14:creationId xmlns:p14="http://schemas.microsoft.com/office/powerpoint/2010/main" val="274738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9494" y="0"/>
            <a:ext cx="9376010" cy="5349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211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527343"/>
          </a:xfrm>
        </p:spPr>
        <p:txBody>
          <a:bodyPr/>
          <a:lstStyle/>
          <a:p>
            <a:pPr marL="0" indent="0">
              <a:buNone/>
            </a:pPr>
            <a:r>
              <a:rPr lang="en-US" b="1" dirty="0"/>
              <a:t>Psychology and the design of interactive systems:</a:t>
            </a:r>
          </a:p>
          <a:p>
            <a:pPr algn="just"/>
            <a:r>
              <a:rPr lang="en-US" dirty="0"/>
              <a:t>The study of way human receive, process and store information, solve problem is completed but how to apply that knowledge is not clear.</a:t>
            </a:r>
          </a:p>
          <a:p>
            <a:pPr algn="just"/>
            <a:r>
              <a:rPr lang="en-US" dirty="0"/>
              <a:t>Some conclusion can be made such as recognition is easier than recall.</a:t>
            </a:r>
          </a:p>
          <a:p>
            <a:pPr algn="just"/>
            <a:r>
              <a:rPr lang="en-US" dirty="0"/>
              <a:t>In order to apply psychological principal in design, we need to understand its context, both in terms of when it fits in wider field of psychology and in terms of measures used and subjects involved.</a:t>
            </a:r>
          </a:p>
          <a:p>
            <a:pPr algn="just"/>
            <a:r>
              <a:rPr lang="en-US" dirty="0"/>
              <a:t>Principles and results from research in psychology have been included in guidelines of design, models to support design and techniques for evaluating design.</a:t>
            </a:r>
          </a:p>
          <a:p>
            <a:pPr marL="0" indent="0">
              <a:buNone/>
            </a:pPr>
            <a:endParaRPr lang="en-US" dirty="0"/>
          </a:p>
        </p:txBody>
      </p:sp>
    </p:spTree>
    <p:extLst>
      <p:ext uri="{BB962C8B-B14F-4D97-AF65-F5344CB8AC3E}">
        <p14:creationId xmlns:p14="http://schemas.microsoft.com/office/powerpoint/2010/main" val="86913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156DE67-7F26-4F23-AA31-C0F2BBD10AF3}"/>
              </a:ext>
            </a:extLst>
          </p:cNvPr>
          <p:cNvSpPr>
            <a:spLocks noGrp="1"/>
          </p:cNvSpPr>
          <p:nvPr>
            <p:ph idx="1"/>
          </p:nvPr>
        </p:nvSpPr>
        <p:spPr>
          <a:xfrm>
            <a:off x="1" y="1"/>
            <a:ext cx="12192000" cy="5854890"/>
          </a:xfrm>
        </p:spPr>
        <p:txBody>
          <a:bodyPr>
            <a:normAutofit/>
          </a:bodyPr>
          <a:lstStyle/>
          <a:p>
            <a:pPr marL="0" indent="0" algn="just">
              <a:buNone/>
            </a:pPr>
            <a:r>
              <a:rPr lang="en-IN" sz="2400" b="1" dirty="0" smtClean="0"/>
              <a:t>Problem </a:t>
            </a:r>
            <a:r>
              <a:rPr lang="en-IN" sz="2400" b="1" dirty="0"/>
              <a:t>solving</a:t>
            </a:r>
            <a:r>
              <a:rPr lang="en-IN" sz="2400" dirty="0"/>
              <a:t>: If reasoning is a means of inferring new information from what is already known, problem solving is the process of finding a solution to an unfamiliar task, using knowledge we have</a:t>
            </a:r>
            <a:r>
              <a:rPr lang="en-IN" sz="2400" dirty="0" smtClean="0"/>
              <a:t>.</a:t>
            </a:r>
          </a:p>
          <a:p>
            <a:pPr marL="0" indent="0" algn="just">
              <a:buNone/>
            </a:pPr>
            <a:endParaRPr lang="en-IN" sz="2400" dirty="0"/>
          </a:p>
          <a:p>
            <a:pPr algn="just"/>
            <a:r>
              <a:rPr lang="en-IN" sz="2400" dirty="0"/>
              <a:t>Human problem solving is characterised by the ability to adapt the information we have to deal with new </a:t>
            </a:r>
            <a:r>
              <a:rPr lang="en-IN" sz="2400" dirty="0" smtClean="0"/>
              <a:t>situations.</a:t>
            </a:r>
          </a:p>
          <a:p>
            <a:pPr algn="just"/>
            <a:r>
              <a:rPr lang="en-IN" sz="2400" dirty="0" smtClean="0"/>
              <a:t>There </a:t>
            </a:r>
            <a:r>
              <a:rPr lang="en-IN" sz="2400" dirty="0"/>
              <a:t>are number of different views of how people solve problems.</a:t>
            </a:r>
          </a:p>
          <a:p>
            <a:r>
              <a:rPr lang="en-IN" sz="2400" dirty="0"/>
              <a:t>The earliest is the Gestalt View that problem solving both reuse of knowledge and insight.</a:t>
            </a:r>
          </a:p>
          <a:p>
            <a:r>
              <a:rPr lang="en-IN" sz="2400" dirty="0"/>
              <a:t>A second major theory proposed was the problem space theory which takes the view that the mind is a limited information processor.</a:t>
            </a:r>
          </a:p>
          <a:p>
            <a:pPr marL="0" indent="0">
              <a:buNone/>
            </a:pPr>
            <a:endParaRPr lang="en-IN" sz="2400" dirty="0"/>
          </a:p>
        </p:txBody>
      </p:sp>
    </p:spTree>
    <p:extLst>
      <p:ext uri="{BB962C8B-B14F-4D97-AF65-F5344CB8AC3E}">
        <p14:creationId xmlns:p14="http://schemas.microsoft.com/office/powerpoint/2010/main" val="7263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D139885-C4CA-4792-AB51-2B9A6359A118}"/>
              </a:ext>
            </a:extLst>
          </p:cNvPr>
          <p:cNvSpPr>
            <a:spLocks noGrp="1"/>
          </p:cNvSpPr>
          <p:nvPr>
            <p:ph idx="1"/>
          </p:nvPr>
        </p:nvSpPr>
        <p:spPr>
          <a:xfrm>
            <a:off x="248478" y="300244"/>
            <a:ext cx="11688832" cy="6232663"/>
          </a:xfrm>
        </p:spPr>
        <p:txBody>
          <a:bodyPr>
            <a:normAutofit/>
          </a:bodyPr>
          <a:lstStyle/>
          <a:p>
            <a:pPr marL="0" indent="0" algn="just">
              <a:buNone/>
            </a:pPr>
            <a:r>
              <a:rPr lang="en-IN" sz="2400" b="1" dirty="0" smtClean="0"/>
              <a:t>Gestalt </a:t>
            </a:r>
            <a:r>
              <a:rPr lang="en-IN" sz="2400" b="1" dirty="0"/>
              <a:t>Theory</a:t>
            </a:r>
            <a:r>
              <a:rPr lang="en-IN" sz="2400" dirty="0"/>
              <a:t>: Problem solving is both and productive and reproductive.</a:t>
            </a:r>
          </a:p>
          <a:p>
            <a:pPr algn="just"/>
            <a:r>
              <a:rPr lang="en-IN" sz="2400" dirty="0"/>
              <a:t>Productive problem solving involves insight and restructuring of problem.</a:t>
            </a:r>
          </a:p>
          <a:p>
            <a:pPr algn="just"/>
            <a:r>
              <a:rPr lang="en-IN" sz="2400" dirty="0"/>
              <a:t>Reproductive problem solving draws on previous experience.</a:t>
            </a:r>
          </a:p>
          <a:p>
            <a:pPr algn="just"/>
            <a:r>
              <a:rPr lang="en-IN" sz="2400" dirty="0"/>
              <a:t>Reproductive problem solving could be a delay to finding solution, since a persons fixed thoughts of known aspects may dominate and so be unable to see novel interpretations that might lead to a solution.</a:t>
            </a:r>
          </a:p>
          <a:p>
            <a:pPr algn="just"/>
            <a:r>
              <a:rPr lang="en-IN" sz="2400" dirty="0"/>
              <a:t>Although Gestalt theory is attractive in terms of its description of human problem solving, it does not provide sufficient evidence or structure to support its theories.</a:t>
            </a:r>
          </a:p>
          <a:p>
            <a:pPr algn="just"/>
            <a:r>
              <a:rPr lang="en-IN" sz="2400" dirty="0"/>
              <a:t>It does not explain  when restructuring occurs or what insight is .</a:t>
            </a:r>
          </a:p>
          <a:p>
            <a:pPr marL="0" indent="0">
              <a:buNone/>
            </a:pPr>
            <a:endParaRPr lang="en-IN" sz="2400" dirty="0"/>
          </a:p>
          <a:p>
            <a:endParaRPr lang="en-US" sz="2400" dirty="0"/>
          </a:p>
        </p:txBody>
      </p:sp>
    </p:spTree>
    <p:extLst>
      <p:ext uri="{BB962C8B-B14F-4D97-AF65-F5344CB8AC3E}">
        <p14:creationId xmlns:p14="http://schemas.microsoft.com/office/powerpoint/2010/main" val="1127788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estalt theory of problem solv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2072" y="436728"/>
            <a:ext cx="9376012" cy="4831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78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e Gestalt's Princi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5691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40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gestalt theory example pictur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1996382" cy="563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41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gestalt theory example pictur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8674" y="742156"/>
            <a:ext cx="9075761" cy="4621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732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gestalt theory example pictur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713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5800299"/>
          </a:xfrm>
        </p:spPr>
        <p:txBody>
          <a:bodyPr/>
          <a:lstStyle/>
          <a:p>
            <a:pPr algn="just"/>
            <a:r>
              <a:rPr lang="en-IN" sz="2400" b="1" dirty="0"/>
              <a:t>Problem Space Theory- </a:t>
            </a:r>
            <a:r>
              <a:rPr lang="en-IN" sz="2400" dirty="0"/>
              <a:t>Theory propose that problem solving centres on problem space.</a:t>
            </a:r>
          </a:p>
          <a:p>
            <a:pPr algn="just"/>
            <a:r>
              <a:rPr lang="en-IN" sz="2400" dirty="0"/>
              <a:t>The problem space comprises problem states, and problem solving involves generating these states using legal state transition operators</a:t>
            </a:r>
            <a:r>
              <a:rPr lang="en-IN" sz="2400" dirty="0" smtClean="0"/>
              <a:t>.</a:t>
            </a:r>
          </a:p>
          <a:p>
            <a:r>
              <a:rPr lang="en-IN" sz="2400" dirty="0"/>
              <a:t>The problem has an initial state and a goal state and people use the operators to move from initial to goal state.</a:t>
            </a:r>
          </a:p>
          <a:p>
            <a:r>
              <a:rPr lang="en-IN" sz="2400" dirty="0"/>
              <a:t>If problem spaces are huge, heuristics are employed to select appropriate operators to reach the goal.</a:t>
            </a:r>
          </a:p>
          <a:p>
            <a:r>
              <a:rPr lang="en-IN" sz="2400" dirty="0"/>
              <a:t>One such approach is means – ends analysis.</a:t>
            </a:r>
          </a:p>
          <a:p>
            <a:r>
              <a:rPr lang="en-IN" sz="2400" dirty="0"/>
              <a:t>In means – ends analysis, the initial status is compared with goal state and an operator chosen to reduce the difference between two.</a:t>
            </a:r>
          </a:p>
          <a:p>
            <a:pPr algn="just"/>
            <a:endParaRPr lang="en-IN" sz="2400" dirty="0"/>
          </a:p>
          <a:p>
            <a:pPr marL="0" indent="0">
              <a:buNone/>
            </a:pPr>
            <a:endParaRPr lang="en-US" dirty="0"/>
          </a:p>
        </p:txBody>
      </p:sp>
    </p:spTree>
    <p:extLst>
      <p:ext uri="{BB962C8B-B14F-4D97-AF65-F5344CB8AC3E}">
        <p14:creationId xmlns:p14="http://schemas.microsoft.com/office/powerpoint/2010/main" val="2177492355"/>
      </p:ext>
    </p:extLst>
  </p:cSld>
  <p:clrMapOvr>
    <a:masterClrMapping/>
  </p:clrMapOvr>
</p:sld>
</file>

<file path=ppt/theme/theme1.xml><?xml version="1.0" encoding="utf-8"?>
<a:theme xmlns:a="http://schemas.openxmlformats.org/drawingml/2006/main" name="templat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7C2D7C3F50CD48B5D8CD8E924F01E6" ma:contentTypeVersion="12" ma:contentTypeDescription="Create a new document." ma:contentTypeScope="" ma:versionID="ba58d99401732d2b78792876fa958826">
  <xsd:schema xmlns:xsd="http://www.w3.org/2001/XMLSchema" xmlns:xs="http://www.w3.org/2001/XMLSchema" xmlns:p="http://schemas.microsoft.com/office/2006/metadata/properties" xmlns:ns2="e5b1661c-6c69-4f0f-9f82-a64d52cee4d7" xmlns:ns3="9a646e76-a2e6-42c9-96d0-6aca5437d582" targetNamespace="http://schemas.microsoft.com/office/2006/metadata/properties" ma:root="true" ma:fieldsID="cb3bf5d5605064fb2b70c6b995c36c2e" ns2:_="" ns3:_="">
    <xsd:import namespace="e5b1661c-6c69-4f0f-9f82-a64d52cee4d7"/>
    <xsd:import namespace="9a646e76-a2e6-42c9-96d0-6aca5437d58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1661c-6c69-4f0f-9f82-a64d52cee4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646e76-a2e6-42c9-96d0-6aca5437d58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D32DC8-C2CF-4569-99F1-24D80DA1BB44}"/>
</file>

<file path=customXml/itemProps2.xml><?xml version="1.0" encoding="utf-8"?>
<ds:datastoreItem xmlns:ds="http://schemas.openxmlformats.org/officeDocument/2006/customXml" ds:itemID="{1CBD9AAC-B7D1-42B8-8300-19EA8DAEFAE3}"/>
</file>

<file path=customXml/itemProps3.xml><?xml version="1.0" encoding="utf-8"?>
<ds:datastoreItem xmlns:ds="http://schemas.openxmlformats.org/officeDocument/2006/customXml" ds:itemID="{5CB1CE01-3AD7-4237-A7AF-F3C327D34273}"/>
</file>

<file path=docProps/app.xml><?xml version="1.0" encoding="utf-8"?>
<Properties xmlns="http://schemas.openxmlformats.org/officeDocument/2006/extended-properties" xmlns:vt="http://schemas.openxmlformats.org/officeDocument/2006/docPropsVTypes">
  <Template>template</Template>
  <TotalTime>4232</TotalTime>
  <Words>722</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Cambria</vt:lpstr>
      <vt:lpstr>template</vt:lpstr>
      <vt:lpstr>HUMAN COMPUTER INTERACTION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Reddi Sanjana</dc:creator>
  <cp:lastModifiedBy>Windows User</cp:lastModifiedBy>
  <cp:revision>17</cp:revision>
  <dcterms:created xsi:type="dcterms:W3CDTF">2019-09-04T05:47:35Z</dcterms:created>
  <dcterms:modified xsi:type="dcterms:W3CDTF">2019-09-09T11:17:19Z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0x0101001C7C2D7C3F50CD48B5D8CD8E924F01E6</vt:lpwstr>
  </property>
</Properties>
</file>