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9" r:id="rId3"/>
    <p:sldId id="272" r:id="rId4"/>
    <p:sldId id="260" r:id="rId5"/>
    <p:sldId id="280" r:id="rId6"/>
    <p:sldId id="261" r:id="rId7"/>
    <p:sldId id="262" r:id="rId8"/>
    <p:sldId id="263" r:id="rId9"/>
    <p:sldId id="274" r:id="rId10"/>
    <p:sldId id="273" r:id="rId11"/>
    <p:sldId id="275" r:id="rId12"/>
    <p:sldId id="276" r:id="rId13"/>
    <p:sldId id="264" r:id="rId14"/>
    <p:sldId id="265" r:id="rId15"/>
    <p:sldId id="277" r:id="rId16"/>
    <p:sldId id="266" r:id="rId17"/>
    <p:sldId id="278" r:id="rId18"/>
    <p:sldId id="267" r:id="rId19"/>
    <p:sldId id="268" r:id="rId20"/>
    <p:sldId id="279" r:id="rId21"/>
    <p:sldId id="269"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154738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418310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335365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209783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350784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229275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284336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299620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137183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182061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CA48A3E2-8179-4D74-ADB8-2C063D9E6772}" type="datetimeFigureOut">
              <a:rPr lang="en-US" smtClean="0"/>
              <a:t>9/10/2019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48E5429C-F5EE-4FC0-A75E-ACB3D3FA3C89}" type="slidenum">
              <a:rPr lang="en-US" smtClean="0"/>
              <a:t>‹#›</a:t>
            </a:fld>
            <a:endParaRPr lang="en-US"/>
          </a:p>
        </p:txBody>
      </p:sp>
    </p:spTree>
    <p:extLst>
      <p:ext uri="{BB962C8B-B14F-4D97-AF65-F5344CB8AC3E}">
        <p14:creationId xmlns:p14="http://schemas.microsoft.com/office/powerpoint/2010/main" val="338123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CA48A3E2-8179-4D74-ADB8-2C063D9E6772}" type="datetimeFigureOut">
              <a:rPr lang="en-US" smtClean="0"/>
              <a:t>9/10/2019</a:t>
            </a:fld>
            <a:endParaRPr lang="en-US"/>
          </a:p>
        </p:txBody>
      </p:sp>
      <p:sp>
        <p:nvSpPr>
          <p:cNvPr id="5" name="Footer Placeholder 4">
            <a:extLst>
              <a:ext uri="{FF2B5EF4-FFF2-40B4-BE49-F238E27FC236}"/>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8E5429C-F5EE-4FC0-A75E-ACB3D3FA3C89}"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444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18" y="327545"/>
            <a:ext cx="10548582" cy="817699"/>
          </a:xfrm>
        </p:spPr>
        <p:txBody>
          <a:bodyPr/>
          <a:lstStyle/>
          <a:p>
            <a:pPr algn="ctr"/>
            <a:r>
              <a:rPr lang="en-US" dirty="0" smtClean="0"/>
              <a:t>HUMAN COMPUTER INTERACTION</a:t>
            </a:r>
            <a:endParaRPr lang="en-US" dirty="0"/>
          </a:p>
        </p:txBody>
      </p:sp>
      <p:sp>
        <p:nvSpPr>
          <p:cNvPr id="3" name="Content Placeholder 2"/>
          <p:cNvSpPr>
            <a:spLocks noGrp="1"/>
          </p:cNvSpPr>
          <p:nvPr>
            <p:ph idx="1"/>
          </p:nvPr>
        </p:nvSpPr>
        <p:spPr/>
        <p:txBody>
          <a:bodyPr/>
          <a:lstStyle/>
          <a:p>
            <a:pPr marL="0" indent="0" algn="ctr">
              <a:buNone/>
            </a:pPr>
            <a:r>
              <a:rPr lang="en-US" dirty="0" smtClean="0"/>
              <a:t>LECTURE 5,6</a:t>
            </a:r>
            <a:endParaRPr lang="en-US" dirty="0"/>
          </a:p>
        </p:txBody>
      </p:sp>
    </p:spTree>
    <p:extLst>
      <p:ext uri="{BB962C8B-B14F-4D97-AF65-F5344CB8AC3E}">
        <p14:creationId xmlns:p14="http://schemas.microsoft.com/office/powerpoint/2010/main" val="54677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89600"/>
          </a:xfrm>
        </p:spPr>
        <p:txBody>
          <a:bodyPr/>
          <a:lstStyle/>
          <a:p>
            <a:pPr marL="0" indent="0">
              <a:buNone/>
            </a:pPr>
            <a:r>
              <a:rPr lang="en-US" b="1" dirty="0" smtClean="0"/>
              <a:t>Gulfs of execution and evaluation:</a:t>
            </a:r>
          </a:p>
          <a:p>
            <a:pPr algn="just"/>
            <a:r>
              <a:rPr lang="en-US" sz="2400" dirty="0" smtClean="0"/>
              <a:t>The gulf of execution and the gulf of evaluation describe the gaps that exist between the user and the interface. They are intended to show how to design to enable the user to cope with them.</a:t>
            </a:r>
          </a:p>
          <a:p>
            <a:pPr algn="just"/>
            <a:r>
              <a:rPr lang="en-US" sz="2400" dirty="0" smtClean="0"/>
              <a:t>The first one-The gulf of execution describes the distance from the user to the physical system, while the second one-the gulf of evaluation is the distance from physical system to the user.</a:t>
            </a:r>
          </a:p>
          <a:p>
            <a:pPr algn="just"/>
            <a:r>
              <a:rPr lang="en-US" sz="2400" dirty="0" smtClean="0"/>
              <a:t>The designers and users need to concern themselves with how to bridge the gulfs in order to reduce the cognitive effort required to perform a task.</a:t>
            </a:r>
          </a:p>
          <a:p>
            <a:pPr algn="just"/>
            <a:r>
              <a:rPr lang="en-US" sz="2400" dirty="0" smtClean="0"/>
              <a:t>This can be achieved by designing usable interfaces that match the psychological characteristics of the user and by the user learning to create goals, plans and actions sequences that fit with how the interface works.</a:t>
            </a:r>
          </a:p>
          <a:p>
            <a:endParaRPr lang="en-US" dirty="0" smtClean="0"/>
          </a:p>
          <a:p>
            <a:pPr marL="0" indent="0">
              <a:buNone/>
            </a:pPr>
            <a:endParaRPr lang="en-US" dirty="0"/>
          </a:p>
        </p:txBody>
      </p:sp>
    </p:spTree>
    <p:extLst>
      <p:ext uri="{BB962C8B-B14F-4D97-AF65-F5344CB8AC3E}">
        <p14:creationId xmlns:p14="http://schemas.microsoft.com/office/powerpoint/2010/main" val="112442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gulfs of execution and evalu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900" y="342901"/>
            <a:ext cx="1084580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08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mage result for gulfs of execution and evalu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600" y="342900"/>
            <a:ext cx="112903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33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7CB2895-BF61-4F4A-A774-0FDAA458DC9D}"/>
              </a:ext>
            </a:extLst>
          </p:cNvPr>
          <p:cNvSpPr>
            <a:spLocks noGrp="1"/>
          </p:cNvSpPr>
          <p:nvPr>
            <p:ph idx="1"/>
          </p:nvPr>
        </p:nvSpPr>
        <p:spPr>
          <a:xfrm>
            <a:off x="0" y="12700"/>
            <a:ext cx="12191999" cy="6243017"/>
          </a:xfrm>
        </p:spPr>
        <p:txBody>
          <a:bodyPr>
            <a:normAutofit/>
          </a:bodyPr>
          <a:lstStyle/>
          <a:p>
            <a:pPr marL="0" indent="0">
              <a:buNone/>
            </a:pPr>
            <a:r>
              <a:rPr lang="en-US" sz="2400" b="1" dirty="0" smtClean="0"/>
              <a:t>Information </a:t>
            </a:r>
            <a:r>
              <a:rPr lang="en-US" sz="2400" b="1" dirty="0"/>
              <a:t>processing:</a:t>
            </a:r>
          </a:p>
          <a:p>
            <a:pPr algn="just"/>
            <a:r>
              <a:rPr lang="en-US" sz="2400" dirty="0"/>
              <a:t>Another classic approach to conceptualizing how the mind works has been to use metaphors and analogies.</a:t>
            </a:r>
          </a:p>
          <a:p>
            <a:pPr algn="just"/>
            <a:r>
              <a:rPr lang="en-US" sz="2400" dirty="0"/>
              <a:t>One prevalent metaphor from cognitive psychology is the idea that the mind is an information processor.</a:t>
            </a:r>
          </a:p>
          <a:p>
            <a:pPr algn="just"/>
            <a:r>
              <a:rPr lang="en-US" sz="2400" dirty="0"/>
              <a:t>Information is thought to enter and exit in the mind through a series of ordered processing stages. </a:t>
            </a:r>
          </a:p>
        </p:txBody>
      </p:sp>
      <p:pic>
        <p:nvPicPr>
          <p:cNvPr id="18434" name="Picture 2" descr="Image result for information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499" y="2493962"/>
            <a:ext cx="9525000" cy="284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97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C9CBDDF-8CA1-466D-83B8-98182A89AA50}"/>
              </a:ext>
            </a:extLst>
          </p:cNvPr>
          <p:cNvSpPr>
            <a:spLocks noGrp="1"/>
          </p:cNvSpPr>
          <p:nvPr>
            <p:ph idx="1"/>
          </p:nvPr>
        </p:nvSpPr>
        <p:spPr>
          <a:xfrm>
            <a:off x="0" y="258832"/>
            <a:ext cx="12192000" cy="6274076"/>
          </a:xfrm>
        </p:spPr>
        <p:txBody>
          <a:bodyPr>
            <a:normAutofit/>
          </a:bodyPr>
          <a:lstStyle/>
          <a:p>
            <a:r>
              <a:rPr lang="en-US" sz="2400" dirty="0"/>
              <a:t>Human Information processing model consists of four stages – Encoding, Comparison , Response Selection, Response Execution</a:t>
            </a:r>
            <a:r>
              <a:rPr lang="en-US" sz="2400" dirty="0" smtClean="0"/>
              <a:t>.</a:t>
            </a:r>
          </a:p>
          <a:p>
            <a:endParaRPr lang="en-US" sz="2400" dirty="0"/>
          </a:p>
          <a:p>
            <a:endParaRPr lang="en-US" sz="2400" dirty="0" smtClean="0"/>
          </a:p>
          <a:p>
            <a:endParaRPr lang="en-US" sz="2400" dirty="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Within </a:t>
            </a:r>
            <a:r>
              <a:rPr lang="en-US" sz="2400" dirty="0"/>
              <a:t>these stages, various processes are assumed to act upon mental representations.</a:t>
            </a:r>
          </a:p>
          <a:p>
            <a:endParaRPr lang="en-US" sz="2400" dirty="0"/>
          </a:p>
        </p:txBody>
      </p:sp>
      <p:pic>
        <p:nvPicPr>
          <p:cNvPr id="19458" name="Picture 2" descr="Image result for information processing model s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1" y="930274"/>
            <a:ext cx="111252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09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537200"/>
          </a:xfrm>
        </p:spPr>
        <p:txBody>
          <a:bodyPr/>
          <a:lstStyle/>
          <a:p>
            <a:pPr algn="just"/>
            <a:r>
              <a:rPr lang="en-US" sz="2400" dirty="0" smtClean="0"/>
              <a:t>Mental representations are assumed to comprise images, mental models, rules and other forms of knowledge.</a:t>
            </a:r>
          </a:p>
          <a:p>
            <a:pPr algn="just"/>
            <a:r>
              <a:rPr lang="en-US" sz="2400" dirty="0" smtClean="0"/>
              <a:t>The information processing model provides a basis from which to make predictions about human performance.</a:t>
            </a:r>
          </a:p>
          <a:p>
            <a:pPr algn="just"/>
            <a:r>
              <a:rPr lang="en-US" sz="2400" dirty="0" smtClean="0"/>
              <a:t>Hypothesis can be made about how long someone will take to perceive and respond to a stimulus and what occur if a person is overloaded with too much information.</a:t>
            </a:r>
          </a:p>
          <a:p>
            <a:pPr algn="just"/>
            <a:r>
              <a:rPr lang="en-US" sz="2400" dirty="0" smtClean="0"/>
              <a:t>One of the first HCI models to be derived from the information processing theory was the human processor model, which modelled the cognitive processors of a user interacting with the computer.</a:t>
            </a:r>
          </a:p>
          <a:p>
            <a:pPr algn="just"/>
            <a:r>
              <a:rPr lang="en-US" sz="2400" dirty="0" smtClean="0"/>
              <a:t>The model predicts which cognitive processors are involved when a user interacts with a computer, enabling calculations to be made of how long a user will take to carry out various tasks.</a:t>
            </a:r>
          </a:p>
          <a:p>
            <a:pPr marL="0" indent="0">
              <a:buNone/>
            </a:pPr>
            <a:endParaRPr lang="en-US" dirty="0"/>
          </a:p>
        </p:txBody>
      </p:sp>
    </p:spTree>
    <p:extLst>
      <p:ext uri="{BB962C8B-B14F-4D97-AF65-F5344CB8AC3E}">
        <p14:creationId xmlns:p14="http://schemas.microsoft.com/office/powerpoint/2010/main" val="50840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C359CD-EDC2-49C2-A99F-37F5A43925F4}"/>
              </a:ext>
            </a:extLst>
          </p:cNvPr>
          <p:cNvSpPr>
            <a:spLocks noGrp="1"/>
          </p:cNvSpPr>
          <p:nvPr>
            <p:ph idx="1"/>
          </p:nvPr>
        </p:nvSpPr>
        <p:spPr>
          <a:xfrm>
            <a:off x="0" y="0"/>
            <a:ext cx="12192000" cy="6858000"/>
          </a:xfrm>
        </p:spPr>
        <p:txBody>
          <a:bodyPr>
            <a:normAutofit/>
          </a:bodyPr>
          <a:lstStyle/>
          <a:p>
            <a:pPr marL="0" indent="0">
              <a:buNone/>
            </a:pPr>
            <a:r>
              <a:rPr lang="en-US" sz="2400" b="1" dirty="0"/>
              <a:t>External Frameworks</a:t>
            </a:r>
            <a:r>
              <a:rPr lang="en-US" sz="2400" b="1" dirty="0" smtClean="0"/>
              <a:t>:</a:t>
            </a:r>
          </a:p>
          <a:p>
            <a:pPr marL="0" indent="0">
              <a:buNone/>
            </a:pPr>
            <a:endParaRPr lang="en-US" sz="2400" b="1" dirty="0"/>
          </a:p>
          <a:p>
            <a:pPr algn="just"/>
            <a:r>
              <a:rPr lang="en-IN" sz="2400" b="1" dirty="0"/>
              <a:t>Distributed cognition </a:t>
            </a:r>
            <a:r>
              <a:rPr lang="en-IN" sz="2400" dirty="0"/>
              <a:t>: The distributed cognition approach studies the nature of cognitive phenomena across individuals and internal and external representations.</a:t>
            </a:r>
          </a:p>
          <a:p>
            <a:pPr algn="just"/>
            <a:r>
              <a:rPr lang="en-IN" sz="2400" dirty="0"/>
              <a:t>It involves describing a cognitive system , which projects interactions  among people and environment there are working in.</a:t>
            </a:r>
          </a:p>
          <a:p>
            <a:pPr algn="just"/>
            <a:r>
              <a:rPr lang="en-IN" sz="2400" dirty="0"/>
              <a:t>A primary objective of distributed cognition approach is to describe these interactions in terms of how information is propagated through different media.</a:t>
            </a:r>
          </a:p>
          <a:p>
            <a:pPr algn="just"/>
            <a:r>
              <a:rPr lang="en-IN" sz="2400" dirty="0"/>
              <a:t>By this it is meant how information is represented and re-represented as it moves across individuals.</a:t>
            </a:r>
          </a:p>
          <a:p>
            <a:pPr algn="just"/>
            <a:r>
              <a:rPr lang="en-IN" sz="2400" dirty="0"/>
              <a:t>These transformations of information are referred to as changes in representation state.</a:t>
            </a:r>
          </a:p>
          <a:p>
            <a:pPr marL="0" indent="0">
              <a:buNone/>
            </a:pPr>
            <a:endParaRPr lang="en-IN" sz="2400" dirty="0"/>
          </a:p>
          <a:p>
            <a:pPr marL="0" indent="0">
              <a:buNone/>
            </a:pPr>
            <a:r>
              <a:rPr lang="en-IN" sz="2400" dirty="0"/>
              <a:t>	</a:t>
            </a:r>
          </a:p>
        </p:txBody>
      </p:sp>
    </p:spTree>
    <p:extLst>
      <p:ext uri="{BB962C8B-B14F-4D97-AF65-F5344CB8AC3E}">
        <p14:creationId xmlns:p14="http://schemas.microsoft.com/office/powerpoint/2010/main" val="221153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13400"/>
          </a:xfrm>
        </p:spPr>
        <p:txBody>
          <a:bodyPr/>
          <a:lstStyle/>
          <a:p>
            <a:pPr algn="just"/>
            <a:r>
              <a:rPr lang="en-IN" sz="2400" dirty="0" smtClean="0"/>
              <a:t>A distributed cognition analysis involves examining:</a:t>
            </a:r>
          </a:p>
          <a:p>
            <a:pPr marL="0" indent="0" algn="just">
              <a:buNone/>
            </a:pPr>
            <a:r>
              <a:rPr lang="en-IN" sz="2400" dirty="0" smtClean="0"/>
              <a:t>	-the distributed problem solving that takes place.</a:t>
            </a:r>
          </a:p>
          <a:p>
            <a:pPr marL="0" indent="0" algn="just">
              <a:buNone/>
            </a:pPr>
            <a:r>
              <a:rPr lang="en-IN" sz="2400" dirty="0" smtClean="0"/>
              <a:t>	-the role of verbal and non-verbal behaviour.</a:t>
            </a:r>
          </a:p>
          <a:p>
            <a:pPr marL="0" indent="0" algn="just">
              <a:buNone/>
            </a:pPr>
            <a:r>
              <a:rPr lang="en-IN" sz="2400" dirty="0" smtClean="0"/>
              <a:t>	-the various coordinating mechanisms that are used.</a:t>
            </a:r>
          </a:p>
          <a:p>
            <a:pPr marL="0" indent="0">
              <a:buNone/>
            </a:pPr>
            <a:r>
              <a:rPr lang="en-IN" sz="2400" dirty="0" smtClean="0"/>
              <a:t>              -the various ways communication takes place as the collaboration activity process.</a:t>
            </a:r>
          </a:p>
          <a:p>
            <a:pPr marL="0" indent="0">
              <a:buNone/>
            </a:pPr>
            <a:r>
              <a:rPr lang="en-IN" sz="2400" dirty="0" smtClean="0"/>
              <a:t>	-How knowledge shared and accessed.</a:t>
            </a:r>
          </a:p>
          <a:p>
            <a:pPr marL="0" indent="0">
              <a:buNone/>
            </a:pPr>
            <a:endParaRPr lang="en-IN" sz="2400" dirty="0" smtClean="0"/>
          </a:p>
          <a:p>
            <a:pPr marL="0" indent="0" algn="just">
              <a:buNone/>
            </a:pPr>
            <a:endParaRPr lang="en-US" sz="2400" dirty="0"/>
          </a:p>
        </p:txBody>
      </p:sp>
      <p:pic>
        <p:nvPicPr>
          <p:cNvPr id="20482" name="Picture 2" descr="Image result for distributed cog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806700"/>
            <a:ext cx="10147299"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2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3635D5F-2558-4122-A4C8-55C4AFB7F015}"/>
              </a:ext>
            </a:extLst>
          </p:cNvPr>
          <p:cNvSpPr>
            <a:spLocks noGrp="1"/>
          </p:cNvSpPr>
          <p:nvPr>
            <p:ph idx="1"/>
          </p:nvPr>
        </p:nvSpPr>
        <p:spPr>
          <a:xfrm>
            <a:off x="0" y="0"/>
            <a:ext cx="12192000" cy="6512201"/>
          </a:xfrm>
        </p:spPr>
        <p:txBody>
          <a:bodyPr>
            <a:normAutofit/>
          </a:bodyPr>
          <a:lstStyle/>
          <a:p>
            <a:pPr marL="0" indent="0">
              <a:buNone/>
            </a:pPr>
            <a:r>
              <a:rPr lang="en-IN" sz="2400" dirty="0"/>
              <a:t>	</a:t>
            </a:r>
          </a:p>
          <a:p>
            <a:pPr marL="0" indent="0" algn="just">
              <a:buNone/>
            </a:pPr>
            <a:r>
              <a:rPr lang="en-IN" sz="2400" b="1" dirty="0"/>
              <a:t>External cognition:</a:t>
            </a:r>
          </a:p>
          <a:p>
            <a:pPr algn="just"/>
            <a:r>
              <a:rPr lang="en-IN" sz="2400" dirty="0"/>
              <a:t>External cognition is concerned with explaining the cognitive processes involved when we interact with different external representations.</a:t>
            </a:r>
          </a:p>
          <a:p>
            <a:pPr algn="just"/>
            <a:r>
              <a:rPr lang="en-IN" sz="2400" dirty="0"/>
              <a:t>A main goal is to explicate the cognitive benefits of using different representations for different cognitive activities and the process involved.</a:t>
            </a:r>
          </a:p>
          <a:p>
            <a:pPr algn="just"/>
            <a:r>
              <a:rPr lang="en-IN" sz="2400" dirty="0"/>
              <a:t>The main ones include </a:t>
            </a:r>
          </a:p>
          <a:p>
            <a:pPr marL="457200" indent="-457200" algn="just">
              <a:buFont typeface="+mj-lt"/>
              <a:buAutoNum type="arabicPeriod"/>
            </a:pPr>
            <a:r>
              <a:rPr lang="en-IN" sz="2400" dirty="0"/>
              <a:t>Externalizing to reduce memory load.</a:t>
            </a:r>
          </a:p>
          <a:p>
            <a:pPr marL="457200" indent="-457200" algn="just">
              <a:buFont typeface="+mj-lt"/>
              <a:buAutoNum type="arabicPeriod"/>
            </a:pPr>
            <a:r>
              <a:rPr lang="en-IN" sz="2400" dirty="0"/>
              <a:t>Computational offloading.</a:t>
            </a:r>
          </a:p>
          <a:p>
            <a:pPr marL="457200" indent="-457200" algn="just">
              <a:buFont typeface="+mj-lt"/>
              <a:buAutoNum type="arabicPeriod"/>
            </a:pPr>
            <a:r>
              <a:rPr lang="en-IN" sz="2400" dirty="0"/>
              <a:t>Annotating and cognitive tracing.</a:t>
            </a:r>
          </a:p>
          <a:p>
            <a:pPr marL="0" indent="0">
              <a:buNone/>
            </a:pPr>
            <a:endParaRPr lang="en-IN" sz="2400" dirty="0"/>
          </a:p>
        </p:txBody>
      </p:sp>
    </p:spTree>
    <p:extLst>
      <p:ext uri="{BB962C8B-B14F-4D97-AF65-F5344CB8AC3E}">
        <p14:creationId xmlns:p14="http://schemas.microsoft.com/office/powerpoint/2010/main" val="3703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D25FB3-BA0F-4AC3-8E59-3664E05F6F3B}"/>
              </a:ext>
            </a:extLst>
          </p:cNvPr>
          <p:cNvSpPr>
            <a:spLocks noGrp="1"/>
          </p:cNvSpPr>
          <p:nvPr>
            <p:ph idx="1"/>
          </p:nvPr>
        </p:nvSpPr>
        <p:spPr>
          <a:xfrm>
            <a:off x="300245" y="227771"/>
            <a:ext cx="11678478" cy="6460435"/>
          </a:xfrm>
        </p:spPr>
        <p:txBody>
          <a:bodyPr>
            <a:normAutofit/>
          </a:bodyPr>
          <a:lstStyle/>
          <a:p>
            <a:pPr marL="0" indent="0">
              <a:buNone/>
            </a:pPr>
            <a:r>
              <a:rPr lang="en-IN" sz="2400" dirty="0"/>
              <a:t>Externalizing to reduce memory load:</a:t>
            </a:r>
          </a:p>
          <a:p>
            <a:r>
              <a:rPr lang="en-IN" sz="2400" dirty="0"/>
              <a:t>Numerous strategies have been developed for transforming knowledge into external representations to reduce memory load.</a:t>
            </a:r>
          </a:p>
          <a:p>
            <a:r>
              <a:rPr lang="en-IN" sz="2400" dirty="0"/>
              <a:t>Ones such strategy is externalizing things we find difficult to remember such as birthdays , appointments and addresses.</a:t>
            </a:r>
          </a:p>
          <a:p>
            <a:r>
              <a:rPr lang="en-IN" sz="2400" dirty="0"/>
              <a:t>Diaries , personal remainders are examples of cognitive </a:t>
            </a:r>
            <a:r>
              <a:rPr lang="en-IN" sz="2400" dirty="0" err="1"/>
              <a:t>artifacts</a:t>
            </a:r>
            <a:r>
              <a:rPr lang="en-IN" sz="2400" dirty="0"/>
              <a:t> that are commonly used for this purpose.</a:t>
            </a:r>
          </a:p>
          <a:p>
            <a:r>
              <a:rPr lang="en-IN" sz="2400" dirty="0"/>
              <a:t>Externalizing , therefore can help reduce peoples memory burden by</a:t>
            </a:r>
          </a:p>
          <a:p>
            <a:pPr marL="0" indent="0">
              <a:buNone/>
            </a:pPr>
            <a:r>
              <a:rPr lang="en-IN" sz="2400" dirty="0"/>
              <a:t>	-reminding them to do something.</a:t>
            </a:r>
          </a:p>
          <a:p>
            <a:pPr marL="0" indent="0">
              <a:buNone/>
            </a:pPr>
            <a:r>
              <a:rPr lang="en-IN" sz="2400" dirty="0"/>
              <a:t>	-reminding them of what to do.</a:t>
            </a:r>
          </a:p>
          <a:p>
            <a:pPr marL="0" indent="0">
              <a:buNone/>
            </a:pPr>
            <a:r>
              <a:rPr lang="en-IN" sz="2400" dirty="0"/>
              <a:t>	-reminding them of when to do something.</a:t>
            </a:r>
          </a:p>
          <a:p>
            <a:pPr marL="0" indent="0">
              <a:buNone/>
            </a:pPr>
            <a:endParaRPr lang="en-IN" sz="2400" dirty="0"/>
          </a:p>
          <a:p>
            <a:endParaRPr lang="en-IN" sz="2000" dirty="0"/>
          </a:p>
          <a:p>
            <a:pPr marL="0" indent="0">
              <a:buNone/>
            </a:pPr>
            <a:endParaRPr lang="en-IN" sz="2000" dirty="0"/>
          </a:p>
          <a:p>
            <a:endParaRPr lang="en-US" sz="2400" dirty="0"/>
          </a:p>
        </p:txBody>
      </p:sp>
    </p:spTree>
    <p:extLst>
      <p:ext uri="{BB962C8B-B14F-4D97-AF65-F5344CB8AC3E}">
        <p14:creationId xmlns:p14="http://schemas.microsoft.com/office/powerpoint/2010/main" val="15375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D94B3B-0809-48C5-80CA-F7A71E2DD381}"/>
              </a:ext>
            </a:extLst>
          </p:cNvPr>
          <p:cNvSpPr>
            <a:spLocks noGrp="1"/>
          </p:cNvSpPr>
          <p:nvPr>
            <p:ph idx="1"/>
          </p:nvPr>
        </p:nvSpPr>
        <p:spPr>
          <a:xfrm>
            <a:off x="277467" y="0"/>
            <a:ext cx="11914533" cy="6450082"/>
          </a:xfrm>
        </p:spPr>
        <p:txBody>
          <a:bodyPr>
            <a:normAutofit/>
          </a:bodyPr>
          <a:lstStyle/>
          <a:p>
            <a:pPr marL="0" indent="0">
              <a:buNone/>
            </a:pPr>
            <a:r>
              <a:rPr lang="en-US" sz="2400" b="1" dirty="0"/>
              <a:t>Cognition:</a:t>
            </a:r>
          </a:p>
          <a:p>
            <a:r>
              <a:rPr lang="en-US" sz="2400" dirty="0"/>
              <a:t>Cognition is the mental action or process of acquiring knowledge and understanding through  thought, experience and the senses.</a:t>
            </a:r>
          </a:p>
          <a:p>
            <a:r>
              <a:rPr lang="en-US" sz="2400" dirty="0"/>
              <a:t>There are many different kinds of cognition such as thinking , remembering, learning, daydreaming, decision making, seeing, reading, writing and talking.</a:t>
            </a:r>
          </a:p>
          <a:p>
            <a:pPr marL="0" indent="0">
              <a:buNone/>
            </a:pPr>
            <a:endParaRPr lang="en-US" sz="2400" dirty="0"/>
          </a:p>
          <a:p>
            <a:pPr marL="0" indent="0">
              <a:buNone/>
            </a:pPr>
            <a:endParaRPr lang="en-US" sz="2400" dirty="0"/>
          </a:p>
          <a:p>
            <a:endParaRPr lang="en-US" sz="2400" dirty="0"/>
          </a:p>
        </p:txBody>
      </p:sp>
      <p:pic>
        <p:nvPicPr>
          <p:cNvPr id="1026" name="Picture 2" descr="Image result for cog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1828"/>
            <a:ext cx="12192000"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167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38800"/>
          </a:xfrm>
        </p:spPr>
        <p:txBody>
          <a:bodyPr/>
          <a:lstStyle/>
          <a:p>
            <a:pPr marL="0" indent="0">
              <a:buNone/>
            </a:pPr>
            <a:r>
              <a:rPr lang="en-IN" sz="2400" dirty="0" smtClean="0"/>
              <a:t>Computational offloading:</a:t>
            </a:r>
          </a:p>
          <a:p>
            <a:r>
              <a:rPr lang="en-IN" sz="2400" dirty="0" smtClean="0"/>
              <a:t>Computational offloading occurs when we use a tool  or device in conjunction with an external representation to help us carry on a computation.</a:t>
            </a:r>
          </a:p>
          <a:p>
            <a:r>
              <a:rPr lang="en-IN" sz="2400" dirty="0" smtClean="0"/>
              <a:t>An example is using a pen and paper to solve math problem.</a:t>
            </a:r>
          </a:p>
          <a:p>
            <a:pPr marL="0" indent="0">
              <a:buNone/>
            </a:pPr>
            <a:endParaRPr lang="en-IN" sz="2400" dirty="0" smtClean="0"/>
          </a:p>
          <a:p>
            <a:pPr marL="0" indent="0">
              <a:buNone/>
            </a:pPr>
            <a:r>
              <a:rPr lang="en-IN" sz="2400" dirty="0" smtClean="0"/>
              <a:t>Annotating and cognitive tracing:</a:t>
            </a:r>
          </a:p>
          <a:p>
            <a:r>
              <a:rPr lang="en-IN" sz="2400" dirty="0" smtClean="0"/>
              <a:t>Another way in which we externalized our cognition is by modifying representations to reflect changes that are taking place that we wish to mark.</a:t>
            </a:r>
          </a:p>
          <a:p>
            <a:r>
              <a:rPr lang="en-IN" sz="2400" dirty="0" smtClean="0"/>
              <a:t>Annotating involves modifying external representations such as crossing off or underlying items.</a:t>
            </a:r>
          </a:p>
          <a:p>
            <a:r>
              <a:rPr lang="en-IN" sz="2400" dirty="0" smtClean="0"/>
              <a:t>Cognitive tracing involves externally manipulating items into different orders or structures.</a:t>
            </a:r>
          </a:p>
          <a:p>
            <a:endParaRPr lang="en-IN" sz="2400" dirty="0" smtClean="0"/>
          </a:p>
          <a:p>
            <a:endParaRPr lang="en-US" dirty="0"/>
          </a:p>
        </p:txBody>
      </p:sp>
    </p:spTree>
    <p:extLst>
      <p:ext uri="{BB962C8B-B14F-4D97-AF65-F5344CB8AC3E}">
        <p14:creationId xmlns:p14="http://schemas.microsoft.com/office/powerpoint/2010/main" val="503317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1494B48-82A8-4E7F-9BAC-C3B295B2ADD4}"/>
              </a:ext>
            </a:extLst>
          </p:cNvPr>
          <p:cNvSpPr>
            <a:spLocks noGrp="1"/>
          </p:cNvSpPr>
          <p:nvPr>
            <p:ph idx="4294967295"/>
          </p:nvPr>
        </p:nvSpPr>
        <p:spPr>
          <a:xfrm>
            <a:off x="1" y="0"/>
            <a:ext cx="12192000" cy="6367463"/>
          </a:xfrm>
        </p:spPr>
        <p:txBody>
          <a:bodyPr>
            <a:normAutofit/>
          </a:bodyPr>
          <a:lstStyle/>
          <a:p>
            <a:pPr marL="0" indent="0">
              <a:buNone/>
            </a:pPr>
            <a:r>
              <a:rPr lang="en-IN" sz="2400" b="1" dirty="0" smtClean="0"/>
              <a:t>Embodied </a:t>
            </a:r>
            <a:r>
              <a:rPr lang="en-IN" sz="2400" b="1" dirty="0"/>
              <a:t>interaction:</a:t>
            </a:r>
          </a:p>
          <a:p>
            <a:pPr algn="just"/>
            <a:r>
              <a:rPr lang="en-IN" sz="2400" dirty="0"/>
              <a:t>HCI which group out of collaboration between computer scientist and psychologist initially adopted an information processing perspective but was criticize as failing to account for the ways that people get things done in real situations.</a:t>
            </a:r>
          </a:p>
          <a:p>
            <a:pPr algn="just"/>
            <a:r>
              <a:rPr lang="en-IN" sz="2400" dirty="0"/>
              <a:t>Approaches that focus on practical engagement in real social and physical contexts and the flexible ways were included into interaction.</a:t>
            </a:r>
          </a:p>
          <a:p>
            <a:pPr algn="just"/>
            <a:r>
              <a:rPr lang="en-IN" sz="2400" dirty="0"/>
              <a:t>One of the approach is embodied interaction.</a:t>
            </a:r>
          </a:p>
          <a:p>
            <a:pPr algn="just"/>
            <a:r>
              <a:rPr lang="en-IN" sz="2400" dirty="0"/>
              <a:t>This has been applied quite broadly </a:t>
            </a:r>
            <a:r>
              <a:rPr lang="en-IN" sz="2400" dirty="0" smtClean="0"/>
              <a:t>to </a:t>
            </a:r>
            <a:r>
              <a:rPr lang="en-IN" sz="2400" dirty="0"/>
              <a:t>: </a:t>
            </a:r>
            <a:r>
              <a:rPr lang="en-IN" sz="2400" dirty="0" err="1"/>
              <a:t>hci</a:t>
            </a:r>
            <a:r>
              <a:rPr lang="en-IN" sz="2400" dirty="0"/>
              <a:t> , including work that focuses on the emotional quality of interaction with technology , on publicly available actions in physically shared spaces , and on the role of the body in mediating our interaction with technology</a:t>
            </a:r>
            <a:r>
              <a:rPr lang="en-IN" sz="2400" dirty="0" smtClean="0"/>
              <a:t>.</a:t>
            </a:r>
          </a:p>
          <a:p>
            <a:pPr algn="just"/>
            <a:r>
              <a:rPr lang="en-IN" sz="2400" dirty="0" smtClean="0"/>
              <a:t>These theories of embodied cognition are more useful in the ways that people experience the world through physical interaction.</a:t>
            </a:r>
            <a:endParaRPr lang="en-US" sz="2400" dirty="0" smtClean="0"/>
          </a:p>
          <a:p>
            <a:endParaRPr lang="en-IN" sz="2400" dirty="0"/>
          </a:p>
          <a:p>
            <a:pPr marL="0" indent="0">
              <a:buNone/>
            </a:pPr>
            <a:endParaRPr lang="en-IN" sz="2400" dirty="0"/>
          </a:p>
          <a:p>
            <a:endParaRPr lang="en-IN" sz="2400" dirty="0"/>
          </a:p>
          <a:p>
            <a:endParaRPr lang="en-US" sz="2400" dirty="0"/>
          </a:p>
        </p:txBody>
      </p:sp>
    </p:spTree>
    <p:extLst>
      <p:ext uri="{BB962C8B-B14F-4D97-AF65-F5344CB8AC3E}">
        <p14:creationId xmlns:p14="http://schemas.microsoft.com/office/powerpoint/2010/main" val="105845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Image result for embodied cogni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0500"/>
            <a:ext cx="10909300" cy="500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75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595582"/>
          </a:xfrm>
        </p:spPr>
        <p:txBody>
          <a:bodyPr/>
          <a:lstStyle/>
          <a:p>
            <a:r>
              <a:rPr lang="en-US" sz="2400" dirty="0" smtClean="0"/>
              <a:t>There are two general modes of cognition : Experimental and Reflective cognition.</a:t>
            </a:r>
          </a:p>
          <a:p>
            <a:r>
              <a:rPr lang="en-US" sz="2400" b="1" dirty="0" smtClean="0"/>
              <a:t>Experiential Cognition </a:t>
            </a:r>
            <a:r>
              <a:rPr lang="en-US" sz="2400" dirty="0" smtClean="0"/>
              <a:t>is a state of mind in which we perceive , act and react to events around us effectively and effortlessly.</a:t>
            </a:r>
          </a:p>
          <a:p>
            <a:r>
              <a:rPr lang="en-US" sz="2400" dirty="0" smtClean="0"/>
              <a:t>It requires reaching a certain level of expertise and engagement.</a:t>
            </a:r>
          </a:p>
          <a:p>
            <a:r>
              <a:rPr lang="en-US" sz="2400" dirty="0" smtClean="0"/>
              <a:t>Examples include driving a car , reading a book, having  a conversation, and playing a video game.</a:t>
            </a:r>
          </a:p>
          <a:p>
            <a:endParaRPr lang="en-US" sz="2400" dirty="0" smtClean="0"/>
          </a:p>
        </p:txBody>
      </p:sp>
      <p:pic>
        <p:nvPicPr>
          <p:cNvPr id="14338" name="Picture 2" descr="Image result for driving car an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05" y="2797791"/>
            <a:ext cx="5385416" cy="201363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Image result for reading book ani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797" y="2620370"/>
            <a:ext cx="4703028" cy="229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3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8BF847-5BB3-4422-80BA-D0BFEB02E16F}"/>
              </a:ext>
            </a:extLst>
          </p:cNvPr>
          <p:cNvSpPr>
            <a:spLocks noGrp="1"/>
          </p:cNvSpPr>
          <p:nvPr>
            <p:ph idx="1"/>
          </p:nvPr>
        </p:nvSpPr>
        <p:spPr>
          <a:xfrm>
            <a:off x="0" y="1"/>
            <a:ext cx="12191999" cy="6135550"/>
          </a:xfrm>
        </p:spPr>
        <p:txBody>
          <a:bodyPr>
            <a:noAutofit/>
          </a:bodyPr>
          <a:lstStyle/>
          <a:p>
            <a:pPr marL="0" indent="0" algn="just">
              <a:buNone/>
            </a:pPr>
            <a:r>
              <a:rPr lang="en-US" sz="2400" b="1" dirty="0" smtClean="0"/>
              <a:t>Reflective cognition </a:t>
            </a:r>
            <a:r>
              <a:rPr lang="en-US" sz="2400" dirty="0" smtClean="0"/>
              <a:t>involves thinking, comparing, and decision making. This kind of cognition is what leads to new ideas and creativity.</a:t>
            </a:r>
          </a:p>
          <a:p>
            <a:pPr marL="0" indent="0" algn="just">
              <a:buNone/>
            </a:pPr>
            <a:r>
              <a:rPr lang="en-US" sz="2400" dirty="0" smtClean="0"/>
              <a:t>Examples include designing ,learning and writing a book .</a:t>
            </a:r>
          </a:p>
          <a:p>
            <a:pPr marL="0" indent="0" algn="just">
              <a:buNone/>
            </a:pPr>
            <a:endParaRPr lang="en-US" sz="2400" dirty="0"/>
          </a:p>
          <a:p>
            <a:pPr algn="just"/>
            <a:endParaRPr lang="en-US" sz="2400" dirty="0"/>
          </a:p>
          <a:p>
            <a:pPr marL="0" indent="0">
              <a:buNone/>
            </a:pPr>
            <a:endParaRPr lang="en-US" sz="2400" dirty="0"/>
          </a:p>
          <a:p>
            <a:pPr marL="0" indent="0">
              <a:buNone/>
            </a:pPr>
            <a:r>
              <a:rPr lang="en-US" sz="2400" dirty="0"/>
              <a:t>		</a:t>
            </a:r>
          </a:p>
          <a:p>
            <a:pPr marL="0" indent="0">
              <a:buNone/>
            </a:pPr>
            <a:r>
              <a:rPr lang="en-US" sz="2400" dirty="0"/>
              <a:t>	   </a:t>
            </a:r>
          </a:p>
        </p:txBody>
      </p:sp>
      <p:pic>
        <p:nvPicPr>
          <p:cNvPr id="22530" name="Picture 2" descr="Image result for writing a book an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536700"/>
            <a:ext cx="4581525" cy="372110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Image result for designing ani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111" y="1652451"/>
            <a:ext cx="5005389" cy="360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3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38800"/>
          </a:xfrm>
        </p:spPr>
        <p:txBody>
          <a:bodyPr/>
          <a:lstStyle/>
          <a:p>
            <a:pPr algn="just"/>
            <a:endParaRPr lang="en-US" sz="2400" dirty="0" smtClean="0"/>
          </a:p>
          <a:p>
            <a:pPr algn="just"/>
            <a:r>
              <a:rPr lang="en-US" sz="2400" dirty="0" smtClean="0"/>
              <a:t>Both modes of cognition are essential for everyday life but each requires different kinds of technological support. The study of human cognition can help understand human abilities and limitations when interacting with technologies.</a:t>
            </a:r>
          </a:p>
          <a:p>
            <a:pPr algn="just"/>
            <a:r>
              <a:rPr lang="en-US" sz="2400" dirty="0" smtClean="0"/>
              <a:t>HCI focusses on examining cognitive aspects of interaction design.</a:t>
            </a:r>
          </a:p>
          <a:p>
            <a:pPr algn="just"/>
            <a:r>
              <a:rPr lang="en-US" sz="2400" dirty="0" smtClean="0"/>
              <a:t>We analyze about what humans are good and bad at and show how this knowledge can be used to inform the design of technologies that both extend human capabilities and compensate for their weakness.</a:t>
            </a:r>
          </a:p>
          <a:p>
            <a:pPr algn="just"/>
            <a:r>
              <a:rPr lang="en-US" sz="2400" dirty="0" smtClean="0"/>
              <a:t>The study of cognitive based conceptual frameworks helps in explaining the way humans interact with computers.</a:t>
            </a:r>
          </a:p>
          <a:p>
            <a:endParaRPr lang="en-US" dirty="0"/>
          </a:p>
        </p:txBody>
      </p:sp>
    </p:spTree>
    <p:extLst>
      <p:ext uri="{BB962C8B-B14F-4D97-AF65-F5344CB8AC3E}">
        <p14:creationId xmlns:p14="http://schemas.microsoft.com/office/powerpoint/2010/main" val="2317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2A4577-271C-44FE-BFEF-D53851C04139}"/>
              </a:ext>
            </a:extLst>
          </p:cNvPr>
          <p:cNvSpPr>
            <a:spLocks noGrp="1"/>
          </p:cNvSpPr>
          <p:nvPr>
            <p:ph idx="1"/>
          </p:nvPr>
        </p:nvSpPr>
        <p:spPr>
          <a:xfrm>
            <a:off x="0" y="0"/>
            <a:ext cx="12192000" cy="6176963"/>
          </a:xfrm>
        </p:spPr>
        <p:txBody>
          <a:bodyPr>
            <a:normAutofit lnSpcReduction="10000"/>
          </a:bodyPr>
          <a:lstStyle/>
          <a:p>
            <a:pPr marL="0" indent="0">
              <a:buNone/>
            </a:pPr>
            <a:endParaRPr lang="en-US" sz="2400" dirty="0"/>
          </a:p>
          <a:p>
            <a:pPr marL="0" indent="0">
              <a:buNone/>
            </a:pPr>
            <a:r>
              <a:rPr lang="en-US" sz="2400" b="1" dirty="0"/>
              <a:t>Cognitive Frameworks:</a:t>
            </a:r>
          </a:p>
          <a:p>
            <a:pPr algn="just"/>
            <a:r>
              <a:rPr lang="en-US" sz="2400" dirty="0"/>
              <a:t>A number of conceptual frameworks and theories have been developed to explain and predict user behavior based on theories of cognition.</a:t>
            </a:r>
          </a:p>
          <a:p>
            <a:pPr algn="just"/>
            <a:r>
              <a:rPr lang="en-US" sz="2400" dirty="0"/>
              <a:t>There are three early </a:t>
            </a:r>
            <a:r>
              <a:rPr lang="en-US" sz="2400" b="1" dirty="0"/>
              <a:t>internal frameworks </a:t>
            </a:r>
            <a:r>
              <a:rPr lang="en-US" sz="2400" dirty="0"/>
              <a:t>that focus primarily on mental process and three </a:t>
            </a:r>
            <a:r>
              <a:rPr lang="en-US" sz="2400" b="1" dirty="0"/>
              <a:t>external frameworks </a:t>
            </a:r>
            <a:r>
              <a:rPr lang="en-US" sz="2400" dirty="0"/>
              <a:t>that explain how humans interact and use technologies.</a:t>
            </a:r>
          </a:p>
          <a:p>
            <a:pPr marL="0" indent="0" algn="just">
              <a:buNone/>
            </a:pPr>
            <a:r>
              <a:rPr lang="en-US" sz="2400" dirty="0"/>
              <a:t>		</a:t>
            </a:r>
            <a:r>
              <a:rPr lang="en-US" sz="2400" dirty="0" smtClean="0"/>
              <a:t>Internal frameworks : Mental models  </a:t>
            </a:r>
          </a:p>
          <a:p>
            <a:pPr marL="0" indent="0">
              <a:buNone/>
            </a:pPr>
            <a:r>
              <a:rPr lang="en-US" sz="2400" dirty="0" smtClean="0"/>
              <a:t>			                             Gulfs of execution and evaluation</a:t>
            </a:r>
          </a:p>
          <a:p>
            <a:pPr marL="0" indent="0">
              <a:buNone/>
            </a:pPr>
            <a:r>
              <a:rPr lang="en-US" sz="2400" dirty="0"/>
              <a:t>			   </a:t>
            </a:r>
            <a:r>
              <a:rPr lang="en-US" sz="2400" dirty="0" smtClean="0"/>
              <a:t>                           Information </a:t>
            </a:r>
            <a:r>
              <a:rPr lang="en-US" sz="2400" dirty="0"/>
              <a:t>processing</a:t>
            </a:r>
          </a:p>
          <a:p>
            <a:pPr marL="0" indent="0">
              <a:buNone/>
            </a:pPr>
            <a:r>
              <a:rPr lang="en-US" sz="2400" dirty="0"/>
              <a:t>		</a:t>
            </a:r>
          </a:p>
          <a:p>
            <a:pPr marL="0" indent="0">
              <a:buNone/>
            </a:pPr>
            <a:r>
              <a:rPr lang="en-US" sz="2400" dirty="0"/>
              <a:t>		</a:t>
            </a:r>
            <a:r>
              <a:rPr lang="en-US" sz="2400" dirty="0" smtClean="0"/>
              <a:t>External frameworks </a:t>
            </a:r>
            <a:r>
              <a:rPr lang="en-US" sz="2400" dirty="0"/>
              <a:t>: Distributed cognition</a:t>
            </a:r>
          </a:p>
          <a:p>
            <a:pPr marL="0" indent="0">
              <a:buNone/>
            </a:pPr>
            <a:r>
              <a:rPr lang="en-US" sz="2400" dirty="0"/>
              <a:t>			    </a:t>
            </a:r>
            <a:r>
              <a:rPr lang="en-US" sz="2400" dirty="0" smtClean="0"/>
              <a:t>                           External </a:t>
            </a:r>
            <a:r>
              <a:rPr lang="en-US" sz="2400" dirty="0"/>
              <a:t>cognition</a:t>
            </a:r>
          </a:p>
          <a:p>
            <a:pPr marL="0" indent="0">
              <a:buNone/>
            </a:pPr>
            <a:r>
              <a:rPr lang="en-US" sz="2400" dirty="0"/>
              <a:t>			    </a:t>
            </a:r>
            <a:r>
              <a:rPr lang="en-US" sz="2400" dirty="0" smtClean="0"/>
              <a:t>                           Embodied  </a:t>
            </a:r>
            <a:r>
              <a:rPr lang="en-US" sz="2400" dirty="0"/>
              <a:t>interaction</a:t>
            </a:r>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295603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348744-E4E7-45B2-85C0-2A541A211E4F}"/>
              </a:ext>
            </a:extLst>
          </p:cNvPr>
          <p:cNvSpPr>
            <a:spLocks noGrp="1"/>
          </p:cNvSpPr>
          <p:nvPr>
            <p:ph idx="1"/>
          </p:nvPr>
        </p:nvSpPr>
        <p:spPr>
          <a:xfrm>
            <a:off x="0" y="0"/>
            <a:ext cx="12192000" cy="6626087"/>
          </a:xfrm>
        </p:spPr>
        <p:txBody>
          <a:bodyPr>
            <a:normAutofit/>
          </a:bodyPr>
          <a:lstStyle/>
          <a:p>
            <a:pPr marL="0" indent="0">
              <a:buNone/>
            </a:pPr>
            <a:r>
              <a:rPr lang="en-US" sz="2400" b="1" dirty="0" smtClean="0"/>
              <a:t>Internal Frameworks</a:t>
            </a:r>
          </a:p>
          <a:p>
            <a:pPr marL="0" indent="0">
              <a:buNone/>
            </a:pPr>
            <a:endParaRPr lang="en-US" sz="2400" b="1" dirty="0"/>
          </a:p>
          <a:p>
            <a:pPr algn="just"/>
            <a:r>
              <a:rPr lang="en-US" sz="2400" b="1" dirty="0"/>
              <a:t>Mental models: </a:t>
            </a:r>
            <a:r>
              <a:rPr lang="en-US" sz="2400" dirty="0"/>
              <a:t>People primarily develop knowledge of how to interact with  systems and to a lesser extent how that system </a:t>
            </a:r>
            <a:r>
              <a:rPr lang="en-US" sz="2400" dirty="0" smtClean="0"/>
              <a:t>works. The </a:t>
            </a:r>
            <a:r>
              <a:rPr lang="en-US" sz="2400" dirty="0"/>
              <a:t>two kinds of knowledge were often referred to as users mental model.</a:t>
            </a:r>
          </a:p>
          <a:p>
            <a:pPr algn="just"/>
            <a:r>
              <a:rPr lang="en-US" sz="2400" dirty="0"/>
              <a:t>It is assumed that mental models are used by people to reason about a system and try to find out what to do when something unexpected </a:t>
            </a:r>
            <a:r>
              <a:rPr lang="en-US" sz="2400" dirty="0" smtClean="0"/>
              <a:t>happens. The </a:t>
            </a:r>
            <a:r>
              <a:rPr lang="en-US" sz="2400" dirty="0"/>
              <a:t>more someone learn about a system and how it functions the more their mental model develops.</a:t>
            </a:r>
          </a:p>
          <a:p>
            <a:pPr algn="just"/>
            <a:r>
              <a:rPr lang="en-US" sz="2400" dirty="0"/>
              <a:t>Within cognitive psychology , mental models have been projected as internal constructions of some aspect of external world that are manipulated , enabling predictions and inferences  to be made.</a:t>
            </a:r>
          </a:p>
          <a:p>
            <a:pPr algn="just"/>
            <a:r>
              <a:rPr lang="en-US" sz="2400" dirty="0"/>
              <a:t>This can involve both unconscious and conscious mental process  where images and analogies are activated.</a:t>
            </a:r>
          </a:p>
          <a:p>
            <a:pPr marL="0" indent="0">
              <a:buNone/>
            </a:pPr>
            <a:endParaRPr lang="en-US" sz="2400" dirty="0"/>
          </a:p>
          <a:p>
            <a:endParaRPr lang="en-US" sz="2400" dirty="0"/>
          </a:p>
        </p:txBody>
      </p:sp>
    </p:spTree>
    <p:extLst>
      <p:ext uri="{BB962C8B-B14F-4D97-AF65-F5344CB8AC3E}">
        <p14:creationId xmlns:p14="http://schemas.microsoft.com/office/powerpoint/2010/main" val="178465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8BE0BEE-CA26-4A41-8F3A-96712577F169}"/>
              </a:ext>
            </a:extLst>
          </p:cNvPr>
          <p:cNvSpPr>
            <a:spLocks noGrp="1"/>
          </p:cNvSpPr>
          <p:nvPr>
            <p:ph idx="1"/>
          </p:nvPr>
        </p:nvSpPr>
        <p:spPr>
          <a:xfrm>
            <a:off x="0" y="0"/>
            <a:ext cx="12192000" cy="6512201"/>
          </a:xfrm>
        </p:spPr>
        <p:txBody>
          <a:bodyPr>
            <a:noAutofit/>
          </a:bodyPr>
          <a:lstStyle/>
          <a:p>
            <a:pPr algn="just"/>
            <a:r>
              <a:rPr lang="en-US" sz="2400" dirty="0" smtClean="0"/>
              <a:t>If people could develop better mental models of interactive systems they would be in a better position to know how to carry out their tasks efficiently and know what to do if a system started malfunctioning.</a:t>
            </a:r>
            <a:endParaRPr lang="en-US" sz="2400" dirty="0"/>
          </a:p>
          <a:p>
            <a:pPr algn="just"/>
            <a:r>
              <a:rPr lang="en-US" sz="2400" dirty="0" smtClean="0"/>
              <a:t>If </a:t>
            </a:r>
            <a:r>
              <a:rPr lang="en-US" sz="2400" dirty="0"/>
              <a:t>Interactive technologies could be designed to be more transparent, then it might be easier to understand them in terms of how they work and what to do when they don’t.</a:t>
            </a:r>
          </a:p>
          <a:p>
            <a:pPr algn="just"/>
            <a:r>
              <a:rPr lang="en-US" sz="2400" dirty="0"/>
              <a:t>Transparency involves </a:t>
            </a:r>
          </a:p>
          <a:p>
            <a:pPr marL="457200" lvl="1" indent="0" algn="just">
              <a:buNone/>
            </a:pPr>
            <a:r>
              <a:rPr lang="en-US" dirty="0"/>
              <a:t>-Useful feedback in response to user input.</a:t>
            </a:r>
          </a:p>
          <a:p>
            <a:pPr marL="457200" lvl="1" indent="0" algn="just">
              <a:buNone/>
            </a:pPr>
            <a:r>
              <a:rPr lang="en-US" dirty="0"/>
              <a:t>-Easy to understand and easy ways of interacting.</a:t>
            </a:r>
          </a:p>
          <a:p>
            <a:pPr algn="just"/>
            <a:r>
              <a:rPr lang="en-US" sz="2400" dirty="0"/>
              <a:t>It also requires providing the right kind and level of information in the form of </a:t>
            </a:r>
          </a:p>
          <a:p>
            <a:pPr marL="457200" lvl="1" indent="0" algn="just">
              <a:buNone/>
            </a:pPr>
            <a:r>
              <a:rPr lang="en-US" dirty="0"/>
              <a:t>-clear and easy to follow instructions.</a:t>
            </a:r>
          </a:p>
          <a:p>
            <a:pPr marL="457200" lvl="1" indent="0" algn="just">
              <a:buNone/>
            </a:pPr>
            <a:r>
              <a:rPr lang="en-US" dirty="0"/>
              <a:t>-appropriate online help and tutorials.</a:t>
            </a:r>
          </a:p>
          <a:p>
            <a:pPr marL="457200" lvl="1" indent="0" algn="just">
              <a:buNone/>
            </a:pPr>
            <a:r>
              <a:rPr lang="en-US" dirty="0"/>
              <a:t>-context sensitive guidance for users, at their level of experience.</a:t>
            </a:r>
          </a:p>
          <a:p>
            <a:pPr marL="0" indent="0">
              <a:buNone/>
            </a:pPr>
            <a:endParaRPr lang="en-US" sz="2400" dirty="0"/>
          </a:p>
          <a:p>
            <a:pPr marL="457200" lvl="1" indent="0">
              <a:buNone/>
            </a:pPr>
            <a:endParaRPr lang="en-US" dirty="0"/>
          </a:p>
          <a:p>
            <a:pPr marL="457200" lvl="1" indent="0">
              <a:buNone/>
            </a:pPr>
            <a:endParaRPr lang="en-US" dirty="0"/>
          </a:p>
          <a:p>
            <a:pPr lvl="1"/>
            <a:endParaRPr lang="en-US" dirty="0"/>
          </a:p>
          <a:p>
            <a:pPr marL="457200" lvl="1" indent="0">
              <a:buNone/>
            </a:pPr>
            <a:endParaRPr lang="en-US" dirty="0"/>
          </a:p>
          <a:p>
            <a:pPr marL="457200" lvl="1" indent="0">
              <a:buNone/>
            </a:pPr>
            <a:r>
              <a:rPr lang="en-US" dirty="0"/>
              <a:t>			</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349155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cognitive frameworks - internal frame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27000"/>
            <a:ext cx="886460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0502"/>
      </p:ext>
    </p:extLst>
  </p:cSld>
  <p:clrMapOvr>
    <a:masterClrMapping/>
  </p:clrMapOvr>
</p:sld>
</file>

<file path=ppt/theme/theme1.xml><?xml version="1.0" encoding="utf-8"?>
<a:theme xmlns:a="http://schemas.openxmlformats.org/drawingml/2006/main" name="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A0401D-0ABA-4241-B42A-E22C983B0D03}"/>
</file>

<file path=customXml/itemProps2.xml><?xml version="1.0" encoding="utf-8"?>
<ds:datastoreItem xmlns:ds="http://schemas.openxmlformats.org/officeDocument/2006/customXml" ds:itemID="{2105BE9F-FEE4-4941-AB9C-9CA105C28652}"/>
</file>

<file path=customXml/itemProps3.xml><?xml version="1.0" encoding="utf-8"?>
<ds:datastoreItem xmlns:ds="http://schemas.openxmlformats.org/officeDocument/2006/customXml" ds:itemID="{CB7C1AF4-3D39-458F-A6EC-80B224D5B166}"/>
</file>

<file path=docProps/app.xml><?xml version="1.0" encoding="utf-8"?>
<Properties xmlns="http://schemas.openxmlformats.org/officeDocument/2006/extended-properties" xmlns:vt="http://schemas.openxmlformats.org/officeDocument/2006/docPropsVTypes">
  <Template>template</Template>
  <TotalTime>85</TotalTime>
  <Words>1329</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vt:lpstr>
      <vt:lpstr>template</vt:lpstr>
      <vt:lpstr>HUMAN 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Reddi Sanjana</dc:creator>
  <cp:lastModifiedBy>Windows User</cp:lastModifiedBy>
  <cp:revision>13</cp:revision>
  <dcterms:created xsi:type="dcterms:W3CDTF">2019-09-05T05:39:50Z</dcterms:created>
  <dcterms:modified xsi:type="dcterms:W3CDTF">2019-09-10T16:49:22Z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