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76" r:id="rId5"/>
    <p:sldId id="271" r:id="rId6"/>
    <p:sldId id="274" r:id="rId7"/>
    <p:sldId id="258" r:id="rId8"/>
    <p:sldId id="277" r:id="rId9"/>
    <p:sldId id="259" r:id="rId10"/>
    <p:sldId id="278" r:id="rId11"/>
    <p:sldId id="275" r:id="rId12"/>
    <p:sldId id="270" r:id="rId13"/>
    <p:sldId id="260" r:id="rId14"/>
    <p:sldId id="280" r:id="rId15"/>
    <p:sldId id="261" r:id="rId16"/>
    <p:sldId id="285" r:id="rId17"/>
    <p:sldId id="262" r:id="rId18"/>
    <p:sldId id="279" r:id="rId19"/>
    <p:sldId id="281" r:id="rId20"/>
    <p:sldId id="263" r:id="rId21"/>
    <p:sldId id="282" r:id="rId22"/>
    <p:sldId id="272" r:id="rId23"/>
    <p:sldId id="283" r:id="rId24"/>
    <p:sldId id="286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96237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88BE76-D3D6-4AFB-9286-01EC4B3422C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684" y="6381751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FFFBB3C0-362D-440B-A578-06F62E6B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0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88BE76-D3D6-4AFB-9286-01EC4B3422C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BB3C0-362D-440B-A578-06F62E6B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2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88BE76-D3D6-4AFB-9286-01EC4B3422C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BB3C0-362D-440B-A578-06F62E6B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832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3879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88BE76-D3D6-4AFB-9286-01EC4B3422C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4933" y="6429376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FFFBB3C0-362D-440B-A578-06F62E6B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5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7300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72731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88BE76-D3D6-4AFB-9286-01EC4B3422C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BB3C0-362D-440B-A578-06F62E6B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88BE76-D3D6-4AFB-9286-01EC4B3422C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BB3C0-362D-440B-A578-06F62E6B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9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88BE76-D3D6-4AFB-9286-01EC4B3422C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BB3C0-362D-440B-A578-06F62E6B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4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88BE76-D3D6-4AFB-9286-01EC4B3422C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BB3C0-362D-440B-A578-06F62E6B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2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88BE76-D3D6-4AFB-9286-01EC4B3422C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BB3C0-362D-440B-A578-06F62E6B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8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88BE76-D3D6-4AFB-9286-01EC4B3422C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BB3C0-362D-440B-A578-06F62E6B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7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88BE76-D3D6-4AFB-9286-01EC4B3422C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BB3C0-362D-440B-A578-06F62E6B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5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2E88BE76-D3D6-4AFB-9286-01EC4B3422C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FFFBB3C0-362D-440B-A578-06F62E6B504D}" type="slidenum">
              <a:rPr lang="en-US" smtClean="0"/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6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50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FF10E3-E8DF-446B-BF86-9C12B9002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HUMAN COMPUTER INTERACTION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4C0CDC2-AFF2-4AF1-83B7-D6798F103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7,8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1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0" name="Picture 10" descr="Image result for gulfs of execution and evalu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91237" cy="507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87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 result for normans model of interac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17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just"/>
            <a:r>
              <a:rPr lang="en-US" sz="2400" dirty="0" smtClean="0"/>
              <a:t>The Gulfs of execution is the difference between user formulation of the actions to reach the goals and the action allowed by the system.</a:t>
            </a:r>
          </a:p>
          <a:p>
            <a:pPr algn="just"/>
            <a:r>
              <a:rPr lang="en-US" sz="2400" dirty="0" smtClean="0"/>
              <a:t>The Gulf of evaluation is the distance between physical presentation of the system state and the expectation of the user.</a:t>
            </a:r>
          </a:p>
          <a:p>
            <a:pPr algn="just"/>
            <a:r>
              <a:rPr lang="en-US" sz="2400" dirty="0" smtClean="0"/>
              <a:t>If the user can readily evaluate the presentation in terms of his goal, the Gulf of evaluation is small.</a:t>
            </a:r>
          </a:p>
          <a:p>
            <a:pPr algn="just"/>
            <a:r>
              <a:rPr lang="en-US" sz="2400" dirty="0" smtClean="0"/>
              <a:t>The more effort that is required on the part of the user to interpret the presentation, the less effective the interaction.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9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0AF99B-297D-4FCC-86FF-263C8C58C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Ergonomics</a:t>
            </a:r>
            <a:r>
              <a:rPr lang="en-US" sz="3200" b="1" dirty="0"/>
              <a:t>:</a:t>
            </a:r>
          </a:p>
          <a:p>
            <a:r>
              <a:rPr lang="en-US" sz="2400" dirty="0"/>
              <a:t>Ergonomics is the study of physical characteristics of the interaction: how the controls are designed, the physical environment in which the interaction takes place, and the layout and physical quantities of the screen.</a:t>
            </a:r>
          </a:p>
          <a:p>
            <a:r>
              <a:rPr lang="en-US" sz="2400" dirty="0"/>
              <a:t>The primary focus is on user performance an how the interface chances this.</a:t>
            </a:r>
          </a:p>
          <a:p>
            <a:r>
              <a:rPr lang="en-US" sz="2400" dirty="0"/>
              <a:t>To evaluate these aspects of interaction, Ergonomics will touch upon human psychology and system constraints.</a:t>
            </a:r>
          </a:p>
          <a:p>
            <a:r>
              <a:rPr lang="en-US" sz="2400" dirty="0"/>
              <a:t>The Ergonomics deals about arrangement of controls and displays, the physical environment, health issues and the use of color.</a:t>
            </a:r>
          </a:p>
          <a:p>
            <a:r>
              <a:rPr lang="en-US" sz="2400" dirty="0"/>
              <a:t>These are intended only to give an indication of types of issues and problems addressed by Ergonomics.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03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Image result for ergonomics - physical environment of interactio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62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9D8D29-97E0-4F1E-8DB7-A8EBFCC5A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Arrangement of controls and displays:</a:t>
            </a:r>
          </a:p>
          <a:p>
            <a:pPr algn="just"/>
            <a:r>
              <a:rPr lang="en-US" sz="2400" dirty="0"/>
              <a:t>In additional to cognitive aspects of design, physical aspects are also important.</a:t>
            </a:r>
          </a:p>
          <a:p>
            <a:pPr algn="just"/>
            <a:r>
              <a:rPr lang="en-US" sz="2400" dirty="0"/>
              <a:t>Sets of controls and parts of the display should be grouped logically to allow rapid access by </a:t>
            </a:r>
            <a:r>
              <a:rPr lang="en-US" sz="2400" dirty="0" smtClean="0"/>
              <a:t>user. Inappropriate </a:t>
            </a:r>
            <a:r>
              <a:rPr lang="en-US" sz="2400" dirty="0"/>
              <a:t>placement of controls and displays can lead to inefficiency.</a:t>
            </a:r>
          </a:p>
          <a:p>
            <a:pPr algn="just"/>
            <a:r>
              <a:rPr lang="en-US" sz="2400" dirty="0"/>
              <a:t>The exact organization will depend in the domain and the application but possible organization include the following:</a:t>
            </a:r>
          </a:p>
          <a:p>
            <a:pPr marL="0" indent="0" algn="just">
              <a:buNone/>
            </a:pPr>
            <a:r>
              <a:rPr lang="en-US" sz="2400" dirty="0"/>
              <a:t>-Functional controls and displays are organized as that functionally related are placed together.</a:t>
            </a:r>
          </a:p>
          <a:p>
            <a:pPr marL="0" indent="0" algn="just">
              <a:buNone/>
            </a:pPr>
            <a:r>
              <a:rPr lang="en-US" sz="2400" dirty="0"/>
              <a:t>-sequential controls and displays are organized to reflect the order of their use in interaction.</a:t>
            </a:r>
          </a:p>
          <a:p>
            <a:pPr marL="0" indent="0" algn="just">
              <a:buNone/>
            </a:pPr>
            <a:r>
              <a:rPr lang="en-US" sz="2400" dirty="0"/>
              <a:t>-frequency controls and displays are organized according to how frequently they are used.</a:t>
            </a:r>
          </a:p>
          <a:p>
            <a:pPr algn="just"/>
            <a:r>
              <a:rPr lang="en-US" sz="2400" dirty="0"/>
              <a:t>In addition to the controls and displays in relation to each other , the entire system interface must be arranged appropriately in relation to the users position.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37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94" y="0"/>
            <a:ext cx="10432211" cy="507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35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D6B641-1812-48BD-AAE3-F3920910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2001" cy="6858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r>
              <a:rPr lang="en-US" sz="2400" b="1" dirty="0" smtClean="0"/>
              <a:t>The </a:t>
            </a:r>
            <a:r>
              <a:rPr lang="en-US" sz="2400" b="1" dirty="0"/>
              <a:t>Physical Environment of Interaction:</a:t>
            </a:r>
          </a:p>
          <a:p>
            <a:pPr algn="just"/>
            <a:r>
              <a:rPr lang="en-US" sz="2400" dirty="0"/>
              <a:t>Ergonomics is also concerned with the design of work environment.</a:t>
            </a:r>
          </a:p>
          <a:p>
            <a:pPr algn="just"/>
            <a:r>
              <a:rPr lang="en-US" sz="2400" dirty="0"/>
              <a:t>The physical environment in which the system is used may influence how well it is accepted and even the health and safety of its users.</a:t>
            </a:r>
          </a:p>
          <a:p>
            <a:pPr algn="just"/>
            <a:r>
              <a:rPr lang="en-US" sz="2400" dirty="0"/>
              <a:t>In a system even a smallest user should be able to reach all the contexts.</a:t>
            </a:r>
          </a:p>
          <a:p>
            <a:pPr algn="just"/>
            <a:r>
              <a:rPr lang="en-US" sz="2400" dirty="0"/>
              <a:t>All users should be compatibly able to see critical displays and users should be seated comfort for long periods of use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92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Image result for ergonomic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310281" cy="563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9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Image result for best work environm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77803" cy="519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Image result for worst work environ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803" y="0"/>
            <a:ext cx="6114197" cy="519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83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CB65C7-F9F0-4198-9FB8-1F36D8B8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646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Models </a:t>
            </a:r>
            <a:r>
              <a:rPr lang="en-US" sz="2400" b="1" dirty="0"/>
              <a:t>of Interaction:</a:t>
            </a:r>
          </a:p>
          <a:p>
            <a:pPr algn="just"/>
            <a:r>
              <a:rPr lang="en-US" sz="2400" dirty="0"/>
              <a:t>Interaction involves atleast two participants- the user and the system.</a:t>
            </a:r>
          </a:p>
          <a:p>
            <a:pPr algn="just"/>
            <a:r>
              <a:rPr lang="en-US" sz="2400" dirty="0"/>
              <a:t>Both are complex and very different from each other in the way that they communicate and view the domain and the </a:t>
            </a:r>
            <a:r>
              <a:rPr lang="en-US" sz="2400" dirty="0" smtClean="0"/>
              <a:t>task. The </a:t>
            </a:r>
            <a:r>
              <a:rPr lang="en-US" sz="2400" dirty="0"/>
              <a:t>interface must therefore effectively translate between them to allow the interaction to be successful.</a:t>
            </a:r>
          </a:p>
          <a:p>
            <a:pPr algn="just"/>
            <a:r>
              <a:rPr lang="en-US" sz="2400" dirty="0"/>
              <a:t>The use of models of interaction can help to understand what is going on in interaction and identify the likely root of </a:t>
            </a:r>
            <a:r>
              <a:rPr lang="en-US" sz="2400" dirty="0" smtClean="0"/>
              <a:t>difficulties. They </a:t>
            </a:r>
            <a:r>
              <a:rPr lang="en-US" sz="2400" dirty="0"/>
              <a:t>also provide us with a framework to compare different interaction styles and to consider interaction problems.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225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B3D1E3-7B34-4BF4-ABAF-B8FF172C6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 </a:t>
            </a:r>
            <a:r>
              <a:rPr lang="en-US" sz="2400" b="1" dirty="0" smtClean="0"/>
              <a:t>Health Issues- </a:t>
            </a:r>
            <a:r>
              <a:rPr lang="en-US" sz="2400" dirty="0" smtClean="0"/>
              <a:t>Possible consequences of our design on health and safety of users should be considered while designing interface.</a:t>
            </a:r>
          </a:p>
          <a:p>
            <a:pPr algn="just"/>
            <a:r>
              <a:rPr lang="en-US" sz="2400" dirty="0" smtClean="0"/>
              <a:t>There are many factors that may effect the use of poorly design interface.</a:t>
            </a:r>
          </a:p>
          <a:p>
            <a:pPr algn="just"/>
            <a:r>
              <a:rPr lang="en-US" sz="2400" dirty="0" smtClean="0"/>
              <a:t>These are the factors in physical environment that directly effect the quality of interaction and user performance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 smtClean="0"/>
              <a:t>-</a:t>
            </a:r>
            <a:r>
              <a:rPr lang="en-US" sz="2400" dirty="0"/>
              <a:t>Physical position – users should be able to reach all controls comfortably and see all displays.</a:t>
            </a:r>
          </a:p>
          <a:p>
            <a:pPr marL="0" indent="0" algn="just">
              <a:buNone/>
            </a:pPr>
            <a:r>
              <a:rPr lang="en-US" sz="2400" dirty="0"/>
              <a:t> -Temperature-experimental studies how the performance decreases at high and low temperatures with users being usable to concentrate effectively.</a:t>
            </a:r>
          </a:p>
          <a:p>
            <a:pPr marL="0" indent="0" algn="just">
              <a:buNone/>
            </a:pPr>
            <a:r>
              <a:rPr lang="en-US" sz="2400" dirty="0"/>
              <a:t> -Lighting -adequate lighting should be provided to allow users to see the computer screen without discomfort.</a:t>
            </a:r>
          </a:p>
          <a:p>
            <a:pPr marL="0" indent="0" algn="just">
              <a:buNone/>
            </a:pPr>
            <a:r>
              <a:rPr lang="en-US" sz="2400" dirty="0"/>
              <a:t> -Noise-noise levels should be maintained at a comfortable level in the work environment.</a:t>
            </a:r>
          </a:p>
          <a:p>
            <a:pPr marL="0" indent="0" algn="just">
              <a:buNone/>
            </a:pPr>
            <a:r>
              <a:rPr lang="en-US" sz="2400" dirty="0"/>
              <a:t> -Time- the time users spend using the system should also be controlled.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709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Image result for ergonomics - health issu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716"/>
            <a:ext cx="12192000" cy="504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78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The Use of Color </a:t>
            </a:r>
            <a:r>
              <a:rPr lang="en-US" sz="2400" dirty="0" smtClean="0"/>
              <a:t>- Ergonomics has a close relationship to human  psychology in that it is also concerned with the perceptual limitations of humans .</a:t>
            </a:r>
          </a:p>
          <a:p>
            <a:pPr algn="just"/>
            <a:r>
              <a:rPr lang="en-US" sz="2400" dirty="0" smtClean="0"/>
              <a:t>The use of color in displays is an ergonomics issue.</a:t>
            </a:r>
          </a:p>
          <a:p>
            <a:pPr algn="just"/>
            <a:r>
              <a:rPr lang="en-US" sz="2400" dirty="0" smtClean="0"/>
              <a:t>Colors used in the display should be  as distinct as possible and the distinction should not be effected by changes in contrast. </a:t>
            </a:r>
          </a:p>
          <a:p>
            <a:pPr algn="just"/>
            <a:r>
              <a:rPr lang="en-US" sz="2400" dirty="0" smtClean="0"/>
              <a:t>The colors used should correspond to common conventions and user expectations.</a:t>
            </a:r>
          </a:p>
          <a:p>
            <a:pPr algn="just"/>
            <a:r>
              <a:rPr lang="en-US" sz="2400" dirty="0" smtClean="0"/>
              <a:t>Designers should remember that color conventions are culturally are determined.</a:t>
            </a:r>
          </a:p>
          <a:p>
            <a:pPr algn="just"/>
            <a:r>
              <a:rPr lang="en-US" sz="2400" dirty="0" smtClean="0"/>
              <a:t>Awareness of culture associations of color is particularly important is designing systems and websites for global market.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7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Image result for ergonomics - use of colo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0" cy="570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17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olor representing happiness in ind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294"/>
            <a:ext cx="12192000" cy="571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7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 descr="Image result for ergonomics - use of colo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66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03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models of interaction in hc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54" y="232012"/>
            <a:ext cx="8993873" cy="495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56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Image result for normans model of interac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1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r>
              <a:rPr lang="en-US" sz="2400" b="1" dirty="0" smtClean="0"/>
              <a:t>The execution – evaluation cycle:</a:t>
            </a:r>
          </a:p>
          <a:p>
            <a:pPr algn="just"/>
            <a:r>
              <a:rPr lang="en-US" sz="2400" dirty="0" smtClean="0"/>
              <a:t>Normans model of interaction is the most influential in HCI because of its closeness to understanding of the interaction between human user and computer.</a:t>
            </a:r>
          </a:p>
          <a:p>
            <a:pPr algn="just"/>
            <a:r>
              <a:rPr lang="en-US" sz="2400" dirty="0" smtClean="0"/>
              <a:t>The user formulates a plan of action, which is then executed at the computer interface.</a:t>
            </a:r>
          </a:p>
          <a:p>
            <a:pPr algn="just"/>
            <a:r>
              <a:rPr lang="en-US" sz="2400" dirty="0" smtClean="0"/>
              <a:t>When the plan, or the part of the plan, has been executed, the user observes the computer interface to evaluate the result of the executed plan to determine further actions.</a:t>
            </a:r>
          </a:p>
          <a:p>
            <a:pPr algn="just"/>
            <a:r>
              <a:rPr lang="en-US" sz="2400" dirty="0" smtClean="0"/>
              <a:t>The interaction cycle can be divided into two major phases: execution and evaluation.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6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execution and evaluation cyc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549" y="286604"/>
            <a:ext cx="9144000" cy="468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8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52AFAB-E59A-4377-B4CA-07ED0B1FE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These </a:t>
            </a:r>
            <a:r>
              <a:rPr lang="en-US" sz="2400" dirty="0"/>
              <a:t>can be sub-divided into seven stages.</a:t>
            </a:r>
          </a:p>
          <a:p>
            <a:r>
              <a:rPr lang="en-US" sz="2400" dirty="0"/>
              <a:t>The stages in </a:t>
            </a:r>
            <a:r>
              <a:rPr lang="en-US" sz="2400" b="1" dirty="0"/>
              <a:t>Normans model of interaction </a:t>
            </a:r>
            <a:r>
              <a:rPr lang="en-US" sz="2400" dirty="0"/>
              <a:t>are as follows: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Establishing the goal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Forming the intention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Specifying the action sequence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Executing the 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Perceiving the system 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Interpreting the system 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Evaluating the system</a:t>
            </a:r>
          </a:p>
        </p:txBody>
      </p:sp>
    </p:spTree>
    <p:extLst>
      <p:ext uri="{BB962C8B-B14F-4D97-AF65-F5344CB8AC3E}">
        <p14:creationId xmlns:p14="http://schemas.microsoft.com/office/powerpoint/2010/main" val="7434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mage result for normans model of interac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34" y="0"/>
            <a:ext cx="9730853" cy="522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1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1C7549-3CEC-467E-81E3-B708CF866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Each stage is an activity of user</a:t>
            </a:r>
          </a:p>
          <a:p>
            <a:pPr algn="just"/>
            <a:r>
              <a:rPr lang="en-US" sz="2400" dirty="0"/>
              <a:t>First the user forms a goal. This is the users notion of what needs to be done and is framed in terms of the domain, in the task language.</a:t>
            </a:r>
          </a:p>
          <a:p>
            <a:pPr algn="just"/>
            <a:r>
              <a:rPr lang="en-US" sz="2400" dirty="0"/>
              <a:t>It needs to be translated into more specific interaction, and the actual actions that will reach the goal, before it can be executed by the user.</a:t>
            </a:r>
          </a:p>
          <a:p>
            <a:pPr algn="just"/>
            <a:r>
              <a:rPr lang="en-US" sz="2400" dirty="0"/>
              <a:t>The user perceives the new state of the system, after execution of the action sequence and interprets it in terms of his expectations.</a:t>
            </a:r>
          </a:p>
          <a:p>
            <a:pPr algn="just"/>
            <a:r>
              <a:rPr lang="en-US" sz="2400" dirty="0"/>
              <a:t>If the system states reflects the user goals than the computer has done what user wanted and the interaction has been successful.</a:t>
            </a:r>
          </a:p>
          <a:p>
            <a:pPr algn="just"/>
            <a:r>
              <a:rPr lang="en-US" sz="2400" dirty="0"/>
              <a:t>Normans uses this model of interaction to demonstrate why some interfaces cause problems to  their users.</a:t>
            </a:r>
          </a:p>
          <a:p>
            <a:pPr algn="just"/>
            <a:r>
              <a:rPr lang="en-US" sz="2400" dirty="0"/>
              <a:t>This is described in terms of Gulfs of execution and the Gulfs of evaluation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435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7C2D7C3F50CD48B5D8CD8E924F01E6" ma:contentTypeVersion="12" ma:contentTypeDescription="Create a new document." ma:contentTypeScope="" ma:versionID="ba58d99401732d2b78792876fa958826">
  <xsd:schema xmlns:xsd="http://www.w3.org/2001/XMLSchema" xmlns:xs="http://www.w3.org/2001/XMLSchema" xmlns:p="http://schemas.microsoft.com/office/2006/metadata/properties" xmlns:ns2="e5b1661c-6c69-4f0f-9f82-a64d52cee4d7" xmlns:ns3="9a646e76-a2e6-42c9-96d0-6aca5437d582" targetNamespace="http://schemas.microsoft.com/office/2006/metadata/properties" ma:root="true" ma:fieldsID="cb3bf5d5605064fb2b70c6b995c36c2e" ns2:_="" ns3:_="">
    <xsd:import namespace="e5b1661c-6c69-4f0f-9f82-a64d52cee4d7"/>
    <xsd:import namespace="9a646e76-a2e6-42c9-96d0-6aca5437d5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1661c-6c69-4f0f-9f82-a64d52cee4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646e76-a2e6-42c9-96d0-6aca5437d58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080E9E-E7B0-40A3-93BF-CEBF01C16AAA}"/>
</file>

<file path=customXml/itemProps2.xml><?xml version="1.0" encoding="utf-8"?>
<ds:datastoreItem xmlns:ds="http://schemas.openxmlformats.org/officeDocument/2006/customXml" ds:itemID="{5EE1AF27-442C-490A-92F3-078A3B0DDBF4}"/>
</file>

<file path=customXml/itemProps3.xml><?xml version="1.0" encoding="utf-8"?>
<ds:datastoreItem xmlns:ds="http://schemas.openxmlformats.org/officeDocument/2006/customXml" ds:itemID="{8EA44A2E-CCBA-4ADA-A92F-50135AF65957}"/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281</TotalTime>
  <Words>1056</Words>
  <Application>Microsoft Office PowerPoint</Application>
  <PresentationFormat>Widescreen</PresentationFormat>
  <Paragraphs>68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</vt:lpstr>
      <vt:lpstr>template</vt:lpstr>
      <vt:lpstr>HUMAN COMPUTER INTERACTION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Reddi Sanjana</dc:creator>
  <cp:lastModifiedBy>Windows User</cp:lastModifiedBy>
  <cp:revision>15</cp:revision>
  <dcterms:created xsi:type="dcterms:W3CDTF">2019-09-06T05:35:59Z</dcterms:created>
  <dcterms:modified xsi:type="dcterms:W3CDTF">2019-09-18T05:41:40Z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0x0101001C7C2D7C3F50CD48B5D8CD8E924F01E6</vt:lpwstr>
  </property>
</Properties>
</file>