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4" r:id="rId3"/>
    <p:sldId id="265" r:id="rId4"/>
    <p:sldId id="271" r:id="rId5"/>
    <p:sldId id="266" r:id="rId6"/>
    <p:sldId id="272" r:id="rId7"/>
    <p:sldId id="267" r:id="rId8"/>
    <p:sldId id="269" r:id="rId9"/>
    <p:sldId id="268"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147094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340593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3750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426503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351524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373592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14408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65941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40463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154302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2E88BE76-D3D6-4AFB-9286-01EC4B3422CB}" type="datetimeFigureOut">
              <a:rPr lang="en-US" smtClean="0"/>
              <a:t>9/23/2019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FFFBB3C0-362D-440B-A578-06F62E6B504D}" type="slidenum">
              <a:rPr lang="en-US" smtClean="0"/>
              <a:t>‹#›</a:t>
            </a:fld>
            <a:endParaRPr lang="en-US"/>
          </a:p>
        </p:txBody>
      </p:sp>
    </p:spTree>
    <p:extLst>
      <p:ext uri="{BB962C8B-B14F-4D97-AF65-F5344CB8AC3E}">
        <p14:creationId xmlns:p14="http://schemas.microsoft.com/office/powerpoint/2010/main" val="125524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2E88BE76-D3D6-4AFB-9286-01EC4B3422CB}" type="datetimeFigureOut">
              <a:rPr lang="en-US" smtClean="0"/>
              <a:t>9/23/2019</a:t>
            </a:fld>
            <a:endParaRPr lang="en-US"/>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FFBB3C0-362D-440B-A578-06F62E6B504D}"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900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HUMAN COMPUTER INTERACTION</a:t>
            </a:r>
            <a:endParaRPr lang="en-US" dirty="0"/>
          </a:p>
        </p:txBody>
      </p:sp>
      <p:sp>
        <p:nvSpPr>
          <p:cNvPr id="3" name="Content Placeholder 2"/>
          <p:cNvSpPr>
            <a:spLocks noGrp="1"/>
          </p:cNvSpPr>
          <p:nvPr>
            <p:ph idx="1"/>
          </p:nvPr>
        </p:nvSpPr>
        <p:spPr/>
        <p:txBody>
          <a:bodyPr/>
          <a:lstStyle/>
          <a:p>
            <a:pPr marL="0" indent="0" algn="ctr">
              <a:buNone/>
            </a:pPr>
            <a:r>
              <a:rPr lang="en-US" dirty="0" smtClean="0"/>
              <a:t>LECTURE 9</a:t>
            </a:r>
            <a:endParaRPr lang="en-US" dirty="0"/>
          </a:p>
        </p:txBody>
      </p:sp>
    </p:spTree>
    <p:extLst>
      <p:ext uri="{BB962C8B-B14F-4D97-AF65-F5344CB8AC3E}">
        <p14:creationId xmlns:p14="http://schemas.microsoft.com/office/powerpoint/2010/main" val="3999769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50173"/>
          </a:xfrm>
        </p:spPr>
        <p:txBody>
          <a:bodyPr/>
          <a:lstStyle/>
          <a:p>
            <a:pPr marL="0" indent="0">
              <a:buNone/>
            </a:pPr>
            <a:r>
              <a:rPr lang="en-US" b="1" dirty="0"/>
              <a:t>Older Adult Users:</a:t>
            </a:r>
          </a:p>
          <a:p>
            <a:pPr algn="just"/>
            <a:r>
              <a:rPr lang="en-US" sz="2400" dirty="0"/>
              <a:t>Seniority offers many pleasures and all the benefits of experience, but aging can also have negative physical , cognitive and social consequences.</a:t>
            </a:r>
          </a:p>
          <a:p>
            <a:pPr algn="just"/>
            <a:r>
              <a:rPr lang="en-US" sz="2400" dirty="0"/>
              <a:t>Understanding the human factors of aging can help designers to create user interfaces that facilitates access by older adult users.</a:t>
            </a:r>
          </a:p>
          <a:p>
            <a:pPr algn="just"/>
            <a:r>
              <a:rPr lang="en-US" sz="2400" dirty="0"/>
              <a:t>The benefits to senior citizens include improved chances for productive employment and opportunities to use writing , email, and other computer tools , plus the satisfactions of education, entertainment ,social interaction , and challenge.</a:t>
            </a:r>
          </a:p>
          <a:p>
            <a:pPr algn="just"/>
            <a:r>
              <a:rPr lang="en-US" sz="2400" dirty="0"/>
              <a:t>The benefits to society include increased access to seniors , which is valuable for their experience and the emotional support they can provide to others.</a:t>
            </a:r>
          </a:p>
          <a:p>
            <a:pPr algn="just"/>
            <a:r>
              <a:rPr lang="en-US" sz="2400" dirty="0"/>
              <a:t>The further good news is that interface designers can do much to accommodate older adult users and , thus, to give older adults access to the beneficial aspects of computing and network communication.</a:t>
            </a:r>
          </a:p>
          <a:p>
            <a:pPr marL="0" indent="0">
              <a:buNone/>
            </a:pPr>
            <a:endParaRPr lang="en-US" dirty="0"/>
          </a:p>
        </p:txBody>
      </p:sp>
    </p:spTree>
    <p:extLst>
      <p:ext uri="{BB962C8B-B14F-4D97-AF65-F5344CB8AC3E}">
        <p14:creationId xmlns:p14="http://schemas.microsoft.com/office/powerpoint/2010/main" val="401645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759355"/>
          </a:xfrm>
        </p:spPr>
        <p:txBody>
          <a:bodyPr/>
          <a:lstStyle/>
          <a:p>
            <a:pPr algn="just"/>
            <a:r>
              <a:rPr lang="en-US" sz="2400" dirty="0" smtClean="0"/>
              <a:t>Desktop </a:t>
            </a:r>
            <a:r>
              <a:rPr lang="en-US" sz="2400" dirty="0"/>
              <a:t>, web and mobile devices can be improved for all users by providing users with control over font sizes , display contrast ,and audio levels.</a:t>
            </a:r>
          </a:p>
          <a:p>
            <a:pPr algn="just"/>
            <a:r>
              <a:rPr lang="en-US" sz="2400" dirty="0"/>
              <a:t>Interfaces can also be design with easier-to-use pointing devices , clearer navigation paths ,consistent layouts ,and simpler command languages to improve access for older adults and every user.</a:t>
            </a:r>
          </a:p>
          <a:p>
            <a:pPr algn="just"/>
            <a:r>
              <a:rPr lang="en-US" sz="2400" dirty="0"/>
              <a:t>The older adults ,who explored email ,photo sharing ,and educational games ,felt quite satisfied with themselves and were eager to learn more.</a:t>
            </a:r>
          </a:p>
          <a:p>
            <a:pPr algn="just"/>
            <a:r>
              <a:rPr lang="en-US" sz="2400" dirty="0"/>
              <a:t>In summary ,making computing more attractive and accessible to older adults enables them to take advantage of technology and enables others to benefit from their participation.</a:t>
            </a:r>
          </a:p>
          <a:p>
            <a:pPr marL="0" indent="0" algn="just">
              <a:buNone/>
            </a:pPr>
            <a:endParaRPr lang="en-US" dirty="0"/>
          </a:p>
        </p:txBody>
      </p:sp>
    </p:spTree>
    <p:extLst>
      <p:ext uri="{BB962C8B-B14F-4D97-AF65-F5344CB8AC3E}">
        <p14:creationId xmlns:p14="http://schemas.microsoft.com/office/powerpoint/2010/main" val="2337424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91116"/>
          </a:xfrm>
        </p:spPr>
        <p:txBody>
          <a:bodyPr/>
          <a:lstStyle/>
          <a:p>
            <a:pPr marL="0" indent="0">
              <a:buNone/>
            </a:pPr>
            <a:r>
              <a:rPr lang="en-US" b="1" dirty="0"/>
              <a:t>Children:</a:t>
            </a:r>
          </a:p>
          <a:p>
            <a:pPr algn="just"/>
            <a:r>
              <a:rPr lang="en-US" sz="2400" dirty="0"/>
              <a:t>Another lively community of users is children ,whose users emphasize entertainment and education.</a:t>
            </a:r>
          </a:p>
          <a:p>
            <a:pPr algn="just"/>
            <a:r>
              <a:rPr lang="en-US" sz="2400" dirty="0"/>
              <a:t>Even pre-readers can use computer-controlled toys ,music generators and art tools.</a:t>
            </a:r>
          </a:p>
          <a:p>
            <a:pPr algn="just"/>
            <a:r>
              <a:rPr lang="en-US" sz="2400" dirty="0"/>
              <a:t>The noble aspirations of designers of children’s software include educational acceleration, facilitating socialization with peers, and fostering the self-confidence that comes from skill mastery.</a:t>
            </a:r>
          </a:p>
          <a:p>
            <a:pPr algn="just"/>
            <a:r>
              <a:rPr lang="en-US" sz="2400" dirty="0"/>
              <a:t>For teenagers, the opportunity for empowerment are substantial.</a:t>
            </a:r>
          </a:p>
          <a:p>
            <a:pPr algn="just"/>
            <a:r>
              <a:rPr lang="en-US" sz="2400" dirty="0"/>
              <a:t>They often take the lead in employing new modes of communication, such as instant messaging and text messaging on cellphones, and in creating cultural or fashion trends that surprise even the </a:t>
            </a:r>
            <a:r>
              <a:rPr lang="en-US" sz="2400" dirty="0" smtClean="0"/>
              <a:t>designers.</a:t>
            </a:r>
          </a:p>
          <a:p>
            <a:pPr algn="just"/>
            <a:r>
              <a:rPr lang="en-US" sz="2400" dirty="0"/>
              <a:t>Appropriate design principles for children’s software, recognize young people’s intense desire for the kind of interactive engagement that gives them control with appropriate feedback and supports their social engagement with peers.</a:t>
            </a:r>
          </a:p>
          <a:p>
            <a:pPr algn="just"/>
            <a:endParaRPr lang="en-US" sz="2400" dirty="0"/>
          </a:p>
          <a:p>
            <a:endParaRPr lang="en-US" dirty="0"/>
          </a:p>
        </p:txBody>
      </p:sp>
    </p:spTree>
    <p:extLst>
      <p:ext uri="{BB962C8B-B14F-4D97-AF65-F5344CB8AC3E}">
        <p14:creationId xmlns:p14="http://schemas.microsoft.com/office/powerpoint/2010/main" val="4278701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718412"/>
          </a:xfrm>
        </p:spPr>
        <p:txBody>
          <a:bodyPr/>
          <a:lstStyle/>
          <a:p>
            <a:pPr algn="just"/>
            <a:r>
              <a:rPr lang="en-US" sz="2400" dirty="0" smtClean="0"/>
              <a:t>Designers </a:t>
            </a:r>
            <a:r>
              <a:rPr lang="en-US" sz="2400" dirty="0"/>
              <a:t>also have to find the balance between children’s desire for challenge and parents requirements for safety.</a:t>
            </a:r>
          </a:p>
          <a:p>
            <a:pPr algn="just"/>
            <a:r>
              <a:rPr lang="en-US" sz="2400" dirty="0"/>
              <a:t>Children can deal with some frustrations and with threatening stories, but they also want to know that they can clear the screen, start over, and try again without severe penalties.</a:t>
            </a:r>
          </a:p>
          <a:p>
            <a:pPr algn="just"/>
            <a:r>
              <a:rPr lang="en-US" sz="2400" dirty="0"/>
              <a:t> Designing for younger children requires attention to their limitations.</a:t>
            </a:r>
          </a:p>
          <a:p>
            <a:pPr algn="just"/>
            <a:r>
              <a:rPr lang="en-US" sz="2400" dirty="0"/>
              <a:t>Designers of children’s software also have a responsibility to attend to dangers, especially in web-based environments, where parental control over access to violent, racist materials is unfortunately necessary.</a:t>
            </a:r>
          </a:p>
          <a:p>
            <a:pPr algn="just"/>
            <a:r>
              <a:rPr lang="en-US" sz="2400" dirty="0"/>
              <a:t>The capacity for playful creativity in art, music, and writing and the value of educational activities in science and math remain potent reasons to pursue children’s software.</a:t>
            </a:r>
          </a:p>
          <a:p>
            <a:pPr algn="just"/>
            <a:r>
              <a:rPr lang="en-US" sz="2400" dirty="0"/>
              <a:t>These and other opportunities have motivated efforts to bring low-cost computers to children around the world-hopefully coupled with rich content, parental guidance materials ,and effective teacher training.</a:t>
            </a:r>
          </a:p>
          <a:p>
            <a:endParaRPr lang="en-US" dirty="0"/>
          </a:p>
        </p:txBody>
      </p:sp>
    </p:spTree>
    <p:extLst>
      <p:ext uri="{BB962C8B-B14F-4D97-AF65-F5344CB8AC3E}">
        <p14:creationId xmlns:p14="http://schemas.microsoft.com/office/powerpoint/2010/main" val="648344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77469"/>
          </a:xfrm>
        </p:spPr>
        <p:txBody>
          <a:bodyPr/>
          <a:lstStyle/>
          <a:p>
            <a:pPr marL="0" indent="0" algn="just">
              <a:buNone/>
            </a:pPr>
            <a:r>
              <a:rPr lang="en-IN" sz="2400" b="1" dirty="0"/>
              <a:t>Accommodating hardware and software diversity:</a:t>
            </a:r>
          </a:p>
          <a:p>
            <a:pPr algn="just"/>
            <a:r>
              <a:rPr lang="en-IN" sz="2400" dirty="0"/>
              <a:t>In addition to accommodating different classes of users and skill levels, designers need to support a wide range of hardware and software platforms.</a:t>
            </a:r>
          </a:p>
          <a:p>
            <a:pPr algn="just"/>
            <a:r>
              <a:rPr lang="en-IN" sz="2400" dirty="0"/>
              <a:t>The rapid progress of technology remains that newer systems may have a hundred or a thousand times greater storage capacity, faster processors, and higher band width networks.</a:t>
            </a:r>
          </a:p>
          <a:p>
            <a:pPr algn="just"/>
            <a:r>
              <a:rPr lang="en-IN" sz="2400" dirty="0"/>
              <a:t>The challenge of accommodating diverse hardware is couple with the need to ensure access through many generations of software.</a:t>
            </a:r>
          </a:p>
          <a:p>
            <a:pPr algn="just"/>
            <a:r>
              <a:rPr lang="en-IN" sz="2400" dirty="0"/>
              <a:t>This requirement can slow innovation, but the designers who plan ahead carefully to support flexible interfaces and self defining files will be rewarded with larger market shares.</a:t>
            </a:r>
          </a:p>
          <a:p>
            <a:endParaRPr lang="en-US" dirty="0"/>
          </a:p>
        </p:txBody>
      </p:sp>
    </p:spTree>
    <p:extLst>
      <p:ext uri="{BB962C8B-B14F-4D97-AF65-F5344CB8AC3E}">
        <p14:creationId xmlns:p14="http://schemas.microsoft.com/office/powerpoint/2010/main" val="2254277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91116"/>
          </a:xfrm>
        </p:spPr>
        <p:txBody>
          <a:bodyPr/>
          <a:lstStyle/>
          <a:p>
            <a:pPr algn="just"/>
            <a:r>
              <a:rPr lang="en-IN" sz="2400" dirty="0"/>
              <a:t>For at least the next decade, three of the main technologies will be</a:t>
            </a:r>
            <a:r>
              <a:rPr lang="en-IN" sz="2400" dirty="0" smtClean="0"/>
              <a:t>:</a:t>
            </a:r>
          </a:p>
          <a:p>
            <a:pPr marL="0" indent="0" algn="just">
              <a:buNone/>
            </a:pPr>
            <a:endParaRPr lang="en-IN" sz="2400" dirty="0"/>
          </a:p>
          <a:p>
            <a:pPr marL="0" indent="0" algn="just">
              <a:buNone/>
            </a:pPr>
            <a:r>
              <a:rPr lang="en-IN" sz="2400" dirty="0" smtClean="0"/>
              <a:t>1.Producing </a:t>
            </a:r>
            <a:r>
              <a:rPr lang="en-IN" sz="2400" dirty="0"/>
              <a:t>satisfying and effective internet interaction on high speed and slower connections - some technological break-</a:t>
            </a:r>
            <a:r>
              <a:rPr lang="en-IN" sz="2400" dirty="0" err="1"/>
              <a:t>throughs</a:t>
            </a:r>
            <a:r>
              <a:rPr lang="en-IN" sz="2400" dirty="0"/>
              <a:t> have already made in comparison algorithms to reduce file sizes for images, music, animations, and even video, more are needed. New technologies are needed to enable pre-fetching or scheduled down-loads. </a:t>
            </a:r>
          </a:p>
          <a:p>
            <a:pPr marL="0" indent="0" algn="just">
              <a:buNone/>
            </a:pPr>
            <a:r>
              <a:rPr lang="en-IN" sz="2400" dirty="0"/>
              <a:t>2.Enabling access to web services from large displays and smaller mobile devices - Rewriting each web page for different display sizes may produce the best quality, but this approach is probably too costly and time-consuming for most web providers.</a:t>
            </a:r>
          </a:p>
          <a:p>
            <a:pPr marL="0" indent="0" algn="just">
              <a:buNone/>
            </a:pPr>
            <a:r>
              <a:rPr lang="en-IN" sz="2400" dirty="0"/>
              <a:t>3.Supporting easy maintenance of or automatic conversion to multiple languages - Commercial operators recognize that they can spend their markets if they can provide access in multiple languages and across multiple countries. This means isolating text to allow easy substitution, choosing appropriate metaphors and colours, and addressing the needs of diverse cultures.</a:t>
            </a:r>
          </a:p>
          <a:p>
            <a:pPr marL="0" indent="0" algn="just">
              <a:buNone/>
            </a:pPr>
            <a:endParaRPr lang="en-US" sz="2400" dirty="0"/>
          </a:p>
        </p:txBody>
      </p:sp>
    </p:spTree>
    <p:extLst>
      <p:ext uri="{BB962C8B-B14F-4D97-AF65-F5344CB8AC3E}">
        <p14:creationId xmlns:p14="http://schemas.microsoft.com/office/powerpoint/2010/main" val="1140247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77275"/>
          </a:xfrm>
        </p:spPr>
        <p:txBody>
          <a:bodyPr/>
          <a:lstStyle/>
          <a:p>
            <a:pPr algn="just"/>
            <a:r>
              <a:rPr lang="en-IN" sz="2400" dirty="0"/>
              <a:t>The good news is that rethinking designs to accommodate these diverse needs can improve the quality for all users.</a:t>
            </a:r>
          </a:p>
          <a:p>
            <a:pPr algn="just"/>
            <a:r>
              <a:rPr lang="en-IN" sz="2400" dirty="0"/>
              <a:t>As for cost, with appropriate software tools, e-commerce providers are finding that a small additional effort can expand markets by 20% or more.</a:t>
            </a:r>
          </a:p>
          <a:p>
            <a:endParaRPr lang="en-US" dirty="0"/>
          </a:p>
        </p:txBody>
      </p:sp>
    </p:spTree>
    <p:extLst>
      <p:ext uri="{BB962C8B-B14F-4D97-AF65-F5344CB8AC3E}">
        <p14:creationId xmlns:p14="http://schemas.microsoft.com/office/powerpoint/2010/main" val="151820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06B4B6-73D1-4F60-BA0A-1A15B9D57DE6}"/>
              </a:ext>
            </a:extLst>
          </p:cNvPr>
          <p:cNvSpPr>
            <a:spLocks noGrp="1"/>
          </p:cNvSpPr>
          <p:nvPr>
            <p:ph idx="1"/>
          </p:nvPr>
        </p:nvSpPr>
        <p:spPr>
          <a:xfrm>
            <a:off x="0" y="0"/>
            <a:ext cx="12192000" cy="5786651"/>
          </a:xfrm>
        </p:spPr>
        <p:txBody>
          <a:bodyPr>
            <a:normAutofit/>
          </a:bodyPr>
          <a:lstStyle/>
          <a:p>
            <a:endParaRPr lang="en-US" sz="2400" dirty="0"/>
          </a:p>
          <a:p>
            <a:pPr marL="0" indent="0">
              <a:buNone/>
            </a:pPr>
            <a:r>
              <a:rPr lang="en-US" b="1" dirty="0"/>
              <a:t>Universal Usability:</a:t>
            </a:r>
          </a:p>
          <a:p>
            <a:pPr algn="just"/>
            <a:r>
              <a:rPr lang="en-US" sz="2400" dirty="0"/>
              <a:t>The remarkable diversity of  human  abilities, backgrounds, motivations ,personalities, cultures and workstyles, challenges interface designers.</a:t>
            </a:r>
          </a:p>
          <a:p>
            <a:pPr algn="just"/>
            <a:r>
              <a:rPr lang="en-US" sz="2400" dirty="0"/>
              <a:t>Understanding the physical ,intellectual and personality differences between users helps in gaining broadest possible set of users.</a:t>
            </a:r>
          </a:p>
          <a:p>
            <a:pPr algn="just"/>
            <a:r>
              <a:rPr lang="en-US" sz="2400" dirty="0"/>
              <a:t>Ultimate goal of designer is to address the needs of all users .</a:t>
            </a:r>
          </a:p>
          <a:p>
            <a:pPr algn="just"/>
            <a:r>
              <a:rPr lang="en-US" sz="2400" dirty="0"/>
              <a:t>Universal usability introduces the challenges projected by physical , cognitive, perceptual , personality and cultural differences.</a:t>
            </a:r>
          </a:p>
          <a:p>
            <a:pPr marL="0" indent="0">
              <a:buNone/>
            </a:pPr>
            <a:endParaRPr lang="en-US" sz="2400" dirty="0"/>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11591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D933D56-A087-4003-B383-9DAC1D411BCE}"/>
              </a:ext>
            </a:extLst>
          </p:cNvPr>
          <p:cNvSpPr>
            <a:spLocks noGrp="1"/>
          </p:cNvSpPr>
          <p:nvPr>
            <p:ph idx="1"/>
          </p:nvPr>
        </p:nvSpPr>
        <p:spPr>
          <a:xfrm>
            <a:off x="165652" y="144946"/>
            <a:ext cx="11606006" cy="6543261"/>
          </a:xfrm>
        </p:spPr>
        <p:txBody>
          <a:bodyPr>
            <a:normAutofit/>
          </a:bodyPr>
          <a:lstStyle/>
          <a:p>
            <a:r>
              <a:rPr lang="en-US" sz="2400" dirty="0"/>
              <a:t>Challenges faced are:</a:t>
            </a:r>
          </a:p>
          <a:p>
            <a:pPr marL="457200" indent="-457200">
              <a:buFont typeface="+mj-lt"/>
              <a:buAutoNum type="arabicPeriod"/>
            </a:pPr>
            <a:r>
              <a:rPr lang="en-US" sz="2400" dirty="0"/>
              <a:t>Variations in physical abilities and physical work places</a:t>
            </a:r>
          </a:p>
          <a:p>
            <a:pPr marL="457200" indent="-457200">
              <a:buFont typeface="+mj-lt"/>
              <a:buAutoNum type="arabicPeriod"/>
            </a:pPr>
            <a:r>
              <a:rPr lang="en-US" sz="2400" dirty="0"/>
              <a:t>Diverse cognitive and perceptual abilities</a:t>
            </a:r>
          </a:p>
          <a:p>
            <a:pPr marL="457200" indent="-457200">
              <a:buFont typeface="+mj-lt"/>
              <a:buAutoNum type="arabicPeriod"/>
            </a:pPr>
            <a:r>
              <a:rPr lang="en-US" sz="2400" dirty="0"/>
              <a:t>Personality differences</a:t>
            </a:r>
          </a:p>
          <a:p>
            <a:pPr marL="457200" indent="-457200">
              <a:buFont typeface="+mj-lt"/>
              <a:buAutoNum type="arabicPeriod"/>
            </a:pPr>
            <a:r>
              <a:rPr lang="en-US" sz="2400" dirty="0"/>
              <a:t>Cultural and international diversity</a:t>
            </a:r>
          </a:p>
          <a:p>
            <a:pPr marL="457200" indent="-457200">
              <a:buFont typeface="+mj-lt"/>
              <a:buAutoNum type="arabicPeriod"/>
            </a:pPr>
            <a:r>
              <a:rPr lang="en-US" sz="2400" dirty="0"/>
              <a:t>User with disabilities</a:t>
            </a:r>
          </a:p>
          <a:p>
            <a:pPr marL="457200" indent="-457200">
              <a:buFont typeface="+mj-lt"/>
              <a:buAutoNum type="arabicPeriod"/>
            </a:pPr>
            <a:r>
              <a:rPr lang="en-US" sz="2400" dirty="0"/>
              <a:t>Older adults and children</a:t>
            </a:r>
          </a:p>
          <a:p>
            <a:pPr marL="457200" indent="-457200">
              <a:buFont typeface="+mj-lt"/>
              <a:buAutoNum type="arabicPeriod"/>
            </a:pPr>
            <a:r>
              <a:rPr lang="en-US" sz="2400" dirty="0"/>
              <a:t>Accommodating hardware and software diversity</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786433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63821"/>
          </a:xfrm>
        </p:spPr>
        <p:txBody>
          <a:bodyPr/>
          <a:lstStyle/>
          <a:p>
            <a:pPr marL="0" indent="0" algn="just">
              <a:buNone/>
            </a:pPr>
            <a:r>
              <a:rPr lang="en-US" sz="2400" b="1" dirty="0" smtClean="0"/>
              <a:t>Variations in physical abilities an physical work places </a:t>
            </a:r>
            <a:r>
              <a:rPr lang="en-US" sz="2400" dirty="0" smtClean="0"/>
              <a:t>–.</a:t>
            </a:r>
          </a:p>
          <a:p>
            <a:pPr algn="just"/>
            <a:r>
              <a:rPr lang="en-US" sz="2400" dirty="0" smtClean="0"/>
              <a:t>The great diversity in these static measures remind that there can be an average user and that compromises must be made or multiple versions of a system must be constructed.</a:t>
            </a:r>
          </a:p>
          <a:p>
            <a:pPr algn="just"/>
            <a:r>
              <a:rPr lang="en-US" sz="2400" dirty="0" smtClean="0"/>
              <a:t>Since so much of work is related to perception, designers need to be aware of the ranges of human perceptual abilities especially with regard to vision. </a:t>
            </a:r>
          </a:p>
          <a:p>
            <a:r>
              <a:rPr lang="en-US" sz="2400" dirty="0" smtClean="0"/>
              <a:t>Work place design is also important in ensuring high job satisfaction, good performance and low error rates.</a:t>
            </a:r>
          </a:p>
          <a:p>
            <a:r>
              <a:rPr lang="en-US" sz="2400" dirty="0" smtClean="0"/>
              <a:t>Incorrect table heights, uncomfortable chairs or inadequate space to place documents can substantially delay work.</a:t>
            </a:r>
          </a:p>
          <a:p>
            <a:endParaRPr lang="en-US" dirty="0"/>
          </a:p>
        </p:txBody>
      </p:sp>
    </p:spTree>
    <p:extLst>
      <p:ext uri="{BB962C8B-B14F-4D97-AF65-F5344CB8AC3E}">
        <p14:creationId xmlns:p14="http://schemas.microsoft.com/office/powerpoint/2010/main" val="3777750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20741C-854B-4376-ACC2-D4BEF38A145B}"/>
              </a:ext>
            </a:extLst>
          </p:cNvPr>
          <p:cNvSpPr>
            <a:spLocks noGrp="1"/>
          </p:cNvSpPr>
          <p:nvPr>
            <p:ph idx="1"/>
          </p:nvPr>
        </p:nvSpPr>
        <p:spPr>
          <a:xfrm>
            <a:off x="0" y="0"/>
            <a:ext cx="12191999" cy="6719265"/>
          </a:xfrm>
        </p:spPr>
        <p:txBody>
          <a:bodyPr>
            <a:normAutofit/>
          </a:bodyPr>
          <a:lstStyle/>
          <a:p>
            <a:pPr marL="0" indent="0">
              <a:buNone/>
            </a:pPr>
            <a:endParaRPr lang="en-US" sz="2400" dirty="0"/>
          </a:p>
          <a:p>
            <a:pPr marL="0" indent="0">
              <a:buNone/>
            </a:pPr>
            <a:r>
              <a:rPr lang="en-US" sz="2400" b="1" dirty="0"/>
              <a:t>Diverse cognitive and perceptual abilities </a:t>
            </a:r>
            <a:r>
              <a:rPr lang="en-US" sz="2400" dirty="0"/>
              <a:t>-  A vital foundation for interactive system designers is an understanding of the cognitive and perceptual abilities of the user.</a:t>
            </a:r>
          </a:p>
          <a:p>
            <a:r>
              <a:rPr lang="en-US" sz="2400" dirty="0"/>
              <a:t>Ergonomics abstracts this classification of human cognitive process.</a:t>
            </a:r>
          </a:p>
          <a:p>
            <a:r>
              <a:rPr lang="en-US" sz="2400" dirty="0"/>
              <a:t>These vital issues of cognition and perception have a strong influence on design of interactive systems.</a:t>
            </a:r>
          </a:p>
          <a:p>
            <a:r>
              <a:rPr lang="en-US" sz="2400" dirty="0"/>
              <a:t>In any application, background experience and knowledge in the task and interface domains play key role in learning and performance.</a:t>
            </a:r>
          </a:p>
          <a:p>
            <a:pPr marL="0" indent="0">
              <a:buNone/>
            </a:pPr>
            <a:endParaRPr lang="en-US" sz="2400" dirty="0"/>
          </a:p>
        </p:txBody>
      </p:sp>
    </p:spTree>
    <p:extLst>
      <p:ext uri="{BB962C8B-B14F-4D97-AF65-F5344CB8AC3E}">
        <p14:creationId xmlns:p14="http://schemas.microsoft.com/office/powerpoint/2010/main" val="1907750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91116"/>
          </a:xfrm>
        </p:spPr>
        <p:txBody>
          <a:bodyPr/>
          <a:lstStyle/>
          <a:p>
            <a:pPr algn="just"/>
            <a:r>
              <a:rPr lang="en-US" sz="2400" b="1" dirty="0" smtClean="0"/>
              <a:t>Personality differences </a:t>
            </a:r>
            <a:r>
              <a:rPr lang="en-US" sz="2400" dirty="0" smtClean="0"/>
              <a:t>- There are four types of Carl </a:t>
            </a:r>
            <a:r>
              <a:rPr lang="en-US" sz="2400" dirty="0" err="1" smtClean="0"/>
              <a:t>Fungs</a:t>
            </a:r>
            <a:r>
              <a:rPr lang="en-US" sz="2400" dirty="0" smtClean="0"/>
              <a:t> personality types.</a:t>
            </a:r>
          </a:p>
          <a:p>
            <a:pPr algn="just"/>
            <a:r>
              <a:rPr lang="en-US" sz="2400" dirty="0" smtClean="0"/>
              <a:t>Extroversion versus Introversion- extroverts focus on external stimuli and like variety and action, where as introverts prefer familiar patterns.</a:t>
            </a:r>
          </a:p>
          <a:p>
            <a:pPr algn="just"/>
            <a:r>
              <a:rPr lang="en-US" sz="2400" dirty="0" smtClean="0"/>
              <a:t>Sensing versus intuition – sensing types are attracted to establish routines, and enjoy applying known skills, whereas intuitive types like solving new problems and discovering new relations.</a:t>
            </a:r>
          </a:p>
          <a:p>
            <a:pPr algn="just"/>
            <a:r>
              <a:rPr lang="en-US" sz="2400" dirty="0" smtClean="0"/>
              <a:t>Perceptive versus Judging – perceptive types like to learn about new situations but may have trouble making decisions, whereas judging types like to make a careful plan and carry through the plan.</a:t>
            </a:r>
          </a:p>
          <a:p>
            <a:pPr algn="just"/>
            <a:r>
              <a:rPr lang="en-US" sz="2400" dirty="0" smtClean="0"/>
              <a:t>Feeling versus thinking – feeling types are aware of other people feelings and relate well to most people whereas thinking types are unemotional.</a:t>
            </a:r>
          </a:p>
          <a:p>
            <a:endParaRPr lang="en-US" dirty="0"/>
          </a:p>
        </p:txBody>
      </p:sp>
    </p:spTree>
    <p:extLst>
      <p:ext uri="{BB962C8B-B14F-4D97-AF65-F5344CB8AC3E}">
        <p14:creationId xmlns:p14="http://schemas.microsoft.com/office/powerpoint/2010/main" val="4242580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93D8FF-E239-4D88-8103-F8A6980C5551}"/>
              </a:ext>
            </a:extLst>
          </p:cNvPr>
          <p:cNvSpPr>
            <a:spLocks noGrp="1"/>
          </p:cNvSpPr>
          <p:nvPr>
            <p:ph idx="1"/>
          </p:nvPr>
        </p:nvSpPr>
        <p:spPr>
          <a:xfrm>
            <a:off x="0" y="0"/>
            <a:ext cx="12192000" cy="6553613"/>
          </a:xfrm>
        </p:spPr>
        <p:txBody>
          <a:bodyPr>
            <a:normAutofit/>
          </a:bodyPr>
          <a:lstStyle/>
          <a:p>
            <a:pPr algn="just"/>
            <a:r>
              <a:rPr lang="en-US" sz="2400" b="1" dirty="0" smtClean="0"/>
              <a:t>Culture </a:t>
            </a:r>
            <a:r>
              <a:rPr lang="en-US" sz="2400" b="1" dirty="0"/>
              <a:t>and international diversity </a:t>
            </a:r>
            <a:r>
              <a:rPr lang="en-US" sz="2400" dirty="0"/>
              <a:t>– Another perspective on individual differences has to do with culture, ethnic or linguistic background.</a:t>
            </a:r>
          </a:p>
          <a:p>
            <a:pPr algn="just"/>
            <a:r>
              <a:rPr lang="en-US" sz="2400" dirty="0"/>
              <a:t>Users from traditional culture may prefer interfaces with stable display from which they select a single item, while user from novelty based cultures may prefer animated screens and multiple clicks.</a:t>
            </a:r>
          </a:p>
          <a:p>
            <a:pPr algn="just"/>
            <a:r>
              <a:rPr lang="en-US" sz="2400" dirty="0"/>
              <a:t>More and more is being learned about computer users from different culture but designers are still struggling to establish guidelines for designing for multiple languages and culture</a:t>
            </a:r>
            <a:r>
              <a:rPr lang="en-US" sz="2400" dirty="0" smtClean="0"/>
              <a:t>.</a:t>
            </a:r>
          </a:p>
          <a:p>
            <a:r>
              <a:rPr lang="en-IN" sz="2400" dirty="0" smtClean="0"/>
              <a:t>The growth of world wide computer market means that designers must  prepare for internationalization.</a:t>
            </a:r>
          </a:p>
          <a:p>
            <a:r>
              <a:rPr lang="en-IN" sz="2400" dirty="0" smtClean="0"/>
              <a:t>Software architects that facilitates customization of local versions of user interface offer a competitive advantage.</a:t>
            </a:r>
          </a:p>
          <a:p>
            <a:r>
              <a:rPr lang="en-IN" sz="2400" dirty="0" smtClean="0"/>
              <a:t>To develop effective designs,  companies run usability studies with users from different countries, cultures and language communities.</a:t>
            </a:r>
          </a:p>
          <a:p>
            <a:pPr algn="just"/>
            <a:endParaRPr lang="en-US" sz="2400" dirty="0"/>
          </a:p>
        </p:txBody>
      </p:sp>
    </p:spTree>
    <p:extLst>
      <p:ext uri="{BB962C8B-B14F-4D97-AF65-F5344CB8AC3E}">
        <p14:creationId xmlns:p14="http://schemas.microsoft.com/office/powerpoint/2010/main" val="3663376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1F7DD5-1960-4625-BCD7-EA871E3E7B0F}"/>
              </a:ext>
            </a:extLst>
          </p:cNvPr>
          <p:cNvSpPr>
            <a:spLocks noGrp="1"/>
          </p:cNvSpPr>
          <p:nvPr>
            <p:ph idx="1"/>
          </p:nvPr>
        </p:nvSpPr>
        <p:spPr>
          <a:xfrm>
            <a:off x="0" y="0"/>
            <a:ext cx="12191999" cy="5786651"/>
          </a:xfrm>
        </p:spPr>
        <p:txBody>
          <a:bodyPr>
            <a:normAutofit/>
          </a:bodyPr>
          <a:lstStyle/>
          <a:p>
            <a:pPr marL="0" indent="0">
              <a:buNone/>
            </a:pPr>
            <a:r>
              <a:rPr lang="en-US" sz="2400" b="1" dirty="0"/>
              <a:t>User with disabilities:</a:t>
            </a:r>
          </a:p>
          <a:p>
            <a:pPr algn="just"/>
            <a:r>
              <a:rPr lang="en-US" sz="2400" dirty="0"/>
              <a:t>The flexibility of desktop, web, and mobile devices makes it possible for designers to provide special services to users who have disabilities.</a:t>
            </a:r>
          </a:p>
          <a:p>
            <a:pPr algn="just"/>
            <a:r>
              <a:rPr lang="en-US" sz="2400" dirty="0"/>
              <a:t>The access board spells out the guidelines for vision-impaired, hearing-impaired, and mobility-impaired users; these include keyboard or mouse alternatives, color coding, font-size settings, contrast settings, textual alternatives to images, and web features such as frames, links, and plug-ins.</a:t>
            </a:r>
          </a:p>
          <a:p>
            <a:pPr algn="just"/>
            <a:r>
              <a:rPr lang="en-US" sz="2400" dirty="0"/>
              <a:t>Screen magnification to enlarge portions of a display and text-to-speech conversion can be done with hardware and software supplied by many vendors.</a:t>
            </a:r>
          </a:p>
          <a:p>
            <a:pPr algn="just"/>
            <a:r>
              <a:rPr lang="en-US" sz="2400" dirty="0"/>
              <a:t>Text-to-speech conversion can help blind users to receive e-mail or to read text files, and speech recognition devices permit voice-controlled operation of some user interfaces.</a:t>
            </a:r>
          </a:p>
          <a:p>
            <a:pPr algn="just"/>
            <a:r>
              <a:rPr lang="en-US" sz="2400" dirty="0"/>
              <a:t>Speech generation and auditory interfaces are also appreciated by sighted users under difficult conditions, such as when driving an automobile, riding a bicycle, or working in bright sunshine.</a:t>
            </a:r>
          </a:p>
          <a:p>
            <a:pPr marL="0" indent="0">
              <a:buNone/>
            </a:pPr>
            <a:endParaRPr lang="en-US" sz="2400" dirty="0"/>
          </a:p>
        </p:txBody>
      </p:sp>
    </p:spTree>
    <p:extLst>
      <p:ext uri="{BB962C8B-B14F-4D97-AF65-F5344CB8AC3E}">
        <p14:creationId xmlns:p14="http://schemas.microsoft.com/office/powerpoint/2010/main" val="3029723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2D85A2-FF44-4B37-870F-7E08CB9101F4}"/>
              </a:ext>
            </a:extLst>
          </p:cNvPr>
          <p:cNvSpPr>
            <a:spLocks noGrp="1"/>
          </p:cNvSpPr>
          <p:nvPr>
            <p:ph idx="1"/>
          </p:nvPr>
        </p:nvSpPr>
        <p:spPr>
          <a:xfrm>
            <a:off x="0" y="0"/>
            <a:ext cx="12192000" cy="5691116"/>
          </a:xfrm>
        </p:spPr>
        <p:txBody>
          <a:bodyPr/>
          <a:lstStyle/>
          <a:p>
            <a:pPr algn="just"/>
            <a:r>
              <a:rPr lang="en-US" sz="2400" dirty="0"/>
              <a:t>Designers can benefit by planning early to accommodate users who have disabilities, since at this point substantial improvements can be made at low or no cost.</a:t>
            </a:r>
          </a:p>
          <a:p>
            <a:pPr algn="just"/>
            <a:r>
              <a:rPr lang="en-US" sz="2400" dirty="0"/>
              <a:t>The potential for benefit to people with disabilities is one of the gifts of computing.</a:t>
            </a:r>
          </a:p>
          <a:p>
            <a:pPr algn="just"/>
            <a:r>
              <a:rPr lang="en-US" sz="2400" dirty="0"/>
              <a:t>In addition, many users are temporarily disabled : they may forget their glasses, be unable to read while driving , or struggle to hear in a noisy environment.</a:t>
            </a:r>
          </a:p>
          <a:p>
            <a:pPr algn="just"/>
            <a:r>
              <a:rPr lang="en-US" sz="2400" dirty="0"/>
              <a:t>Improving designs for users with disabilities is an International concern.</a:t>
            </a:r>
          </a:p>
          <a:p>
            <a:endParaRPr lang="en-US" dirty="0"/>
          </a:p>
        </p:txBody>
      </p:sp>
    </p:spTree>
    <p:extLst>
      <p:ext uri="{BB962C8B-B14F-4D97-AF65-F5344CB8AC3E}">
        <p14:creationId xmlns:p14="http://schemas.microsoft.com/office/powerpoint/2010/main" val="320270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2F40A0-C6E6-41A8-8F24-2D49FC8553FB}"/>
</file>

<file path=customXml/itemProps2.xml><?xml version="1.0" encoding="utf-8"?>
<ds:datastoreItem xmlns:ds="http://schemas.openxmlformats.org/officeDocument/2006/customXml" ds:itemID="{72C3CAD7-E82B-46FA-895D-2BAFC6F52B5E}"/>
</file>

<file path=customXml/itemProps3.xml><?xml version="1.0" encoding="utf-8"?>
<ds:datastoreItem xmlns:ds="http://schemas.openxmlformats.org/officeDocument/2006/customXml" ds:itemID="{7D833CA4-1389-4031-B042-322E2C55570B}"/>
</file>

<file path=docProps/app.xml><?xml version="1.0" encoding="utf-8"?>
<Properties xmlns="http://schemas.openxmlformats.org/officeDocument/2006/extended-properties" xmlns:vt="http://schemas.openxmlformats.org/officeDocument/2006/docPropsVTypes">
  <Template>template</Template>
  <TotalTime>401</TotalTime>
  <Words>1665</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template</vt:lpstr>
      <vt:lpstr>HUMAN 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Reddi Sanjana</dc:creator>
  <cp:lastModifiedBy>Windows User</cp:lastModifiedBy>
  <cp:revision>10</cp:revision>
  <dcterms:created xsi:type="dcterms:W3CDTF">2019-09-06T05:35:59Z</dcterms:created>
  <dcterms:modified xsi:type="dcterms:W3CDTF">2019-09-23T10:32:58Z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