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7.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310" r:id="rId2"/>
    <p:sldId id="311" r:id="rId3"/>
    <p:sldId id="309" r:id="rId4"/>
    <p:sldId id="283" r:id="rId5"/>
    <p:sldId id="312" r:id="rId6"/>
    <p:sldId id="313" r:id="rId7"/>
    <p:sldId id="284" r:id="rId8"/>
    <p:sldId id="285" r:id="rId9"/>
    <p:sldId id="314" r:id="rId10"/>
    <p:sldId id="286" r:id="rId11"/>
    <p:sldId id="287" r:id="rId12"/>
    <p:sldId id="288" r:id="rId13"/>
    <p:sldId id="315" r:id="rId14"/>
    <p:sldId id="289" r:id="rId15"/>
    <p:sldId id="290" r:id="rId16"/>
    <p:sldId id="291" r:id="rId17"/>
    <p:sldId id="292" r:id="rId18"/>
    <p:sldId id="332" r:id="rId19"/>
    <p:sldId id="293" r:id="rId20"/>
    <p:sldId id="294" r:id="rId21"/>
    <p:sldId id="295" r:id="rId22"/>
    <p:sldId id="316" r:id="rId23"/>
    <p:sldId id="317" r:id="rId24"/>
    <p:sldId id="319" r:id="rId25"/>
    <p:sldId id="321" r:id="rId26"/>
    <p:sldId id="320" r:id="rId27"/>
    <p:sldId id="322" r:id="rId28"/>
    <p:sldId id="323" r:id="rId29"/>
    <p:sldId id="297" r:id="rId30"/>
    <p:sldId id="298" r:id="rId31"/>
    <p:sldId id="324" r:id="rId32"/>
    <p:sldId id="299" r:id="rId33"/>
    <p:sldId id="300" r:id="rId34"/>
    <p:sldId id="325" r:id="rId35"/>
    <p:sldId id="326" r:id="rId36"/>
    <p:sldId id="329" r:id="rId37"/>
    <p:sldId id="281" r:id="rId38"/>
    <p:sldId id="327" r:id="rId39"/>
    <p:sldId id="328" r:id="rId40"/>
    <p:sldId id="301" r:id="rId41"/>
    <p:sldId id="302" r:id="rId42"/>
    <p:sldId id="303" r:id="rId43"/>
    <p:sldId id="333" r:id="rId44"/>
    <p:sldId id="330" r:id="rId45"/>
    <p:sldId id="331" r:id="rId46"/>
    <p:sldId id="306" r:id="rId47"/>
    <p:sldId id="307" r:id="rId48"/>
    <p:sldId id="304" r:id="rId49"/>
    <p:sldId id="305" r:id="rId50"/>
    <p:sldId id="27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485F59C9-6D13-4897-9013-6BC095605F96}" type="datetimeFigureOut">
              <a:rPr lang="en-US" smtClean="0"/>
              <a:t>2/2/2021</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2/2/2021</a:t>
            </a:fld>
            <a:endParaRPr lang="en-US"/>
          </a:p>
        </p:txBody>
      </p:sp>
      <p:sp>
        <p:nvSpPr>
          <p:cNvPr id="5" name="Footer Placeholder 4">
            <a:extLst>
              <a:ext uri="{FF2B5EF4-FFF2-40B4-BE49-F238E27FC236}"/>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a:extLst>
              <a:ext uri="{FF2B5EF4-FFF2-40B4-BE49-F238E27FC236}"/>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066800"/>
            <a:ext cx="7391400" cy="2062103"/>
          </a:xfrm>
          <a:prstGeom prst="rect">
            <a:avLst/>
          </a:prstGeom>
        </p:spPr>
        <p:txBody>
          <a:bodyPr wrap="square">
            <a:spAutoFit/>
          </a:bodyPr>
          <a:lstStyle/>
          <a:p>
            <a:pPr algn="ctr">
              <a:defRPr/>
            </a:pPr>
            <a:r>
              <a:rPr lang="en-US" sz="3200" b="1" dirty="0" smtClean="0">
                <a:solidFill>
                  <a:srgbClr val="0000FF"/>
                </a:solidFill>
                <a:effectLst>
                  <a:outerShdw blurRad="38100" dist="38100" dir="2700000" algn="tl">
                    <a:srgbClr val="C0C0C0"/>
                  </a:outerShdw>
                </a:effectLst>
                <a:latin typeface="Agency FB" pitchFamily="34" charset="0"/>
                <a:cs typeface="Arial" charset="0"/>
              </a:rPr>
              <a:t>CSE213 - OBJECT ORIENTED ANALYSIS AND DESIGN</a:t>
            </a:r>
            <a:endParaRPr lang="en-US" sz="3200" b="1" dirty="0">
              <a:solidFill>
                <a:srgbClr val="0000FF"/>
              </a:solidFill>
              <a:effectLst>
                <a:outerShdw blurRad="38100" dist="38100" dir="2700000" algn="tl">
                  <a:srgbClr val="C0C0C0"/>
                </a:outerShdw>
              </a:effectLst>
              <a:latin typeface="Agency FB" pitchFamily="34" charset="0"/>
              <a:cs typeface="Arial" charset="0"/>
            </a:endParaRPr>
          </a:p>
          <a:p>
            <a:pPr algn="ctr">
              <a:defRPr/>
            </a:pPr>
            <a:r>
              <a:rPr lang="en-US" sz="3200" b="1" dirty="0" smtClean="0">
                <a:solidFill>
                  <a:srgbClr val="FF0000"/>
                </a:solidFill>
                <a:effectLst>
                  <a:outerShdw blurRad="38100" dist="38100" dir="2700000" algn="tl">
                    <a:srgbClr val="C0C0C0"/>
                  </a:outerShdw>
                </a:effectLst>
                <a:latin typeface="Agency FB" pitchFamily="34" charset="0"/>
                <a:cs typeface="Arial" charset="0"/>
              </a:rPr>
              <a:t>AY-2020-2021</a:t>
            </a:r>
            <a:endParaRPr lang="en-US" sz="3200" b="1" dirty="0">
              <a:solidFill>
                <a:srgbClr val="FF0000"/>
              </a:solidFill>
              <a:effectLst>
                <a:outerShdw blurRad="38100" dist="38100" dir="2700000" algn="tl">
                  <a:srgbClr val="C0C0C0"/>
                </a:outerShdw>
              </a:effectLst>
              <a:latin typeface="Agency FB" pitchFamily="34" charset="0"/>
              <a:cs typeface="Arial" charset="0"/>
            </a:endParaRPr>
          </a:p>
          <a:p>
            <a:pPr algn="ctr">
              <a:defRPr/>
            </a:pPr>
            <a:r>
              <a:rPr lang="en-US" sz="3200" b="1" dirty="0" smtClean="0">
                <a:solidFill>
                  <a:srgbClr val="FF0000"/>
                </a:solidFill>
                <a:effectLst>
                  <a:outerShdw blurRad="38100" dist="38100" dir="2700000" algn="tl">
                    <a:srgbClr val="C0C0C0"/>
                  </a:outerShdw>
                </a:effectLst>
                <a:latin typeface="Agency FB" pitchFamily="34" charset="0"/>
                <a:cs typeface="Arial" charset="0"/>
              </a:rPr>
              <a:t>SEMESTER-VI</a:t>
            </a:r>
            <a:endParaRPr lang="en-US" sz="3200" b="1" dirty="0">
              <a:solidFill>
                <a:srgbClr val="FF0000"/>
              </a:solidFill>
              <a:effectLst>
                <a:outerShdw blurRad="38100" dist="38100" dir="2700000" algn="tl">
                  <a:srgbClr val="C0C0C0"/>
                </a:outerShdw>
              </a:effectLst>
              <a:latin typeface="Agency FB" pitchFamily="34" charset="0"/>
              <a:cs typeface="Arial" charset="0"/>
            </a:endParaRPr>
          </a:p>
          <a:p>
            <a:pPr algn="ctr">
              <a:defRPr/>
            </a:pPr>
            <a:r>
              <a:rPr lang="en-US" sz="3200" b="1" dirty="0" smtClean="0">
                <a:solidFill>
                  <a:srgbClr val="FF0000"/>
                </a:solidFill>
                <a:effectLst>
                  <a:outerShdw blurRad="38100" dist="38100" dir="2700000" algn="tl">
                    <a:srgbClr val="C0C0C0"/>
                  </a:outerShdw>
                </a:effectLst>
                <a:latin typeface="Agency FB" pitchFamily="34" charset="0"/>
                <a:cs typeface="Arial" charset="0"/>
              </a:rPr>
              <a:t>JANUARY-MAY</a:t>
            </a:r>
            <a:endParaRPr lang="en-US" sz="3200" b="1" dirty="0">
              <a:solidFill>
                <a:srgbClr val="FF0000"/>
              </a:solidFill>
              <a:effectLst>
                <a:outerShdw blurRad="38100" dist="38100" dir="2700000" algn="tl">
                  <a:srgbClr val="C0C0C0"/>
                </a:outerShdw>
              </a:effectLst>
              <a:latin typeface="Agency FB" pitchFamily="34" charset="0"/>
              <a:cs typeface="Arial" charset="0"/>
            </a:endParaRPr>
          </a:p>
        </p:txBody>
      </p:sp>
    </p:spTree>
    <p:extLst>
      <p:ext uri="{BB962C8B-B14F-4D97-AF65-F5344CB8AC3E}">
        <p14:creationId xmlns:p14="http://schemas.microsoft.com/office/powerpoint/2010/main" val="209576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t>Sample Problem Domain</a:t>
            </a:r>
          </a:p>
        </p:txBody>
      </p:sp>
      <p:sp>
        <p:nvSpPr>
          <p:cNvPr id="387076" name="Text Box 4"/>
          <p:cNvSpPr txBox="1">
            <a:spLocks noChangeArrowheads="1"/>
          </p:cNvSpPr>
          <p:nvPr/>
        </p:nvSpPr>
        <p:spPr bwMode="auto">
          <a:xfrm>
            <a:off x="609600" y="2211388"/>
            <a:ext cx="7848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sz="2400" b="1" dirty="0">
                <a:solidFill>
                  <a:schemeClr val="tx1"/>
                </a:solidFill>
              </a:rPr>
              <a:t>Company ABC needs to implement an order-entry system that takes orders from customers for a variety of products.</a:t>
            </a:r>
          </a:p>
          <a:p>
            <a:pPr algn="l"/>
            <a:endParaRPr lang="en-US" sz="2400" b="1" dirty="0">
              <a:solidFill>
                <a:schemeClr val="tx1"/>
              </a:solidFill>
            </a:endParaRPr>
          </a:p>
          <a:p>
            <a:pPr algn="l"/>
            <a:r>
              <a:rPr lang="en-US" sz="2400" b="1" dirty="0">
                <a:solidFill>
                  <a:schemeClr val="tx1"/>
                </a:solidFill>
              </a:rPr>
              <a:t>What are the objects in this problem domain?</a:t>
            </a:r>
          </a:p>
          <a:p>
            <a:pPr algn="l"/>
            <a:endParaRPr lang="en-US" sz="2400" b="1" dirty="0">
              <a:solidFill>
                <a:schemeClr val="tx1"/>
              </a:solidFill>
            </a:endParaRPr>
          </a:p>
          <a:p>
            <a:pPr algn="l"/>
            <a:r>
              <a:rPr lang="en-US" sz="2400" b="1" dirty="0">
                <a:solidFill>
                  <a:schemeClr val="tx1"/>
                </a:solidFill>
              </a:rPr>
              <a:t>Hint:  Objects are usually described as nouns.</a:t>
            </a:r>
            <a:endParaRPr lang="en-US" sz="2400" b="1" dirty="0"/>
          </a:p>
          <a:p>
            <a:pPr algn="l"/>
            <a:endParaRPr lang="en-US" sz="2400" b="1" dirty="0"/>
          </a:p>
        </p:txBody>
      </p:sp>
    </p:spTree>
    <p:extLst>
      <p:ext uri="{BB962C8B-B14F-4D97-AF65-F5344CB8AC3E}">
        <p14:creationId xmlns:p14="http://schemas.microsoft.com/office/powerpoint/2010/main" val="1061373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Possible Objects for </a:t>
            </a:r>
            <a:br>
              <a:rPr lang="en-US"/>
            </a:br>
            <a:r>
              <a:rPr lang="en-US"/>
              <a:t>this Problem Domain</a:t>
            </a:r>
          </a:p>
        </p:txBody>
      </p:sp>
      <p:sp>
        <p:nvSpPr>
          <p:cNvPr id="391171" name="Text Box 3"/>
          <p:cNvSpPr txBox="1">
            <a:spLocks noChangeArrowheads="1"/>
          </p:cNvSpPr>
          <p:nvPr/>
        </p:nvSpPr>
        <p:spPr bwMode="auto">
          <a:xfrm>
            <a:off x="3505200" y="2743200"/>
            <a:ext cx="16065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2400" b="1">
                <a:solidFill>
                  <a:schemeClr val="tx1"/>
                </a:solidFill>
              </a:rPr>
              <a:t>Customer</a:t>
            </a:r>
          </a:p>
          <a:p>
            <a:pPr algn="l"/>
            <a:r>
              <a:rPr lang="en-US" sz="2400" b="1">
                <a:solidFill>
                  <a:schemeClr val="tx1"/>
                </a:solidFill>
              </a:rPr>
              <a:t> </a:t>
            </a:r>
          </a:p>
          <a:p>
            <a:pPr algn="l"/>
            <a:r>
              <a:rPr lang="en-US" sz="2400" b="1">
                <a:solidFill>
                  <a:schemeClr val="tx1"/>
                </a:solidFill>
              </a:rPr>
              <a:t>Order</a:t>
            </a:r>
          </a:p>
          <a:p>
            <a:pPr algn="l"/>
            <a:endParaRPr lang="en-US" sz="2400" b="1">
              <a:solidFill>
                <a:schemeClr val="tx1"/>
              </a:solidFill>
            </a:endParaRPr>
          </a:p>
          <a:p>
            <a:pPr algn="l"/>
            <a:r>
              <a:rPr lang="en-US" sz="2400" b="1">
                <a:solidFill>
                  <a:schemeClr val="tx1"/>
                </a:solidFill>
              </a:rPr>
              <a:t>Product</a:t>
            </a:r>
            <a:endParaRPr lang="en-US" b="1"/>
          </a:p>
        </p:txBody>
      </p:sp>
    </p:spTree>
    <p:extLst>
      <p:ext uri="{BB962C8B-B14F-4D97-AF65-F5344CB8AC3E}">
        <p14:creationId xmlns:p14="http://schemas.microsoft.com/office/powerpoint/2010/main" val="4218445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685800" y="609600"/>
            <a:ext cx="7924800" cy="1143000"/>
          </a:xfrm>
        </p:spPr>
        <p:txBody>
          <a:bodyPr/>
          <a:lstStyle/>
          <a:p>
            <a:r>
              <a:rPr lang="en-US"/>
              <a:t>Classes and Objects</a:t>
            </a:r>
          </a:p>
        </p:txBody>
      </p:sp>
      <p:sp>
        <p:nvSpPr>
          <p:cNvPr id="354307" name="Rectangle 3"/>
          <p:cNvSpPr>
            <a:spLocks noGrp="1" noChangeArrowheads="1"/>
          </p:cNvSpPr>
          <p:nvPr>
            <p:ph idx="1"/>
          </p:nvPr>
        </p:nvSpPr>
        <p:spPr>
          <a:xfrm>
            <a:off x="685800" y="1447800"/>
            <a:ext cx="8229600" cy="3581400"/>
          </a:xfrm>
        </p:spPr>
        <p:txBody>
          <a:bodyPr/>
          <a:lstStyle/>
          <a:p>
            <a:pPr marL="0" indent="0">
              <a:buNone/>
            </a:pPr>
            <a:r>
              <a:rPr lang="en-US" sz="2800" dirty="0"/>
              <a:t>Class</a:t>
            </a:r>
          </a:p>
          <a:p>
            <a:r>
              <a:rPr lang="en-US" sz="2800" dirty="0"/>
              <a:t>A class represents a </a:t>
            </a:r>
            <a:r>
              <a:rPr lang="en-US" sz="2800" dirty="0">
                <a:solidFill>
                  <a:srgbClr val="FF0000"/>
                </a:solidFill>
              </a:rPr>
              <a:t>collection of objects having same characteristic properties</a:t>
            </a:r>
            <a:r>
              <a:rPr lang="en-US" sz="2800" dirty="0"/>
              <a:t> that exhibit common behavior. </a:t>
            </a:r>
            <a:endParaRPr lang="en-US" sz="2800" dirty="0" smtClean="0"/>
          </a:p>
          <a:p>
            <a:r>
              <a:rPr lang="en-US" sz="2800" dirty="0" smtClean="0"/>
              <a:t>It </a:t>
            </a:r>
            <a:r>
              <a:rPr lang="en-US" sz="2800" dirty="0"/>
              <a:t>gives the blueprint or description of the objects that can be created from it. Creation of an object as a member of a class is called instantiation. Thus, object is an instance of a class</a:t>
            </a:r>
            <a:r>
              <a:rPr lang="en-US" sz="2800" dirty="0" smtClean="0"/>
              <a:t>.</a:t>
            </a:r>
            <a:endParaRPr lang="en-US" sz="2800" dirty="0"/>
          </a:p>
        </p:txBody>
      </p:sp>
    </p:spTree>
    <p:extLst>
      <p:ext uri="{BB962C8B-B14F-4D97-AF65-F5344CB8AC3E}">
        <p14:creationId xmlns:p14="http://schemas.microsoft.com/office/powerpoint/2010/main" val="3538849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685800" y="609600"/>
            <a:ext cx="7924800" cy="1143000"/>
          </a:xfrm>
        </p:spPr>
        <p:txBody>
          <a:bodyPr/>
          <a:lstStyle/>
          <a:p>
            <a:r>
              <a:rPr lang="en-US"/>
              <a:t>Classes and Objects</a:t>
            </a:r>
          </a:p>
        </p:txBody>
      </p:sp>
      <p:sp>
        <p:nvSpPr>
          <p:cNvPr id="354307" name="Rectangle 3"/>
          <p:cNvSpPr>
            <a:spLocks noGrp="1" noChangeArrowheads="1"/>
          </p:cNvSpPr>
          <p:nvPr>
            <p:ph idx="1"/>
          </p:nvPr>
        </p:nvSpPr>
        <p:spPr>
          <a:xfrm>
            <a:off x="685800" y="1981200"/>
            <a:ext cx="8229600" cy="4114800"/>
          </a:xfrm>
        </p:spPr>
        <p:txBody>
          <a:bodyPr/>
          <a:lstStyle/>
          <a:p>
            <a:r>
              <a:rPr lang="en-US" sz="2800" b="1"/>
              <a:t>Classes</a:t>
            </a:r>
            <a:endParaRPr lang="en-US" sz="2400" b="1"/>
          </a:p>
          <a:p>
            <a:pPr lvl="1"/>
            <a:r>
              <a:rPr lang="en-US" sz="2400" b="1"/>
              <a:t>Define what all objects of the class represent</a:t>
            </a:r>
          </a:p>
          <a:p>
            <a:pPr lvl="1"/>
            <a:r>
              <a:rPr lang="en-US" sz="2400" b="1"/>
              <a:t>It is like a blueprint.  It describes what the objects look like</a:t>
            </a:r>
          </a:p>
          <a:p>
            <a:pPr lvl="1"/>
            <a:r>
              <a:rPr lang="en-US" sz="2400" b="1"/>
              <a:t>They are a way for programs to model the real world</a:t>
            </a:r>
            <a:br>
              <a:rPr lang="en-US" sz="2400" b="1"/>
            </a:br>
            <a:endParaRPr lang="en-US" sz="2400" b="1"/>
          </a:p>
          <a:p>
            <a:r>
              <a:rPr lang="en-US" sz="2800" b="1"/>
              <a:t>Objects</a:t>
            </a:r>
            <a:endParaRPr lang="en-US" sz="2400" b="1"/>
          </a:p>
          <a:p>
            <a:pPr lvl="1"/>
            <a:r>
              <a:rPr lang="en-US" sz="2400" b="1"/>
              <a:t>Are the instances of the class</a:t>
            </a:r>
          </a:p>
        </p:txBody>
      </p:sp>
    </p:spTree>
    <p:extLst>
      <p:ext uri="{BB962C8B-B14F-4D97-AF65-F5344CB8AC3E}">
        <p14:creationId xmlns:p14="http://schemas.microsoft.com/office/powerpoint/2010/main" val="1122836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379" name="Picture 3" descr="Fig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126413"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820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Grp="1" noChangeArrowheads="1"/>
          </p:cNvSpPr>
          <p:nvPr>
            <p:ph type="title"/>
          </p:nvPr>
        </p:nvSpPr>
        <p:spPr/>
        <p:txBody>
          <a:bodyPr/>
          <a:lstStyle/>
          <a:p>
            <a:r>
              <a:rPr lang="en-US"/>
              <a:t>Object Attributes and Methods</a:t>
            </a:r>
          </a:p>
        </p:txBody>
      </p:sp>
      <p:sp>
        <p:nvSpPr>
          <p:cNvPr id="347141" name="Rectangle 5"/>
          <p:cNvSpPr>
            <a:spLocks noGrp="1" noChangeArrowheads="1"/>
          </p:cNvSpPr>
          <p:nvPr>
            <p:ph idx="1"/>
          </p:nvPr>
        </p:nvSpPr>
        <p:spPr>
          <a:xfrm>
            <a:off x="685800" y="1752600"/>
            <a:ext cx="7772400" cy="4114800"/>
          </a:xfrm>
        </p:spPr>
        <p:txBody>
          <a:bodyPr>
            <a:normAutofit lnSpcReduction="10000"/>
          </a:bodyPr>
          <a:lstStyle/>
          <a:p>
            <a:r>
              <a:rPr lang="en-US" sz="2400" b="1"/>
              <a:t>Classes contain two things:</a:t>
            </a:r>
            <a:endParaRPr lang="en-US" sz="2000"/>
          </a:p>
          <a:p>
            <a:pPr lvl="1"/>
            <a:r>
              <a:rPr lang="en-US" sz="2000" b="1"/>
              <a:t>Fields</a:t>
            </a:r>
            <a:r>
              <a:rPr lang="en-US" sz="2000"/>
              <a:t> (attributes, data members, class variables):</a:t>
            </a:r>
          </a:p>
          <a:p>
            <a:pPr lvl="2"/>
            <a:r>
              <a:rPr lang="en-US" sz="2000"/>
              <a:t>Data items that differentiate one object of the class from another.  e.g.  employee name, student number</a:t>
            </a:r>
          </a:p>
          <a:p>
            <a:pPr lvl="2"/>
            <a:r>
              <a:rPr lang="en-US" sz="2000"/>
              <a:t>Characteristics of an object that have values</a:t>
            </a:r>
          </a:p>
          <a:p>
            <a:pPr lvl="2"/>
            <a:r>
              <a:rPr lang="en-US" sz="2000"/>
              <a:t>What are some possible attributes for the customer object?</a:t>
            </a:r>
            <a:br>
              <a:rPr lang="en-US" sz="2000"/>
            </a:br>
            <a:endParaRPr lang="en-US" sz="2000"/>
          </a:p>
          <a:p>
            <a:pPr lvl="1"/>
            <a:r>
              <a:rPr lang="en-US" sz="2000" b="1"/>
              <a:t>Methods</a:t>
            </a:r>
            <a:r>
              <a:rPr lang="en-US" sz="2000"/>
              <a:t> (behaviors):</a:t>
            </a:r>
          </a:p>
          <a:p>
            <a:pPr lvl="2"/>
            <a:r>
              <a:rPr lang="en-US" sz="2000"/>
              <a:t>Named, self-contained blocks of code that typically operate on the fields</a:t>
            </a:r>
          </a:p>
          <a:p>
            <a:pPr lvl="2"/>
            <a:r>
              <a:rPr lang="en-US" sz="2000"/>
              <a:t>Describe what an object can do</a:t>
            </a:r>
          </a:p>
          <a:p>
            <a:pPr lvl="2"/>
            <a:r>
              <a:rPr lang="en-US" sz="2000"/>
              <a:t>Can be thought of as the verbs in a problem domain</a:t>
            </a:r>
          </a:p>
          <a:p>
            <a:pPr lvl="2"/>
            <a:r>
              <a:rPr lang="en-US" sz="2000"/>
              <a:t>What are some possible methods for the customer object?</a:t>
            </a:r>
          </a:p>
        </p:txBody>
      </p:sp>
    </p:spTree>
    <p:extLst>
      <p:ext uri="{BB962C8B-B14F-4D97-AF65-F5344CB8AC3E}">
        <p14:creationId xmlns:p14="http://schemas.microsoft.com/office/powerpoint/2010/main" val="2987664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35" name="Picture 3" descr="Fig1-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
            <a:ext cx="812641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778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87" name="Picture 3" descr="Fig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2449"/>
            <a:ext cx="8126413" cy="51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611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member:</a:t>
            </a:r>
            <a:br>
              <a:rPr lang="en-US" dirty="0" smtClean="0"/>
            </a:br>
            <a:r>
              <a:rPr lang="en-US" dirty="0" smtClean="0"/>
              <a:t>1. data member</a:t>
            </a:r>
            <a:br>
              <a:rPr lang="en-US" dirty="0" smtClean="0"/>
            </a:br>
            <a:r>
              <a:rPr lang="en-US" dirty="0" smtClean="0"/>
              <a:t>2. </a:t>
            </a:r>
            <a:r>
              <a:rPr lang="en-US" dirty="0" err="1" smtClean="0"/>
              <a:t>Behaviuor</a:t>
            </a:r>
            <a:endParaRPr lang="en-US" dirty="0"/>
          </a:p>
        </p:txBody>
      </p:sp>
      <p:sp>
        <p:nvSpPr>
          <p:cNvPr id="3" name="Content Placeholder 2"/>
          <p:cNvSpPr>
            <a:spLocks noGrp="1"/>
          </p:cNvSpPr>
          <p:nvPr>
            <p:ph idx="1"/>
          </p:nvPr>
        </p:nvSpPr>
        <p:spPr/>
        <p:txBody>
          <a:bodyPr/>
          <a:lstStyle/>
          <a:p>
            <a:pPr marL="0" indent="0">
              <a:buNone/>
            </a:pPr>
            <a:r>
              <a:rPr lang="en-US" dirty="0" smtClean="0"/>
              <a:t>Class bicycle{</a:t>
            </a:r>
          </a:p>
          <a:p>
            <a:pPr marL="0" indent="0">
              <a:buNone/>
            </a:pPr>
            <a:r>
              <a:rPr lang="en-US" dirty="0"/>
              <a:t> </a:t>
            </a:r>
            <a:r>
              <a:rPr lang="en-US" dirty="0" err="1" smtClean="0"/>
              <a:t>int</a:t>
            </a:r>
            <a:r>
              <a:rPr lang="en-US" dirty="0" smtClean="0"/>
              <a:t> gear;</a:t>
            </a:r>
          </a:p>
          <a:p>
            <a:pPr marL="0" indent="0">
              <a:buNone/>
            </a:pPr>
            <a:r>
              <a:rPr lang="en-US" dirty="0" smtClean="0"/>
              <a:t>Void braking()</a:t>
            </a:r>
          </a:p>
          <a:p>
            <a:pPr marL="0" indent="0">
              <a:buNone/>
            </a:pPr>
            <a:r>
              <a:rPr lang="en-US" dirty="0" smtClean="0"/>
              <a:t>{sop(“I stop”);</a:t>
            </a:r>
          </a:p>
          <a:p>
            <a:pPr marL="0" indent="0">
              <a:buNone/>
            </a:pPr>
            <a:r>
              <a:rPr lang="en-US" dirty="0" smtClean="0"/>
              <a:t>}</a:t>
            </a:r>
          </a:p>
          <a:p>
            <a:pPr marL="0" indent="0">
              <a:buNone/>
            </a:pPr>
            <a:r>
              <a:rPr lang="en-US" dirty="0" smtClean="0"/>
              <a:t>}</a:t>
            </a:r>
          </a:p>
          <a:p>
            <a:pPr marL="0" indent="0">
              <a:buNone/>
            </a:pPr>
            <a:r>
              <a:rPr lang="en-US" dirty="0" smtClean="0"/>
              <a:t>Bicycle b1= new Bicycle();</a:t>
            </a:r>
          </a:p>
          <a:p>
            <a:pPr marL="0" indent="0">
              <a:buNone/>
            </a:pPr>
            <a:r>
              <a:rPr lang="en-US" dirty="0"/>
              <a:t>Bicycle </a:t>
            </a:r>
            <a:r>
              <a:rPr lang="en-US" dirty="0" smtClean="0"/>
              <a:t>b2= </a:t>
            </a:r>
            <a:r>
              <a:rPr lang="en-US" dirty="0"/>
              <a:t>new Bicycle();</a:t>
            </a:r>
          </a:p>
          <a:p>
            <a:pPr marL="0" indent="0">
              <a:buNone/>
            </a:pPr>
            <a:endParaRPr lang="en-US" dirty="0"/>
          </a:p>
        </p:txBody>
      </p:sp>
      <p:sp>
        <p:nvSpPr>
          <p:cNvPr id="4" name="TextBox 3"/>
          <p:cNvSpPr txBox="1"/>
          <p:nvPr/>
        </p:nvSpPr>
        <p:spPr>
          <a:xfrm>
            <a:off x="4953000" y="762000"/>
            <a:ext cx="3810000" cy="1477328"/>
          </a:xfrm>
          <a:prstGeom prst="rect">
            <a:avLst/>
          </a:prstGeom>
          <a:noFill/>
        </p:spPr>
        <p:txBody>
          <a:bodyPr wrap="square" rtlCol="0">
            <a:spAutoFit/>
          </a:bodyPr>
          <a:lstStyle/>
          <a:p>
            <a:r>
              <a:rPr lang="en-US" dirty="0" smtClean="0"/>
              <a:t>Class </a:t>
            </a:r>
            <a:r>
              <a:rPr lang="en-US" dirty="0" err="1" smtClean="0"/>
              <a:t>SportsBicycle</a:t>
            </a:r>
            <a:r>
              <a:rPr lang="en-US" dirty="0" smtClean="0"/>
              <a:t> extends bicycle</a:t>
            </a:r>
          </a:p>
          <a:p>
            <a:r>
              <a:rPr lang="en-US" dirty="0" smtClean="0"/>
              <a:t>{</a:t>
            </a:r>
          </a:p>
          <a:p>
            <a:r>
              <a:rPr lang="en-US" dirty="0" err="1" smtClean="0"/>
              <a:t>Int</a:t>
            </a:r>
            <a:r>
              <a:rPr lang="en-US" dirty="0" smtClean="0"/>
              <a:t> </a:t>
            </a:r>
            <a:r>
              <a:rPr lang="en-US" dirty="0" err="1" smtClean="0"/>
              <a:t>tyre</a:t>
            </a:r>
            <a:r>
              <a:rPr lang="en-US" dirty="0" smtClean="0"/>
              <a:t>=0;</a:t>
            </a:r>
          </a:p>
          <a:p>
            <a:r>
              <a:rPr lang="en-US" dirty="0" smtClean="0"/>
              <a:t>Void sporting(){}</a:t>
            </a:r>
          </a:p>
          <a:p>
            <a:r>
              <a:rPr lang="en-US" dirty="0" smtClean="0"/>
              <a:t>}</a:t>
            </a:r>
            <a:endParaRPr lang="en-US" dirty="0"/>
          </a:p>
        </p:txBody>
      </p:sp>
    </p:spTree>
    <p:extLst>
      <p:ext uri="{BB962C8B-B14F-4D97-AF65-F5344CB8AC3E}">
        <p14:creationId xmlns:p14="http://schemas.microsoft.com/office/powerpoint/2010/main" val="177125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62000" y="228600"/>
            <a:ext cx="7924800" cy="1143000"/>
          </a:xfrm>
        </p:spPr>
        <p:txBody>
          <a:bodyPr/>
          <a:lstStyle/>
          <a:p>
            <a:r>
              <a:rPr lang="en-US" sz="4000"/>
              <a:t>Object Interactions and Messages</a:t>
            </a:r>
            <a:endParaRPr lang="en-US"/>
          </a:p>
        </p:txBody>
      </p:sp>
      <p:sp>
        <p:nvSpPr>
          <p:cNvPr id="350211" name="Rectangle 3"/>
          <p:cNvSpPr>
            <a:spLocks noGrp="1" noChangeArrowheads="1"/>
          </p:cNvSpPr>
          <p:nvPr>
            <p:ph idx="1"/>
          </p:nvPr>
        </p:nvSpPr>
        <p:spPr>
          <a:xfrm>
            <a:off x="609600" y="1371600"/>
            <a:ext cx="8229600" cy="4114800"/>
          </a:xfrm>
        </p:spPr>
        <p:txBody>
          <a:bodyPr>
            <a:normAutofit/>
          </a:bodyPr>
          <a:lstStyle/>
          <a:p>
            <a:r>
              <a:rPr lang="en-US" sz="2400" b="1"/>
              <a:t>Objects interact with other objects in a variety of relationships</a:t>
            </a:r>
            <a:endParaRPr lang="en-US" sz="2400"/>
          </a:p>
          <a:p>
            <a:pPr lvl="1"/>
            <a:r>
              <a:rPr lang="en-US" sz="2400"/>
              <a:t>e.g. one-to-one, one-to-many</a:t>
            </a:r>
            <a:br>
              <a:rPr lang="en-US" sz="2400"/>
            </a:br>
            <a:endParaRPr lang="en-US" sz="2400"/>
          </a:p>
          <a:p>
            <a:r>
              <a:rPr lang="en-US" sz="2400" b="1"/>
              <a:t>Messages</a:t>
            </a:r>
            <a:endParaRPr lang="en-US" sz="2400"/>
          </a:p>
          <a:p>
            <a:pPr lvl="1"/>
            <a:r>
              <a:rPr lang="en-US" sz="2400"/>
              <a:t>The means by which objects interact</a:t>
            </a:r>
          </a:p>
          <a:p>
            <a:pPr lvl="1"/>
            <a:r>
              <a:rPr lang="en-US" sz="2400"/>
              <a:t>Example:</a:t>
            </a:r>
          </a:p>
          <a:p>
            <a:pPr lvl="2"/>
            <a:r>
              <a:rPr lang="en-US"/>
              <a:t>User initiates interaction via messages to GUI objects</a:t>
            </a:r>
          </a:p>
          <a:p>
            <a:pPr lvl="2"/>
            <a:r>
              <a:rPr lang="en-US"/>
              <a:t>GUI objects interact with problem domain objects via messages</a:t>
            </a:r>
          </a:p>
          <a:p>
            <a:pPr lvl="2"/>
            <a:r>
              <a:rPr lang="en-US"/>
              <a:t>Problem domain objects interact with each other and GUI objects via messages</a:t>
            </a:r>
          </a:p>
          <a:p>
            <a:pPr lvl="2"/>
            <a:r>
              <a:rPr lang="en-US"/>
              <a:t>GUI objects respond to user via messages</a:t>
            </a:r>
          </a:p>
        </p:txBody>
      </p:sp>
    </p:spTree>
    <p:extLst>
      <p:ext uri="{BB962C8B-B14F-4D97-AF65-F5344CB8AC3E}">
        <p14:creationId xmlns:p14="http://schemas.microsoft.com/office/powerpoint/2010/main" val="1129191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295400"/>
            <a:ext cx="8610600" cy="2062103"/>
          </a:xfrm>
          <a:prstGeom prst="rect">
            <a:avLst/>
          </a:prstGeom>
        </p:spPr>
        <p:txBody>
          <a:bodyPr wrap="square">
            <a:spAutoFit/>
          </a:bodyPr>
          <a:lstStyle/>
          <a:p>
            <a:pPr>
              <a:defRPr/>
            </a:pPr>
            <a:r>
              <a:rPr lang="en-US" sz="3200" b="1" dirty="0">
                <a:solidFill>
                  <a:srgbClr val="0000FF"/>
                </a:solidFill>
              </a:rPr>
              <a:t>MODULE-1</a:t>
            </a:r>
          </a:p>
          <a:p>
            <a:pPr>
              <a:defRPr/>
            </a:pPr>
            <a:r>
              <a:rPr lang="en-US" sz="3200" b="1" dirty="0">
                <a:solidFill>
                  <a:srgbClr val="FF0000"/>
                </a:solidFill>
              </a:rPr>
              <a:t>COURSE OUTCOMES: </a:t>
            </a:r>
          </a:p>
          <a:p>
            <a:pPr>
              <a:buFont typeface="Arial" charset="0"/>
              <a:buChar char="•"/>
              <a:defRPr/>
            </a:pPr>
            <a:r>
              <a:rPr lang="en-US" sz="3200" b="1" dirty="0" smtClean="0">
                <a:solidFill>
                  <a:srgbClr val="0000FF"/>
                </a:solidFill>
              </a:rPr>
              <a:t>Define the  </a:t>
            </a:r>
            <a:r>
              <a:rPr lang="en-US" sz="3200" b="1" dirty="0">
                <a:solidFill>
                  <a:srgbClr val="0000FF"/>
                </a:solidFill>
              </a:rPr>
              <a:t>basic concepts of </a:t>
            </a:r>
            <a:r>
              <a:rPr lang="en-US" sz="3200" b="1" dirty="0" smtClean="0">
                <a:solidFill>
                  <a:srgbClr val="0000FF"/>
                </a:solidFill>
              </a:rPr>
              <a:t>Object Oriented approaches </a:t>
            </a:r>
            <a:endParaRPr lang="en-US" sz="3200" b="1" dirty="0">
              <a:solidFill>
                <a:srgbClr val="0000FF"/>
              </a:solidFill>
            </a:endParaRPr>
          </a:p>
        </p:txBody>
      </p:sp>
    </p:spTree>
    <p:extLst>
      <p:ext uri="{BB962C8B-B14F-4D97-AF65-F5344CB8AC3E}">
        <p14:creationId xmlns:p14="http://schemas.microsoft.com/office/powerpoint/2010/main" val="3852705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2259" name="Picture 3" descr="Fig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126413"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210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3" name="Picture 3" descr="Fig1-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8126413"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233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609600"/>
            <a:ext cx="7924800" cy="1143000"/>
          </a:xfrm>
        </p:spPr>
        <p:txBody>
          <a:bodyPr/>
          <a:lstStyle/>
          <a:p>
            <a:r>
              <a:rPr lang="en-US"/>
              <a:t>Inheritance and Polymorphism</a:t>
            </a:r>
          </a:p>
        </p:txBody>
      </p:sp>
      <p:sp>
        <p:nvSpPr>
          <p:cNvPr id="359427" name="Rectangle 3"/>
          <p:cNvSpPr>
            <a:spLocks noGrp="1" noChangeArrowheads="1"/>
          </p:cNvSpPr>
          <p:nvPr>
            <p:ph idx="1"/>
          </p:nvPr>
        </p:nvSpPr>
        <p:spPr>
          <a:xfrm>
            <a:off x="685800" y="1752600"/>
            <a:ext cx="8229600" cy="4114800"/>
          </a:xfrm>
        </p:spPr>
        <p:txBody>
          <a:bodyPr/>
          <a:lstStyle/>
          <a:p>
            <a:r>
              <a:rPr lang="en-US" sz="2400" dirty="0" smtClean="0"/>
              <a:t>Inheritance </a:t>
            </a:r>
            <a:r>
              <a:rPr lang="en-US" sz="2400" dirty="0"/>
              <a:t>is the </a:t>
            </a:r>
            <a:r>
              <a:rPr lang="en-US" sz="2400" dirty="0">
                <a:solidFill>
                  <a:srgbClr val="FF0000"/>
                </a:solidFill>
              </a:rPr>
              <a:t>mechanism that permits new classes to be created out of existing classes </a:t>
            </a:r>
            <a:r>
              <a:rPr lang="en-US" sz="2400" dirty="0"/>
              <a:t>by extending and refining its capabilities. </a:t>
            </a:r>
            <a:endParaRPr lang="en-US" sz="2400" dirty="0" smtClean="0"/>
          </a:p>
          <a:p>
            <a:r>
              <a:rPr lang="en-US" sz="2400" dirty="0" smtClean="0"/>
              <a:t>The </a:t>
            </a:r>
            <a:r>
              <a:rPr lang="en-US" sz="2400" dirty="0"/>
              <a:t>existing classes are called the </a:t>
            </a:r>
            <a:r>
              <a:rPr lang="en-US" sz="2400" dirty="0">
                <a:solidFill>
                  <a:srgbClr val="FF0000"/>
                </a:solidFill>
              </a:rPr>
              <a:t>base classes/parent classes/super-classes</a:t>
            </a:r>
            <a:r>
              <a:rPr lang="en-US" sz="2400" dirty="0"/>
              <a:t>, and the </a:t>
            </a:r>
            <a:r>
              <a:rPr lang="en-US" sz="2400" dirty="0">
                <a:solidFill>
                  <a:schemeClr val="accent1"/>
                </a:solidFill>
              </a:rPr>
              <a:t>new classes are called the derived classes/child classes/subclasses</a:t>
            </a:r>
            <a:r>
              <a:rPr lang="en-US" sz="2400" dirty="0"/>
              <a:t>. </a:t>
            </a:r>
            <a:endParaRPr lang="en-US" sz="2400" dirty="0" smtClean="0"/>
          </a:p>
          <a:p>
            <a:r>
              <a:rPr lang="en-US" sz="2400" dirty="0" smtClean="0"/>
              <a:t>The </a:t>
            </a:r>
            <a:r>
              <a:rPr lang="en-US" sz="2400" dirty="0"/>
              <a:t>subclass can inherit or derive the attributes and methods of the super-class(</a:t>
            </a:r>
            <a:r>
              <a:rPr lang="en-US" sz="2400" dirty="0" err="1"/>
              <a:t>es</a:t>
            </a:r>
            <a:r>
              <a:rPr lang="en-US" sz="2400" dirty="0"/>
              <a:t>) provided that the super-class allows so. </a:t>
            </a:r>
          </a:p>
        </p:txBody>
      </p:sp>
    </p:spTree>
    <p:extLst>
      <p:ext uri="{BB962C8B-B14F-4D97-AF65-F5344CB8AC3E}">
        <p14:creationId xmlns:p14="http://schemas.microsoft.com/office/powerpoint/2010/main" val="1663874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609600"/>
            <a:ext cx="7924800" cy="1143000"/>
          </a:xfrm>
        </p:spPr>
        <p:txBody>
          <a:bodyPr/>
          <a:lstStyle/>
          <a:p>
            <a:r>
              <a:rPr lang="en-US"/>
              <a:t>Inheritance and Polymorphism</a:t>
            </a:r>
          </a:p>
        </p:txBody>
      </p:sp>
      <p:sp>
        <p:nvSpPr>
          <p:cNvPr id="359427" name="Rectangle 3"/>
          <p:cNvSpPr>
            <a:spLocks noGrp="1" noChangeArrowheads="1"/>
          </p:cNvSpPr>
          <p:nvPr>
            <p:ph idx="1"/>
          </p:nvPr>
        </p:nvSpPr>
        <p:spPr>
          <a:xfrm>
            <a:off x="685800" y="1752600"/>
            <a:ext cx="8229600" cy="4114800"/>
          </a:xfrm>
        </p:spPr>
        <p:txBody>
          <a:bodyPr/>
          <a:lstStyle/>
          <a:p>
            <a:r>
              <a:rPr lang="en-US" sz="2400" dirty="0" smtClean="0"/>
              <a:t>Besides</a:t>
            </a:r>
            <a:r>
              <a:rPr lang="en-US" sz="2400" dirty="0"/>
              <a:t>, the subclass may add its own attributes and methods and may modify any of the super-class methods. Inheritance defines an “is – a” relationship.</a:t>
            </a:r>
          </a:p>
          <a:p>
            <a:pPr marL="0" indent="0">
              <a:buNone/>
            </a:pPr>
            <a:r>
              <a:rPr lang="en-US" sz="2400" b="1" dirty="0"/>
              <a:t>Example</a:t>
            </a:r>
            <a:endParaRPr lang="en-US" sz="2400" dirty="0"/>
          </a:p>
          <a:p>
            <a:r>
              <a:rPr lang="en-US" sz="2400" dirty="0"/>
              <a:t>From a class Mammal, a number of classes can be derived such as Human, Cat, Dog, Cow, etc. Humans, cats, dogs, and cows all have the distinct characteristics of mammals. In addition, each has its own particular characteristics</a:t>
            </a:r>
            <a:r>
              <a:rPr lang="en-US" sz="2400" dirty="0" smtClean="0"/>
              <a:t>.</a:t>
            </a:r>
          </a:p>
          <a:p>
            <a:r>
              <a:rPr lang="en-US" sz="2400" dirty="0" smtClean="0"/>
              <a:t> </a:t>
            </a:r>
            <a:r>
              <a:rPr lang="en-US" sz="2400" dirty="0"/>
              <a:t>It can be said that a cow “is – a” mammal.</a:t>
            </a:r>
          </a:p>
          <a:p>
            <a:endParaRPr lang="en-US" sz="2400" dirty="0"/>
          </a:p>
        </p:txBody>
      </p:sp>
    </p:spTree>
    <p:extLst>
      <p:ext uri="{BB962C8B-B14F-4D97-AF65-F5344CB8AC3E}">
        <p14:creationId xmlns:p14="http://schemas.microsoft.com/office/powerpoint/2010/main" val="4229673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Inheritance</a:t>
            </a:r>
            <a:endParaRPr lang="en-US" dirty="0"/>
          </a:p>
        </p:txBody>
      </p:sp>
      <p:sp>
        <p:nvSpPr>
          <p:cNvPr id="3" name="Content Placeholder 2"/>
          <p:cNvSpPr>
            <a:spLocks noGrp="1"/>
          </p:cNvSpPr>
          <p:nvPr>
            <p:ph idx="1"/>
          </p:nvPr>
        </p:nvSpPr>
        <p:spPr/>
        <p:txBody>
          <a:bodyPr/>
          <a:lstStyle/>
          <a:p>
            <a:r>
              <a:rPr lang="en-US" b="1" dirty="0"/>
              <a:t>Single Inheritance</a:t>
            </a:r>
            <a:r>
              <a:rPr lang="en-US" dirty="0"/>
              <a:t> − A subclass derives from a single super-class.</a:t>
            </a:r>
          </a:p>
          <a:p>
            <a:r>
              <a:rPr lang="en-US" b="1" dirty="0"/>
              <a:t>Multiple Inheritance</a:t>
            </a:r>
            <a:r>
              <a:rPr lang="en-US" dirty="0"/>
              <a:t> − A subclass derives from more than one super-classes.</a:t>
            </a:r>
          </a:p>
          <a:p>
            <a:r>
              <a:rPr lang="en-US" b="1" dirty="0"/>
              <a:t>Multilevel Inheritance</a:t>
            </a:r>
            <a:r>
              <a:rPr lang="en-US" dirty="0"/>
              <a:t> − A subclass derives from a super-class which in turn is derived from another class and so on.</a:t>
            </a:r>
          </a:p>
          <a:p>
            <a:r>
              <a:rPr lang="en-US" b="1" dirty="0"/>
              <a:t>Hierarchical Inheritance</a:t>
            </a:r>
            <a:r>
              <a:rPr lang="en-US" dirty="0"/>
              <a:t> − A class has a number of subclasses each of which may have subsequent subclasses, continuing for a number of levels, so as to form a tree structure.</a:t>
            </a:r>
          </a:p>
          <a:p>
            <a:r>
              <a:rPr lang="en-US" b="1" dirty="0"/>
              <a:t>Hybrid Inheritance</a:t>
            </a:r>
            <a:r>
              <a:rPr lang="en-US" dirty="0"/>
              <a:t> − A combination of multiple and multilevel inheritance so as to form a lattice structure.</a:t>
            </a:r>
          </a:p>
          <a:p>
            <a:endParaRPr lang="en-US" dirty="0"/>
          </a:p>
        </p:txBody>
      </p:sp>
    </p:spTree>
    <p:extLst>
      <p:ext uri="{BB962C8B-B14F-4D97-AF65-F5344CB8AC3E}">
        <p14:creationId xmlns:p14="http://schemas.microsoft.com/office/powerpoint/2010/main" val="3421908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2" descr="Image result for single inheritance exampl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9" y="152400"/>
            <a:ext cx="4385481" cy="289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593609" y="312875"/>
            <a:ext cx="4588029" cy="4038600"/>
          </a:xfrm>
          <a:prstGeom prst="rect">
            <a:avLst/>
          </a:prstGeom>
        </p:spPr>
      </p:pic>
    </p:spTree>
    <p:extLst>
      <p:ext uri="{BB962C8B-B14F-4D97-AF65-F5344CB8AC3E}">
        <p14:creationId xmlns:p14="http://schemas.microsoft.com/office/powerpoint/2010/main" val="426402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718782"/>
            <a:ext cx="4861818" cy="4316104"/>
          </a:xfrm>
          <a:prstGeom prst="rect">
            <a:avLst/>
          </a:prstGeom>
        </p:spPr>
      </p:pic>
      <p:pic>
        <p:nvPicPr>
          <p:cNvPr id="4100" name="Picture 4" descr="Image result for MULTILEVEL inheritance exampl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685800"/>
            <a:ext cx="51054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67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0236"/>
            <a:ext cx="7391400" cy="3050304"/>
          </a:xfrm>
          <a:prstGeom prst="rect">
            <a:avLst/>
          </a:prstGeom>
        </p:spPr>
      </p:pic>
      <p:pic>
        <p:nvPicPr>
          <p:cNvPr id="5" name="Picture 4"/>
          <p:cNvPicPr>
            <a:picLocks noChangeAspect="1"/>
          </p:cNvPicPr>
          <p:nvPr/>
        </p:nvPicPr>
        <p:blipFill>
          <a:blip r:embed="rId3"/>
          <a:stretch>
            <a:fillRect/>
          </a:stretch>
        </p:blipFill>
        <p:spPr>
          <a:xfrm>
            <a:off x="13648" y="3429000"/>
            <a:ext cx="9144000" cy="3268263"/>
          </a:xfrm>
          <a:prstGeom prst="rect">
            <a:avLst/>
          </a:prstGeom>
        </p:spPr>
      </p:pic>
    </p:spTree>
    <p:extLst>
      <p:ext uri="{BB962C8B-B14F-4D97-AF65-F5344CB8AC3E}">
        <p14:creationId xmlns:p14="http://schemas.microsoft.com/office/powerpoint/2010/main" val="294210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hybrid inheritance exampl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96"/>
            <a:ext cx="5580189" cy="3649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33400" y="3352800"/>
            <a:ext cx="10972800" cy="3623554"/>
          </a:xfrm>
          <a:prstGeom prst="rect">
            <a:avLst/>
          </a:prstGeom>
        </p:spPr>
      </p:pic>
    </p:spTree>
    <p:extLst>
      <p:ext uri="{BB962C8B-B14F-4D97-AF65-F5344CB8AC3E}">
        <p14:creationId xmlns:p14="http://schemas.microsoft.com/office/powerpoint/2010/main" val="2182420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609600"/>
            <a:ext cx="7924800" cy="1143000"/>
          </a:xfrm>
        </p:spPr>
        <p:txBody>
          <a:bodyPr/>
          <a:lstStyle/>
          <a:p>
            <a:r>
              <a:rPr lang="en-US"/>
              <a:t>Inheritance and Polymorphism</a:t>
            </a:r>
          </a:p>
        </p:txBody>
      </p:sp>
      <p:sp>
        <p:nvSpPr>
          <p:cNvPr id="359427" name="Rectangle 3"/>
          <p:cNvSpPr>
            <a:spLocks noGrp="1" noChangeArrowheads="1"/>
          </p:cNvSpPr>
          <p:nvPr>
            <p:ph idx="1"/>
          </p:nvPr>
        </p:nvSpPr>
        <p:spPr>
          <a:xfrm>
            <a:off x="685800" y="1752600"/>
            <a:ext cx="8229600" cy="4114800"/>
          </a:xfrm>
        </p:spPr>
        <p:txBody>
          <a:bodyPr/>
          <a:lstStyle/>
          <a:p>
            <a:endParaRPr lang="en-US" sz="2400"/>
          </a:p>
          <a:p>
            <a:r>
              <a:rPr lang="en-US" sz="2400" b="1"/>
              <a:t>Inheritance</a:t>
            </a:r>
            <a:endParaRPr lang="en-US" sz="2400"/>
          </a:p>
          <a:p>
            <a:pPr lvl="1"/>
            <a:r>
              <a:rPr lang="en-US" sz="2400"/>
              <a:t>One class of objects takes on characteristics of another class and extends them</a:t>
            </a:r>
          </a:p>
          <a:p>
            <a:pPr lvl="1"/>
            <a:r>
              <a:rPr lang="en-US" sz="2400"/>
              <a:t>Superclass </a:t>
            </a:r>
            <a:r>
              <a:rPr lang="en-US" sz="2400">
                <a:sym typeface="Symbol" panose="05050102010706020507" pitchFamily="18" charset="2"/>
              </a:rPr>
              <a:t> subclass</a:t>
            </a:r>
          </a:p>
          <a:p>
            <a:pPr lvl="1"/>
            <a:r>
              <a:rPr lang="en-US" sz="2400">
                <a:sym typeface="Symbol" panose="05050102010706020507" pitchFamily="18" charset="2"/>
              </a:rPr>
              <a:t>Generalization/specialization hierarchy</a:t>
            </a:r>
          </a:p>
          <a:p>
            <a:pPr lvl="2"/>
            <a:r>
              <a:rPr lang="en-US"/>
              <a:t>Also called an inheritance hierarchy</a:t>
            </a:r>
          </a:p>
          <a:p>
            <a:pPr lvl="2"/>
            <a:r>
              <a:rPr lang="en-US"/>
              <a:t>Result of extending class into more specific subclasses </a:t>
            </a:r>
          </a:p>
          <a:p>
            <a:pPr lvl="1"/>
            <a:r>
              <a:rPr lang="en-US" b="1"/>
              <a:t>This is an important concept!!</a:t>
            </a:r>
            <a:endParaRPr lang="en-US"/>
          </a:p>
          <a:p>
            <a:endParaRPr lang="en-US"/>
          </a:p>
        </p:txBody>
      </p:sp>
    </p:spTree>
    <p:extLst>
      <p:ext uri="{BB962C8B-B14F-4D97-AF65-F5344CB8AC3E}">
        <p14:creationId xmlns:p14="http://schemas.microsoft.com/office/powerpoint/2010/main" val="4266510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82341"/>
            <a:ext cx="8839200" cy="2339102"/>
          </a:xfrm>
          <a:prstGeom prst="rect">
            <a:avLst/>
          </a:prstGeom>
        </p:spPr>
        <p:txBody>
          <a:bodyPr wrap="square">
            <a:spAutoFit/>
          </a:bodyPr>
          <a:lstStyle/>
          <a:p>
            <a:r>
              <a:rPr lang="en-US" sz="3200" b="1" dirty="0">
                <a:solidFill>
                  <a:srgbClr val="0000FF"/>
                </a:solidFill>
              </a:rPr>
              <a:t>MODULE I</a:t>
            </a:r>
            <a:r>
              <a:rPr lang="en-US" dirty="0"/>
              <a:t>	</a:t>
            </a:r>
            <a:endParaRPr lang="en-US" dirty="0" smtClean="0"/>
          </a:p>
          <a:p>
            <a:r>
              <a:rPr lang="en-US" dirty="0"/>
              <a:t>		</a:t>
            </a:r>
            <a:r>
              <a:rPr lang="en-US" b="1" dirty="0" smtClean="0">
                <a:solidFill>
                  <a:srgbClr val="FF0000"/>
                </a:solidFill>
              </a:rPr>
              <a:t> </a:t>
            </a:r>
            <a:r>
              <a:rPr lang="en-US" b="1" dirty="0">
                <a:solidFill>
                  <a:srgbClr val="FF0000"/>
                </a:solidFill>
              </a:rPr>
              <a:t>INTRODUCTION TO OBJECT ORIENTED SYSTEM </a:t>
            </a:r>
            <a:endParaRPr lang="en-US" dirty="0"/>
          </a:p>
          <a:p>
            <a:endParaRPr lang="en-US" dirty="0" smtClean="0"/>
          </a:p>
          <a:p>
            <a:r>
              <a:rPr lang="en-US" sz="2000" b="1" dirty="0">
                <a:solidFill>
                  <a:srgbClr val="0000FF"/>
                </a:solidFill>
              </a:rPr>
              <a:t>Object Basics-Object Oriented System Development Life Cycle- Use case driven </a:t>
            </a:r>
            <a:endParaRPr lang="en-US" sz="2000" b="1" dirty="0" smtClean="0">
              <a:solidFill>
                <a:srgbClr val="0000FF"/>
              </a:solidFill>
            </a:endParaRPr>
          </a:p>
          <a:p>
            <a:r>
              <a:rPr lang="en-US" sz="2000" b="1" dirty="0" smtClean="0">
                <a:solidFill>
                  <a:srgbClr val="0000FF"/>
                </a:solidFill>
              </a:rPr>
              <a:t>approach-</a:t>
            </a:r>
            <a:r>
              <a:rPr lang="en-US" sz="2000" b="1" dirty="0" err="1" smtClean="0">
                <a:solidFill>
                  <a:srgbClr val="0000FF"/>
                </a:solidFill>
              </a:rPr>
              <a:t>Rumbaugh</a:t>
            </a:r>
            <a:r>
              <a:rPr lang="en-US" sz="2000" b="1" dirty="0" smtClean="0">
                <a:solidFill>
                  <a:srgbClr val="0000FF"/>
                </a:solidFill>
              </a:rPr>
              <a:t> </a:t>
            </a:r>
            <a:r>
              <a:rPr lang="en-US" sz="2000" b="1" dirty="0">
                <a:solidFill>
                  <a:srgbClr val="0000FF"/>
                </a:solidFill>
              </a:rPr>
              <a:t>Object Model- </a:t>
            </a:r>
            <a:r>
              <a:rPr lang="en-US" sz="2000" b="1" dirty="0" err="1">
                <a:solidFill>
                  <a:srgbClr val="0000FF"/>
                </a:solidFill>
              </a:rPr>
              <a:t>Booch</a:t>
            </a:r>
            <a:r>
              <a:rPr lang="en-US" sz="2000" b="1" dirty="0">
                <a:solidFill>
                  <a:srgbClr val="0000FF"/>
                </a:solidFill>
              </a:rPr>
              <a:t> Methodology-Jacobson Methodology-Unified Approach</a:t>
            </a:r>
          </a:p>
          <a:p>
            <a:endParaRPr lang="en-US" dirty="0"/>
          </a:p>
        </p:txBody>
      </p:sp>
    </p:spTree>
    <p:extLst>
      <p:ext uri="{BB962C8B-B14F-4D97-AF65-F5344CB8AC3E}">
        <p14:creationId xmlns:p14="http://schemas.microsoft.com/office/powerpoint/2010/main" val="2851091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5" name="Picture 3" descr="Fig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8126413"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8658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Polymorphism </a:t>
            </a:r>
            <a:r>
              <a:rPr lang="en-US" dirty="0"/>
              <a:t>is originally a Greek word that means the </a:t>
            </a:r>
            <a:r>
              <a:rPr lang="en-US" dirty="0">
                <a:solidFill>
                  <a:srgbClr val="FF0000"/>
                </a:solidFill>
              </a:rPr>
              <a:t>ability to take multiple forms. </a:t>
            </a:r>
            <a:endParaRPr lang="en-US" dirty="0" smtClean="0">
              <a:solidFill>
                <a:srgbClr val="FF0000"/>
              </a:solidFill>
            </a:endParaRPr>
          </a:p>
          <a:p>
            <a:r>
              <a:rPr lang="en-US" dirty="0" smtClean="0"/>
              <a:t>In </a:t>
            </a:r>
            <a:r>
              <a:rPr lang="en-US" dirty="0"/>
              <a:t>object-oriented paradigm, </a:t>
            </a:r>
            <a:r>
              <a:rPr lang="en-US" dirty="0">
                <a:solidFill>
                  <a:srgbClr val="FF0000"/>
                </a:solidFill>
              </a:rPr>
              <a:t>polymorphism implies using operations in different ways, depending upon the instance they are operating upon. </a:t>
            </a:r>
            <a:endParaRPr lang="en-US" dirty="0" smtClean="0">
              <a:solidFill>
                <a:srgbClr val="FF0000"/>
              </a:solidFill>
            </a:endParaRPr>
          </a:p>
          <a:p>
            <a:r>
              <a:rPr lang="en-US" dirty="0" smtClean="0"/>
              <a:t>Polymorphism </a:t>
            </a:r>
            <a:r>
              <a:rPr lang="en-US" dirty="0"/>
              <a:t>allows objects with different internal structures to have a common external interface. Polymorphism is particularly effective while implementing inheritance.</a:t>
            </a:r>
          </a:p>
          <a:p>
            <a:endParaRPr lang="en-US" dirty="0"/>
          </a:p>
        </p:txBody>
      </p:sp>
    </p:spTree>
    <p:extLst>
      <p:ext uri="{BB962C8B-B14F-4D97-AF65-F5344CB8AC3E}">
        <p14:creationId xmlns:p14="http://schemas.microsoft.com/office/powerpoint/2010/main" val="269387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685800" y="609600"/>
            <a:ext cx="7924800" cy="1143000"/>
          </a:xfrm>
        </p:spPr>
        <p:txBody>
          <a:bodyPr/>
          <a:lstStyle/>
          <a:p>
            <a:r>
              <a:rPr lang="en-US"/>
              <a:t>Inheritance and Polymorphism</a:t>
            </a:r>
          </a:p>
        </p:txBody>
      </p:sp>
      <p:sp>
        <p:nvSpPr>
          <p:cNvPr id="360451" name="Rectangle 3"/>
          <p:cNvSpPr>
            <a:spLocks noGrp="1" noChangeArrowheads="1"/>
          </p:cNvSpPr>
          <p:nvPr>
            <p:ph idx="1"/>
          </p:nvPr>
        </p:nvSpPr>
        <p:spPr>
          <a:xfrm>
            <a:off x="228600" y="1981200"/>
            <a:ext cx="8229600" cy="4114800"/>
          </a:xfrm>
        </p:spPr>
        <p:txBody>
          <a:bodyPr/>
          <a:lstStyle/>
          <a:p>
            <a:r>
              <a:rPr lang="en-US" sz="2400" b="1" dirty="0"/>
              <a:t>Polymorphism</a:t>
            </a:r>
            <a:endParaRPr lang="en-US" sz="2400" dirty="0"/>
          </a:p>
          <a:p>
            <a:pPr lvl="1"/>
            <a:r>
              <a:rPr lang="en-US" sz="2400" dirty="0"/>
              <a:t>literally means “many forms”</a:t>
            </a:r>
          </a:p>
          <a:p>
            <a:pPr lvl="1"/>
            <a:r>
              <a:rPr lang="en-US" sz="2400" dirty="0"/>
              <a:t>in Java means using the same message (or method name) with different classes</a:t>
            </a:r>
          </a:p>
          <a:p>
            <a:pPr lvl="2"/>
            <a:r>
              <a:rPr lang="en-US" sz="2000" dirty="0"/>
              <a:t>different objects can respond in their own way to the same message</a:t>
            </a:r>
          </a:p>
          <a:p>
            <a:pPr lvl="2"/>
            <a:r>
              <a:rPr lang="en-US" sz="2000" dirty="0"/>
              <a:t>e.g.  </a:t>
            </a:r>
            <a:r>
              <a:rPr lang="en-US" sz="2000" dirty="0" err="1"/>
              <a:t>toString</a:t>
            </a:r>
            <a:r>
              <a:rPr lang="en-US" sz="2000" dirty="0"/>
              <a:t>()</a:t>
            </a:r>
            <a:endParaRPr lang="en-US" dirty="0"/>
          </a:p>
        </p:txBody>
      </p:sp>
    </p:spTree>
    <p:extLst>
      <p:ext uri="{BB962C8B-B14F-4D97-AF65-F5344CB8AC3E}">
        <p14:creationId xmlns:p14="http://schemas.microsoft.com/office/powerpoint/2010/main" val="269142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03" name="Picture 3" descr="Fig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126413"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78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a:t>
            </a:r>
          </a:p>
        </p:txBody>
      </p:sp>
      <p:sp>
        <p:nvSpPr>
          <p:cNvPr id="3" name="Content Placeholder 2"/>
          <p:cNvSpPr>
            <a:spLocks noGrp="1"/>
          </p:cNvSpPr>
          <p:nvPr>
            <p:ph idx="1"/>
          </p:nvPr>
        </p:nvSpPr>
        <p:spPr/>
        <p:txBody>
          <a:bodyPr/>
          <a:lstStyle/>
          <a:p>
            <a:r>
              <a:rPr lang="en-US" dirty="0" smtClean="0"/>
              <a:t>Association </a:t>
            </a:r>
            <a:r>
              <a:rPr lang="en-US" dirty="0"/>
              <a:t>is a </a:t>
            </a:r>
            <a:r>
              <a:rPr lang="en-US" dirty="0">
                <a:solidFill>
                  <a:srgbClr val="FF0000"/>
                </a:solidFill>
              </a:rPr>
              <a:t>group of links having common structure </a:t>
            </a:r>
            <a:r>
              <a:rPr lang="en-US" dirty="0"/>
              <a:t>and </a:t>
            </a:r>
            <a:r>
              <a:rPr lang="en-US" dirty="0">
                <a:solidFill>
                  <a:srgbClr val="FF0000"/>
                </a:solidFill>
              </a:rPr>
              <a:t>common behavior. </a:t>
            </a:r>
            <a:r>
              <a:rPr lang="en-US" dirty="0"/>
              <a:t>Association depicts the </a:t>
            </a:r>
            <a:r>
              <a:rPr lang="en-US" dirty="0">
                <a:solidFill>
                  <a:srgbClr val="FF0000"/>
                </a:solidFill>
              </a:rPr>
              <a:t>relationship between objects of one or more classes. </a:t>
            </a:r>
            <a:r>
              <a:rPr lang="en-US" dirty="0"/>
              <a:t>A link can be defined as an instance of an association.</a:t>
            </a:r>
          </a:p>
          <a:p>
            <a:pPr marL="0" indent="0">
              <a:buNone/>
            </a:pPr>
            <a:r>
              <a:rPr lang="en-US" dirty="0">
                <a:solidFill>
                  <a:srgbClr val="FF0000"/>
                </a:solidFill>
              </a:rPr>
              <a:t>Degree of an Association</a:t>
            </a:r>
          </a:p>
          <a:p>
            <a:r>
              <a:rPr lang="en-US" dirty="0"/>
              <a:t>Degree of an association denotes the number of classes involved in a connection. Degree may be unary, binary, or ternary.</a:t>
            </a:r>
          </a:p>
          <a:p>
            <a:r>
              <a:rPr lang="en-US" dirty="0"/>
              <a:t>A </a:t>
            </a:r>
            <a:r>
              <a:rPr lang="en-US" b="1" dirty="0"/>
              <a:t>unary relationship</a:t>
            </a:r>
            <a:r>
              <a:rPr lang="en-US" dirty="0"/>
              <a:t> connects objects of the same class.</a:t>
            </a:r>
          </a:p>
          <a:p>
            <a:r>
              <a:rPr lang="en-US" dirty="0"/>
              <a:t>A </a:t>
            </a:r>
            <a:r>
              <a:rPr lang="en-US" b="1" dirty="0"/>
              <a:t>binary relationship</a:t>
            </a:r>
            <a:r>
              <a:rPr lang="en-US" dirty="0"/>
              <a:t> connects objects of two classes.</a:t>
            </a:r>
          </a:p>
          <a:p>
            <a:r>
              <a:rPr lang="en-US" dirty="0"/>
              <a:t>A </a:t>
            </a:r>
            <a:r>
              <a:rPr lang="en-US" b="1" dirty="0"/>
              <a:t>ternary relationship</a:t>
            </a:r>
            <a:r>
              <a:rPr lang="en-US" dirty="0"/>
              <a:t> connects objects of three or more classes.</a:t>
            </a:r>
          </a:p>
          <a:p>
            <a:endParaRPr lang="en-US" dirty="0"/>
          </a:p>
        </p:txBody>
      </p:sp>
    </p:spTree>
    <p:extLst>
      <p:ext uri="{BB962C8B-B14F-4D97-AF65-F5344CB8AC3E}">
        <p14:creationId xmlns:p14="http://schemas.microsoft.com/office/powerpoint/2010/main" val="382878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Ratios of Associations</a:t>
            </a:r>
          </a:p>
        </p:txBody>
      </p:sp>
      <p:sp>
        <p:nvSpPr>
          <p:cNvPr id="3" name="Content Placeholder 2"/>
          <p:cNvSpPr>
            <a:spLocks noGrp="1"/>
          </p:cNvSpPr>
          <p:nvPr>
            <p:ph idx="1"/>
          </p:nvPr>
        </p:nvSpPr>
        <p:spPr/>
        <p:txBody>
          <a:bodyPr/>
          <a:lstStyle/>
          <a:p>
            <a:r>
              <a:rPr lang="en-US" dirty="0" smtClean="0"/>
              <a:t>Cardinality </a:t>
            </a:r>
            <a:r>
              <a:rPr lang="en-US" dirty="0"/>
              <a:t>of a binary association denotes the </a:t>
            </a:r>
            <a:r>
              <a:rPr lang="en-US" dirty="0">
                <a:solidFill>
                  <a:srgbClr val="FF0000"/>
                </a:solidFill>
              </a:rPr>
              <a:t>number of instances participating in an association.</a:t>
            </a:r>
            <a:r>
              <a:rPr lang="en-US" dirty="0"/>
              <a:t> There are three types of cardinality ratios, namely −</a:t>
            </a:r>
          </a:p>
          <a:p>
            <a:r>
              <a:rPr lang="en-US" b="1" dirty="0"/>
              <a:t>One–to–One</a:t>
            </a:r>
            <a:r>
              <a:rPr lang="en-US" dirty="0"/>
              <a:t> − A single object of class A is associated with a single object of class B.</a:t>
            </a:r>
          </a:p>
          <a:p>
            <a:r>
              <a:rPr lang="en-US" b="1" dirty="0"/>
              <a:t>One–to–Many</a:t>
            </a:r>
            <a:r>
              <a:rPr lang="en-US" dirty="0"/>
              <a:t> − A single object of class A is associated with many objects of class B.</a:t>
            </a:r>
          </a:p>
          <a:p>
            <a:r>
              <a:rPr lang="en-US" b="1" dirty="0"/>
              <a:t>Many–to–Many</a:t>
            </a:r>
            <a:r>
              <a:rPr lang="en-US" dirty="0"/>
              <a:t> − An object of class A may be associated with many objects of class B and conversely an object of class B may be associated with many objects of class A.</a:t>
            </a:r>
          </a:p>
          <a:p>
            <a:endParaRPr lang="en-US" dirty="0"/>
          </a:p>
        </p:txBody>
      </p:sp>
    </p:spTree>
    <p:extLst>
      <p:ext uri="{BB962C8B-B14F-4D97-AF65-F5344CB8AC3E}">
        <p14:creationId xmlns:p14="http://schemas.microsoft.com/office/powerpoint/2010/main" val="320103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Image result for cardinality of the relationshi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51816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rdinality of the relationship&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481" y="0"/>
            <a:ext cx="4038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21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Objects relationships: Association</a:t>
            </a:r>
            <a:endParaRPr lang="en-US" sz="4000" dirty="0"/>
          </a:p>
        </p:txBody>
      </p:sp>
      <p:sp>
        <p:nvSpPr>
          <p:cNvPr id="3" name="Content Placeholder 2"/>
          <p:cNvSpPr>
            <a:spLocks noGrp="1"/>
          </p:cNvSpPr>
          <p:nvPr>
            <p:ph idx="1"/>
          </p:nvPr>
        </p:nvSpPr>
        <p:spPr/>
        <p:txBody>
          <a:bodyPr/>
          <a:lstStyle/>
          <a:p>
            <a:r>
              <a:rPr lang="en-US" dirty="0" smtClean="0"/>
              <a:t>Associations:</a:t>
            </a:r>
          </a:p>
          <a:p>
            <a:pPr lvl="1"/>
            <a:r>
              <a:rPr lang="en-US" dirty="0" smtClean="0"/>
              <a:t>Bidirectional</a:t>
            </a:r>
          </a:p>
          <a:p>
            <a:pPr lvl="1"/>
            <a:r>
              <a:rPr lang="en-US" dirty="0" smtClean="0"/>
              <a:t>Cardinality</a:t>
            </a:r>
          </a:p>
          <a:p>
            <a:pPr lvl="2"/>
            <a:r>
              <a:rPr lang="en-US" dirty="0" smtClean="0"/>
              <a:t>One to one</a:t>
            </a:r>
          </a:p>
          <a:p>
            <a:pPr lvl="2"/>
            <a:r>
              <a:rPr lang="en-US" dirty="0" smtClean="0"/>
              <a:t>One to many</a:t>
            </a:r>
          </a:p>
          <a:p>
            <a:pPr lvl="2"/>
            <a:r>
              <a:rPr lang="en-US" dirty="0" smtClean="0"/>
              <a:t>Many to many </a:t>
            </a:r>
          </a:p>
          <a:p>
            <a:pPr marL="400050" lvl="2" indent="57150"/>
            <a:r>
              <a:rPr lang="en-US" dirty="0"/>
              <a:t> </a:t>
            </a:r>
            <a:r>
              <a:rPr lang="en-US" dirty="0" smtClean="0"/>
              <a:t> Consumer-Producer Association</a:t>
            </a:r>
          </a:p>
          <a:p>
            <a:pPr marL="400050" lvl="2" indent="57150"/>
            <a:endParaRPr lang="en-US" dirty="0" smtClean="0"/>
          </a:p>
          <a:p>
            <a:pPr marL="400050" lvl="2" indent="57150"/>
            <a:endParaRPr lang="en-US" dirty="0"/>
          </a:p>
          <a:p>
            <a:pPr marL="400050" lvl="2" indent="57150"/>
            <a:endParaRPr lang="en-US" dirty="0" smtClean="0"/>
          </a:p>
          <a:p>
            <a:pPr marL="400050" lvl="2" indent="57150"/>
            <a:endParaRPr lang="en-US" dirty="0" smtClean="0"/>
          </a:p>
          <a:p>
            <a:pPr marL="114300" indent="0">
              <a:buNone/>
            </a:pPr>
            <a:endParaRPr lang="en-US" dirty="0" smtClean="0"/>
          </a:p>
          <a:p>
            <a:endParaRPr lang="en-US" dirty="0"/>
          </a:p>
        </p:txBody>
      </p:sp>
      <p:sp>
        <p:nvSpPr>
          <p:cNvPr id="5" name="Rectangle 4"/>
          <p:cNvSpPr/>
          <p:nvPr/>
        </p:nvSpPr>
        <p:spPr>
          <a:xfrm>
            <a:off x="2771649" y="219556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Pilot </a:t>
            </a:r>
            <a:endParaRPr lang="en-US" dirty="0"/>
          </a:p>
        </p:txBody>
      </p:sp>
      <p:sp>
        <p:nvSpPr>
          <p:cNvPr id="6" name="Rectangle 5"/>
          <p:cNvSpPr/>
          <p:nvPr/>
        </p:nvSpPr>
        <p:spPr>
          <a:xfrm>
            <a:off x="6632911" y="215746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5" idx="3"/>
            <a:endCxn id="6" idx="1"/>
          </p:cNvCxnSpPr>
          <p:nvPr/>
        </p:nvCxnSpPr>
        <p:spPr>
          <a:xfrm>
            <a:off x="4448049" y="2614660"/>
            <a:ext cx="218486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00600" y="2664428"/>
            <a:ext cx="412292" cy="369332"/>
          </a:xfrm>
          <a:prstGeom prst="rect">
            <a:avLst/>
          </a:prstGeom>
          <a:noFill/>
        </p:spPr>
        <p:txBody>
          <a:bodyPr wrap="none" rtlCol="0">
            <a:spAutoFit/>
          </a:bodyPr>
          <a:lstStyle/>
          <a:p>
            <a:r>
              <a:rPr lang="en-US" dirty="0" smtClean="0"/>
              <a:t>fly</a:t>
            </a:r>
            <a:endParaRPr lang="en-US" dirty="0"/>
          </a:p>
        </p:txBody>
      </p:sp>
      <p:sp>
        <p:nvSpPr>
          <p:cNvPr id="13" name="TextBox 12"/>
          <p:cNvSpPr txBox="1"/>
          <p:nvPr/>
        </p:nvSpPr>
        <p:spPr>
          <a:xfrm>
            <a:off x="5766466" y="2295096"/>
            <a:ext cx="715965" cy="369332"/>
          </a:xfrm>
          <a:prstGeom prst="rect">
            <a:avLst/>
          </a:prstGeom>
          <a:noFill/>
        </p:spPr>
        <p:txBody>
          <a:bodyPr wrap="none" rtlCol="0">
            <a:spAutoFit/>
          </a:bodyPr>
          <a:lstStyle/>
          <a:p>
            <a:r>
              <a:rPr lang="en-US" dirty="0" smtClean="0"/>
              <a:t>flown</a:t>
            </a:r>
            <a:endParaRPr lang="en-US" dirty="0"/>
          </a:p>
        </p:txBody>
      </p:sp>
      <p:sp>
        <p:nvSpPr>
          <p:cNvPr id="15" name="TextBox 14"/>
          <p:cNvSpPr txBox="1"/>
          <p:nvPr/>
        </p:nvSpPr>
        <p:spPr>
          <a:xfrm>
            <a:off x="7025143" y="2380123"/>
            <a:ext cx="975857" cy="369332"/>
          </a:xfrm>
          <a:prstGeom prst="rect">
            <a:avLst/>
          </a:prstGeom>
          <a:noFill/>
        </p:spPr>
        <p:txBody>
          <a:bodyPr wrap="square" rtlCol="0">
            <a:spAutoFit/>
          </a:bodyPr>
          <a:lstStyle/>
          <a:p>
            <a:r>
              <a:rPr lang="en-US" dirty="0"/>
              <a:t>P</a:t>
            </a:r>
            <a:r>
              <a:rPr lang="en-US" dirty="0" smtClean="0"/>
              <a:t>lanes</a:t>
            </a:r>
            <a:endParaRPr lang="en-US" dirty="0"/>
          </a:p>
        </p:txBody>
      </p:sp>
      <p:sp>
        <p:nvSpPr>
          <p:cNvPr id="22" name="Rectangle 21"/>
          <p:cNvSpPr/>
          <p:nvPr/>
        </p:nvSpPr>
        <p:spPr>
          <a:xfrm>
            <a:off x="2590800" y="4216833"/>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Printserver</a:t>
            </a:r>
            <a:endParaRPr lang="en-US" dirty="0"/>
          </a:p>
        </p:txBody>
      </p:sp>
      <p:sp>
        <p:nvSpPr>
          <p:cNvPr id="23" name="Rectangle 22"/>
          <p:cNvSpPr/>
          <p:nvPr/>
        </p:nvSpPr>
        <p:spPr>
          <a:xfrm>
            <a:off x="6225042" y="4178733"/>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865371" y="4451267"/>
            <a:ext cx="823457" cy="369332"/>
          </a:xfrm>
          <a:prstGeom prst="rect">
            <a:avLst/>
          </a:prstGeom>
          <a:noFill/>
        </p:spPr>
        <p:txBody>
          <a:bodyPr wrap="square" rtlCol="0">
            <a:spAutoFit/>
          </a:bodyPr>
          <a:lstStyle/>
          <a:p>
            <a:r>
              <a:rPr lang="en-US" dirty="0" smtClean="0"/>
              <a:t>Item</a:t>
            </a:r>
            <a:endParaRPr lang="en-US" dirty="0"/>
          </a:p>
        </p:txBody>
      </p:sp>
      <p:cxnSp>
        <p:nvCxnSpPr>
          <p:cNvPr id="30" name="Straight Arrow Connector 29"/>
          <p:cNvCxnSpPr>
            <a:stCxn id="23" idx="1"/>
            <a:endCxn id="22" idx="3"/>
          </p:cNvCxnSpPr>
          <p:nvPr/>
        </p:nvCxnSpPr>
        <p:spPr>
          <a:xfrm flipH="1">
            <a:off x="4267200" y="4635933"/>
            <a:ext cx="1957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05754" y="4400876"/>
            <a:ext cx="1278959" cy="369332"/>
          </a:xfrm>
          <a:prstGeom prst="rect">
            <a:avLst/>
          </a:prstGeom>
          <a:noFill/>
        </p:spPr>
        <p:txBody>
          <a:bodyPr wrap="square" rtlCol="0">
            <a:spAutoFit/>
          </a:bodyPr>
          <a:lstStyle/>
          <a:p>
            <a:r>
              <a:rPr lang="en-US" dirty="0" smtClean="0"/>
              <a:t>Requesting</a:t>
            </a:r>
            <a:endParaRPr lang="en-US" dirty="0"/>
          </a:p>
        </p:txBody>
      </p:sp>
    </p:spTree>
    <p:extLst>
      <p:ext uri="{BB962C8B-B14F-4D97-AF65-F5344CB8AC3E}">
        <p14:creationId xmlns:p14="http://schemas.microsoft.com/office/powerpoint/2010/main" val="9955146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or </a:t>
            </a:r>
            <a:r>
              <a:rPr lang="en-US" dirty="0" smtClean="0"/>
              <a:t>Composition</a:t>
            </a:r>
            <a:endParaRPr lang="en-US" dirty="0"/>
          </a:p>
        </p:txBody>
      </p:sp>
      <p:sp>
        <p:nvSpPr>
          <p:cNvPr id="3" name="Content Placeholder 2"/>
          <p:cNvSpPr>
            <a:spLocks noGrp="1"/>
          </p:cNvSpPr>
          <p:nvPr>
            <p:ph idx="1"/>
          </p:nvPr>
        </p:nvSpPr>
        <p:spPr/>
        <p:txBody>
          <a:bodyPr/>
          <a:lstStyle/>
          <a:p>
            <a:r>
              <a:rPr lang="en-US" dirty="0" smtClean="0"/>
              <a:t>Aggregation </a:t>
            </a:r>
            <a:r>
              <a:rPr lang="en-US" dirty="0"/>
              <a:t>or composition is a relationship among classes by </a:t>
            </a:r>
            <a:r>
              <a:rPr lang="en-US" dirty="0">
                <a:solidFill>
                  <a:srgbClr val="FF0000"/>
                </a:solidFill>
              </a:rPr>
              <a:t>which a class can be made up of any combination of objects of other classes. </a:t>
            </a:r>
            <a:endParaRPr lang="en-US" dirty="0" smtClean="0">
              <a:solidFill>
                <a:srgbClr val="FF0000"/>
              </a:solidFill>
            </a:endParaRPr>
          </a:p>
          <a:p>
            <a:r>
              <a:rPr lang="en-US" dirty="0" smtClean="0"/>
              <a:t>It </a:t>
            </a:r>
            <a:r>
              <a:rPr lang="en-US" dirty="0"/>
              <a:t>allows objects to be placed directly within the body of other classes. </a:t>
            </a:r>
            <a:endParaRPr lang="en-US" dirty="0" smtClean="0"/>
          </a:p>
          <a:p>
            <a:r>
              <a:rPr lang="en-US" dirty="0" smtClean="0"/>
              <a:t>Aggregation </a:t>
            </a:r>
            <a:r>
              <a:rPr lang="en-US" dirty="0"/>
              <a:t>is referred as a “part–of” or “has–a” relationship, with the ability to navigate from the whole to its parts. An aggregate object is an object that is composed of one or more other objects</a:t>
            </a:r>
            <a:r>
              <a:rPr lang="en-US" dirty="0" smtClean="0"/>
              <a:t>.</a:t>
            </a:r>
            <a:endParaRPr lang="en-US" dirty="0"/>
          </a:p>
        </p:txBody>
      </p:sp>
    </p:spTree>
    <p:extLst>
      <p:ext uri="{BB962C8B-B14F-4D97-AF65-F5344CB8AC3E}">
        <p14:creationId xmlns:p14="http://schemas.microsoft.com/office/powerpoint/2010/main" val="1876941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or </a:t>
            </a:r>
            <a:r>
              <a:rPr lang="en-US" dirty="0" smtClean="0"/>
              <a:t>Composition</a:t>
            </a:r>
            <a:endParaRPr lang="en-US" dirty="0"/>
          </a:p>
        </p:txBody>
      </p:sp>
      <p:sp>
        <p:nvSpPr>
          <p:cNvPr id="3" name="Content Placeholder 2"/>
          <p:cNvSpPr>
            <a:spLocks noGrp="1"/>
          </p:cNvSpPr>
          <p:nvPr>
            <p:ph idx="1"/>
          </p:nvPr>
        </p:nvSpPr>
        <p:spPr/>
        <p:txBody>
          <a:bodyPr/>
          <a:lstStyle/>
          <a:p>
            <a:pPr marL="0" indent="0">
              <a:buNone/>
            </a:pPr>
            <a:r>
              <a:rPr lang="en-US" b="1" dirty="0" smtClean="0"/>
              <a:t>Example</a:t>
            </a:r>
            <a:endParaRPr lang="en-US" dirty="0"/>
          </a:p>
          <a:p>
            <a:r>
              <a:rPr lang="en-US" dirty="0"/>
              <a:t>In the relationship, “a car has–a motor”, car is the whole object or the aggregate, and the motor is a “part–of” the car. Aggregation may denote −</a:t>
            </a:r>
          </a:p>
          <a:p>
            <a:r>
              <a:rPr lang="en-US" b="1" dirty="0"/>
              <a:t>Physical containment</a:t>
            </a:r>
            <a:r>
              <a:rPr lang="en-US" dirty="0"/>
              <a:t> − Example, a computer is composed of monitor, CPU, mouse, keyboard, and so on.</a:t>
            </a:r>
          </a:p>
          <a:p>
            <a:r>
              <a:rPr lang="en-US" b="1" dirty="0"/>
              <a:t>Conceptual containment</a:t>
            </a:r>
            <a:r>
              <a:rPr lang="en-US" dirty="0"/>
              <a:t> − Example, shareholder has–a share.</a:t>
            </a:r>
          </a:p>
        </p:txBody>
      </p:sp>
    </p:spTree>
    <p:extLst>
      <p:ext uri="{BB962C8B-B14F-4D97-AF65-F5344CB8AC3E}">
        <p14:creationId xmlns:p14="http://schemas.microsoft.com/office/powerpoint/2010/main" val="3737423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043" name="Picture 3" descr="Fig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1"/>
            <a:ext cx="835501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5140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lstStyle/>
          <a:p>
            <a:r>
              <a:rPr lang="en-US" sz="4000" dirty="0"/>
              <a:t>Objects </a:t>
            </a:r>
            <a:r>
              <a:rPr lang="en-US" sz="4000" dirty="0" smtClean="0"/>
              <a:t>relationships: Aggregation</a:t>
            </a:r>
            <a:endParaRPr lang="en-US" sz="4000" dirty="0"/>
          </a:p>
        </p:txBody>
      </p:sp>
      <p:pic>
        <p:nvPicPr>
          <p:cNvPr id="4" name="Content Placeholder 3"/>
          <p:cNvPicPr>
            <a:picLocks noGrp="1" noChangeAspect="1"/>
          </p:cNvPicPr>
          <p:nvPr>
            <p:ph idx="1"/>
          </p:nvPr>
        </p:nvPicPr>
        <p:blipFill>
          <a:blip r:embed="rId2"/>
          <a:stretch>
            <a:fillRect/>
          </a:stretch>
        </p:blipFill>
        <p:spPr>
          <a:xfrm>
            <a:off x="2208350" y="1447800"/>
            <a:ext cx="4346299" cy="3810000"/>
          </a:xfrm>
          <a:prstGeom prst="rect">
            <a:avLst/>
          </a:prstGeom>
        </p:spPr>
      </p:pic>
    </p:spTree>
    <p:extLst>
      <p:ext uri="{BB962C8B-B14F-4D97-AF65-F5344CB8AC3E}">
        <p14:creationId xmlns:p14="http://schemas.microsoft.com/office/powerpoint/2010/main" val="1858918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lstStyle/>
          <a:p>
            <a:r>
              <a:rPr lang="en-US" dirty="0" smtClean="0"/>
              <a:t>All objects except the most basic ones, composed of and may contain other objects.</a:t>
            </a:r>
          </a:p>
          <a:p>
            <a:r>
              <a:rPr lang="en-US" dirty="0" err="1" smtClean="0"/>
              <a:t>eg</a:t>
            </a:r>
            <a:r>
              <a:rPr lang="en-US" dirty="0" smtClean="0"/>
              <a:t>: Spread sheets composed of cells and cells are objects contains texts, mathematical formulas,videos,etc..</a:t>
            </a:r>
          </a:p>
          <a:p>
            <a:r>
              <a:rPr lang="en-US" dirty="0" smtClean="0"/>
              <a:t>Each objects has an identity, one object can refer other objects</a:t>
            </a:r>
          </a:p>
          <a:p>
            <a:endParaRPr lang="en-US" dirty="0" smtClean="0"/>
          </a:p>
          <a:p>
            <a:endParaRPr lang="en-US" dirty="0"/>
          </a:p>
        </p:txBody>
      </p:sp>
    </p:spTree>
    <p:extLst>
      <p:ext uri="{BB962C8B-B14F-4D97-AF65-F5344CB8AC3E}">
        <p14:creationId xmlns:p14="http://schemas.microsoft.com/office/powerpoint/2010/main" val="26836994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
            </a:r>
            <a:r>
              <a:rPr lang="en-US" dirty="0" err="1"/>
              <a:t>vs</a:t>
            </a:r>
            <a:r>
              <a:rPr lang="en-US" dirty="0"/>
              <a:t> Dynamic Binding</a:t>
            </a:r>
            <a:br>
              <a:rPr lang="en-US" dirty="0"/>
            </a:br>
            <a:endParaRPr lang="en-US" dirty="0"/>
          </a:p>
        </p:txBody>
      </p:sp>
      <p:sp>
        <p:nvSpPr>
          <p:cNvPr id="3" name="Content Placeholder 2"/>
          <p:cNvSpPr>
            <a:spLocks noGrp="1"/>
          </p:cNvSpPr>
          <p:nvPr>
            <p:ph idx="1"/>
          </p:nvPr>
        </p:nvSpPr>
        <p:spPr/>
        <p:txBody>
          <a:bodyPr/>
          <a:lstStyle/>
          <a:p>
            <a:r>
              <a:rPr lang="en-US" b="1" dirty="0"/>
              <a:t>Static Binding: </a:t>
            </a:r>
            <a:r>
              <a:rPr lang="en-US" dirty="0"/>
              <a:t>The binding </a:t>
            </a:r>
            <a:r>
              <a:rPr lang="en-US" dirty="0">
                <a:solidFill>
                  <a:srgbClr val="FF0000"/>
                </a:solidFill>
              </a:rPr>
              <a:t>which can be resolved at compile time by compiler is known as static or early binding. </a:t>
            </a:r>
            <a:r>
              <a:rPr lang="en-US" dirty="0"/>
              <a:t>Binding of all the static, private and final methods is done at compile-time </a:t>
            </a:r>
            <a:r>
              <a:rPr lang="en-US" dirty="0" smtClean="0"/>
              <a:t>.</a:t>
            </a:r>
          </a:p>
          <a:p>
            <a:r>
              <a:rPr lang="en-US" b="1" dirty="0"/>
              <a:t>Dynamic Binding: </a:t>
            </a:r>
            <a:r>
              <a:rPr lang="en-US" dirty="0"/>
              <a:t>In Dynamic binding compiler </a:t>
            </a:r>
            <a:r>
              <a:rPr lang="en-US" dirty="0">
                <a:solidFill>
                  <a:srgbClr val="FF0000"/>
                </a:solidFill>
              </a:rPr>
              <a:t>doesn’t decide the method to be called.</a:t>
            </a:r>
            <a:r>
              <a:rPr lang="en-US" dirty="0"/>
              <a:t> Overriding is a perfect example of dynamic binding. In overriding both parent and child classes have same method . </a:t>
            </a:r>
          </a:p>
        </p:txBody>
      </p:sp>
    </p:spTree>
    <p:extLst>
      <p:ext uri="{BB962C8B-B14F-4D97-AF65-F5344CB8AC3E}">
        <p14:creationId xmlns:p14="http://schemas.microsoft.com/office/powerpoint/2010/main" val="28247973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Main()</a:t>
            </a:r>
          </a:p>
          <a:p>
            <a:pPr marL="0" indent="0">
              <a:buNone/>
            </a:pPr>
            <a:r>
              <a:rPr lang="en-US" dirty="0" smtClean="0"/>
              <a:t>{,..</a:t>
            </a:r>
          </a:p>
          <a:p>
            <a:pPr marL="0" indent="0">
              <a:buNone/>
            </a:pPr>
            <a:r>
              <a:rPr lang="en-US" dirty="0" smtClean="0"/>
              <a:t>..</a:t>
            </a:r>
          </a:p>
          <a:p>
            <a:pPr marL="0" indent="0">
              <a:buNone/>
            </a:pPr>
            <a:r>
              <a:rPr lang="en-US" dirty="0" smtClean="0"/>
              <a:t>..</a:t>
            </a:r>
          </a:p>
          <a:p>
            <a:pPr marL="0" indent="0">
              <a:buNone/>
            </a:pPr>
            <a:r>
              <a:rPr lang="en-US" dirty="0" smtClean="0"/>
              <a:t>Add()</a:t>
            </a:r>
          </a:p>
          <a:p>
            <a:pPr marL="0" indent="0">
              <a:buNone/>
            </a:pPr>
            <a:r>
              <a:rPr lang="en-US" dirty="0"/>
              <a:t>}</a:t>
            </a:r>
            <a:endParaRPr lang="en-US" dirty="0" smtClean="0"/>
          </a:p>
          <a:p>
            <a:endParaRPr lang="en-US" dirty="0"/>
          </a:p>
        </p:txBody>
      </p:sp>
      <p:sp>
        <p:nvSpPr>
          <p:cNvPr id="4" name="TextBox 3"/>
          <p:cNvSpPr txBox="1"/>
          <p:nvPr/>
        </p:nvSpPr>
        <p:spPr>
          <a:xfrm>
            <a:off x="3505200" y="1447800"/>
            <a:ext cx="2057400" cy="1200329"/>
          </a:xfrm>
          <a:prstGeom prst="rect">
            <a:avLst/>
          </a:prstGeom>
          <a:noFill/>
        </p:spPr>
        <p:txBody>
          <a:bodyPr wrap="square" rtlCol="0">
            <a:spAutoFit/>
          </a:bodyPr>
          <a:lstStyle/>
          <a:p>
            <a:r>
              <a:rPr lang="en-US" dirty="0" smtClean="0"/>
              <a:t>Add()</a:t>
            </a:r>
          </a:p>
          <a:p>
            <a:r>
              <a:rPr lang="en-US" dirty="0" smtClean="0"/>
              <a:t>{</a:t>
            </a:r>
          </a:p>
          <a:p>
            <a:r>
              <a:rPr lang="en-US" dirty="0" smtClean="0"/>
              <a:t>}</a:t>
            </a:r>
          </a:p>
          <a:p>
            <a:endParaRPr lang="en-US" dirty="0"/>
          </a:p>
        </p:txBody>
      </p:sp>
    </p:spTree>
    <p:extLst>
      <p:ext uri="{BB962C8B-B14F-4D97-AF65-F5344CB8AC3E}">
        <p14:creationId xmlns:p14="http://schemas.microsoft.com/office/powerpoint/2010/main" val="546459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Overloading</a:t>
            </a:r>
            <a:r>
              <a:rPr lang="en-US" dirty="0"/>
              <a:t> occurs when two or more methods in one class have the same method name but different parameters.</a:t>
            </a:r>
          </a:p>
        </p:txBody>
      </p:sp>
      <p:pic>
        <p:nvPicPr>
          <p:cNvPr id="2050" name="Picture 2" descr="Image result for WHAT IS OVERLOADING AND OVERRIDING&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18" y="1447800"/>
            <a:ext cx="8677275" cy="4130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74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946" y="638767"/>
            <a:ext cx="7886700" cy="1714334"/>
          </a:xfrm>
        </p:spPr>
        <p:txBody>
          <a:bodyPr/>
          <a:lstStyle/>
          <a:p>
            <a:r>
              <a:rPr lang="en-US" b="1" dirty="0"/>
              <a:t>Overriding</a:t>
            </a:r>
            <a:r>
              <a:rPr lang="en-US" dirty="0"/>
              <a:t> means having two methods with the same method name and parameters (i.e., method signature). One of the methods is in the parent class and the other is in the child class.</a:t>
            </a:r>
            <a:br>
              <a:rPr lang="en-US" dirty="0"/>
            </a:br>
            <a:endParaRPr lang="en-US" dirty="0"/>
          </a:p>
        </p:txBody>
      </p:sp>
      <p:pic>
        <p:nvPicPr>
          <p:cNvPr id="2052" name="Picture 4" descr="Image result for OVERRIDING&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46" y="2505074"/>
            <a:ext cx="7696200"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457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78419" y="914400"/>
            <a:ext cx="7387161" cy="3879850"/>
          </a:xfrm>
          <a:prstGeom prst="rect">
            <a:avLst/>
          </a:prstGeom>
        </p:spPr>
      </p:pic>
    </p:spTree>
    <p:extLst>
      <p:ext uri="{BB962C8B-B14F-4D97-AF65-F5344CB8AC3E}">
        <p14:creationId xmlns:p14="http://schemas.microsoft.com/office/powerpoint/2010/main" val="35506899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0287000" cy="6858000"/>
          </a:xfrm>
          <a:prstGeom prst="rect">
            <a:avLst/>
          </a:prstGeom>
        </p:spPr>
      </p:pic>
    </p:spTree>
    <p:extLst>
      <p:ext uri="{BB962C8B-B14F-4D97-AF65-F5344CB8AC3E}">
        <p14:creationId xmlns:p14="http://schemas.microsoft.com/office/powerpoint/2010/main" val="34542390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Meta-Classes</a:t>
            </a:r>
            <a:endParaRPr lang="en-US" dirty="0"/>
          </a:p>
        </p:txBody>
      </p:sp>
      <p:pic>
        <p:nvPicPr>
          <p:cNvPr id="4" name="Content Placeholder 3"/>
          <p:cNvPicPr>
            <a:picLocks noGrp="1" noChangeAspect="1"/>
          </p:cNvPicPr>
          <p:nvPr>
            <p:ph idx="1"/>
          </p:nvPr>
        </p:nvPicPr>
        <p:blipFill>
          <a:blip r:embed="rId2"/>
          <a:stretch>
            <a:fillRect/>
          </a:stretch>
        </p:blipFill>
        <p:spPr>
          <a:xfrm>
            <a:off x="457200" y="1524000"/>
            <a:ext cx="7620000" cy="2753320"/>
          </a:xfrm>
          <a:prstGeom prst="rect">
            <a:avLst/>
          </a:prstGeom>
        </p:spPr>
      </p:pic>
    </p:spTree>
    <p:extLst>
      <p:ext uri="{BB962C8B-B14F-4D97-AF65-F5344CB8AC3E}">
        <p14:creationId xmlns:p14="http://schemas.microsoft.com/office/powerpoint/2010/main" val="18048815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 Class is also an object</a:t>
            </a:r>
            <a:r>
              <a:rPr lang="en-US" dirty="0"/>
              <a:t>, and just like any other object it’s a instance of something called </a:t>
            </a:r>
            <a:r>
              <a:rPr lang="en-US" b="1" dirty="0" err="1"/>
              <a:t>Metaclass</a:t>
            </a:r>
            <a:r>
              <a:rPr lang="en-US" dirty="0"/>
              <a:t>. </a:t>
            </a:r>
            <a:endParaRPr lang="en-US" dirty="0" smtClean="0"/>
          </a:p>
          <a:p>
            <a:r>
              <a:rPr lang="en-US" dirty="0" smtClean="0"/>
              <a:t>A </a:t>
            </a:r>
            <a:r>
              <a:rPr lang="en-US" dirty="0"/>
              <a:t>special class </a:t>
            </a:r>
            <a:r>
              <a:rPr lang="en-US" b="1" dirty="0"/>
              <a:t>type</a:t>
            </a:r>
            <a:r>
              <a:rPr lang="en-US" dirty="0"/>
              <a:t> creates these </a:t>
            </a:r>
            <a:r>
              <a:rPr lang="en-US" i="1" dirty="0"/>
              <a:t>Class</a:t>
            </a:r>
            <a:r>
              <a:rPr lang="en-US" dirty="0"/>
              <a:t> object. </a:t>
            </a:r>
            <a:endParaRPr lang="en-US" dirty="0" smtClean="0"/>
          </a:p>
          <a:p>
            <a:r>
              <a:rPr lang="en-US" dirty="0" smtClean="0"/>
              <a:t>The</a:t>
            </a:r>
            <a:r>
              <a:rPr lang="en-US" dirty="0"/>
              <a:t> </a:t>
            </a:r>
            <a:r>
              <a:rPr lang="en-US" b="1" dirty="0"/>
              <a:t>type</a:t>
            </a:r>
            <a:r>
              <a:rPr lang="en-US" dirty="0"/>
              <a:t> class is default </a:t>
            </a:r>
            <a:r>
              <a:rPr lang="en-US" b="1" dirty="0" err="1"/>
              <a:t>metaclass</a:t>
            </a:r>
            <a:r>
              <a:rPr lang="en-US" dirty="0"/>
              <a:t> which is responsible for making classes.</a:t>
            </a:r>
          </a:p>
        </p:txBody>
      </p:sp>
    </p:spTree>
    <p:extLst>
      <p:ext uri="{BB962C8B-B14F-4D97-AF65-F5344CB8AC3E}">
        <p14:creationId xmlns:p14="http://schemas.microsoft.com/office/powerpoint/2010/main" val="3484267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85800" y="609600"/>
            <a:ext cx="7924800" cy="1143000"/>
          </a:xfrm>
        </p:spPr>
        <p:txBody>
          <a:bodyPr/>
          <a:lstStyle/>
          <a:p>
            <a:r>
              <a:rPr lang="en-US"/>
              <a:t>Objects</a:t>
            </a:r>
          </a:p>
        </p:txBody>
      </p:sp>
      <p:sp>
        <p:nvSpPr>
          <p:cNvPr id="386051" name="Rectangle 3"/>
          <p:cNvSpPr>
            <a:spLocks noGrp="1" noChangeArrowheads="1"/>
          </p:cNvSpPr>
          <p:nvPr>
            <p:ph idx="1"/>
          </p:nvPr>
        </p:nvSpPr>
        <p:spPr>
          <a:xfrm>
            <a:off x="533400" y="1066800"/>
            <a:ext cx="8534400" cy="4114800"/>
          </a:xfrm>
        </p:spPr>
        <p:txBody>
          <a:bodyPr/>
          <a:lstStyle/>
          <a:p>
            <a:endParaRPr lang="en-US" sz="2400" dirty="0"/>
          </a:p>
          <a:p>
            <a:r>
              <a:rPr lang="en-US" sz="2400" dirty="0"/>
              <a:t>An object is a </a:t>
            </a:r>
            <a:r>
              <a:rPr lang="en-US" sz="2400" dirty="0">
                <a:solidFill>
                  <a:srgbClr val="FF0000"/>
                </a:solidFill>
              </a:rPr>
              <a:t>real-world element </a:t>
            </a:r>
            <a:r>
              <a:rPr lang="en-US" sz="2400" dirty="0"/>
              <a:t>in an object–oriented environment that may have a p</a:t>
            </a:r>
            <a:r>
              <a:rPr lang="en-US" sz="2400" dirty="0">
                <a:solidFill>
                  <a:srgbClr val="FF0000"/>
                </a:solidFill>
              </a:rPr>
              <a:t>hysical or a conceptual existence</a:t>
            </a:r>
            <a:r>
              <a:rPr lang="en-US" sz="2400" dirty="0"/>
              <a:t>. Each object has </a:t>
            </a:r>
            <a:r>
              <a:rPr lang="en-US" sz="2400" dirty="0" smtClean="0"/>
              <a:t>−</a:t>
            </a:r>
          </a:p>
          <a:p>
            <a:pPr marL="0" indent="0">
              <a:buNone/>
            </a:pPr>
            <a:endParaRPr lang="en-US" sz="2400" dirty="0"/>
          </a:p>
          <a:p>
            <a:r>
              <a:rPr lang="en-US" sz="2400" dirty="0">
                <a:solidFill>
                  <a:srgbClr val="FF0000"/>
                </a:solidFill>
              </a:rPr>
              <a:t>Identity</a:t>
            </a:r>
            <a:r>
              <a:rPr lang="en-US" sz="2400" dirty="0"/>
              <a:t> that distinguishes it from other objects in the system.</a:t>
            </a:r>
          </a:p>
          <a:p>
            <a:endParaRPr lang="en-US" sz="2400" dirty="0" smtClean="0"/>
          </a:p>
          <a:p>
            <a:r>
              <a:rPr lang="en-US" sz="2400" dirty="0" smtClean="0"/>
              <a:t>State </a:t>
            </a:r>
            <a:r>
              <a:rPr lang="en-US" sz="2400" dirty="0"/>
              <a:t>that </a:t>
            </a:r>
            <a:r>
              <a:rPr lang="en-US" sz="2400" dirty="0">
                <a:solidFill>
                  <a:srgbClr val="FF0000"/>
                </a:solidFill>
              </a:rPr>
              <a:t>determines the characteristic properties </a:t>
            </a:r>
            <a:r>
              <a:rPr lang="en-US" sz="2400" dirty="0"/>
              <a:t>of an object as well as the values of the properties that the object holds</a:t>
            </a:r>
            <a:r>
              <a:rPr lang="en-US" sz="2400" dirty="0" smtClean="0"/>
              <a:t>.</a:t>
            </a:r>
            <a:endParaRPr lang="en-US" sz="2400" dirty="0"/>
          </a:p>
        </p:txBody>
      </p:sp>
    </p:spTree>
    <p:extLst>
      <p:ext uri="{BB962C8B-B14F-4D97-AF65-F5344CB8AC3E}">
        <p14:creationId xmlns:p14="http://schemas.microsoft.com/office/powerpoint/2010/main" val="676464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z="3600" dirty="0" smtClean="0"/>
              <a:t>Reference</a:t>
            </a:r>
            <a:endParaRPr lang="en-US" sz="3600" dirty="0"/>
          </a:p>
        </p:txBody>
      </p:sp>
      <p:sp>
        <p:nvSpPr>
          <p:cNvPr id="3" name="Content Placeholder 2"/>
          <p:cNvSpPr>
            <a:spLocks noGrp="1"/>
          </p:cNvSpPr>
          <p:nvPr>
            <p:ph idx="1"/>
          </p:nvPr>
        </p:nvSpPr>
        <p:spPr/>
        <p:txBody>
          <a:bodyPr numCol="1"/>
          <a:lstStyle/>
          <a:p>
            <a:r>
              <a:rPr lang="en-US" dirty="0" smtClean="0"/>
              <a:t>“Object Oriented Systems Development using the unified modeling language” Ali </a:t>
            </a:r>
            <a:r>
              <a:rPr lang="en-US" dirty="0" err="1" smtClean="0"/>
              <a:t>Bahrami</a:t>
            </a:r>
            <a:r>
              <a:rPr lang="en-US" dirty="0" smtClean="0"/>
              <a:t>, TATA McGraw-Hill Edition. </a:t>
            </a:r>
            <a:endParaRPr lang="en-US" dirty="0"/>
          </a:p>
        </p:txBody>
      </p:sp>
    </p:spTree>
    <p:extLst>
      <p:ext uri="{BB962C8B-B14F-4D97-AF65-F5344CB8AC3E}">
        <p14:creationId xmlns:p14="http://schemas.microsoft.com/office/powerpoint/2010/main" val="2363670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85800" y="609600"/>
            <a:ext cx="7924800" cy="1143000"/>
          </a:xfrm>
        </p:spPr>
        <p:txBody>
          <a:bodyPr/>
          <a:lstStyle/>
          <a:p>
            <a:r>
              <a:rPr lang="en-US"/>
              <a:t>Objects</a:t>
            </a:r>
          </a:p>
        </p:txBody>
      </p:sp>
      <p:sp>
        <p:nvSpPr>
          <p:cNvPr id="386051" name="Rectangle 3"/>
          <p:cNvSpPr>
            <a:spLocks noGrp="1" noChangeArrowheads="1"/>
          </p:cNvSpPr>
          <p:nvPr>
            <p:ph idx="1"/>
          </p:nvPr>
        </p:nvSpPr>
        <p:spPr>
          <a:xfrm>
            <a:off x="533400" y="1066800"/>
            <a:ext cx="8534400" cy="4114800"/>
          </a:xfrm>
        </p:spPr>
        <p:txBody>
          <a:bodyPr/>
          <a:lstStyle/>
          <a:p>
            <a:endParaRPr lang="en-US" sz="2400" dirty="0"/>
          </a:p>
          <a:p>
            <a:r>
              <a:rPr lang="en-US" sz="2400" dirty="0" smtClean="0"/>
              <a:t>Behavior </a:t>
            </a:r>
            <a:r>
              <a:rPr lang="en-US" sz="2400" dirty="0"/>
              <a:t>that represents </a:t>
            </a:r>
            <a:r>
              <a:rPr lang="en-US" sz="2400" dirty="0">
                <a:solidFill>
                  <a:srgbClr val="FF0000"/>
                </a:solidFill>
              </a:rPr>
              <a:t>externally visible activities </a:t>
            </a:r>
            <a:r>
              <a:rPr lang="en-US" sz="2400" dirty="0"/>
              <a:t>performed by an object in terms of changes in its state.</a:t>
            </a:r>
          </a:p>
          <a:p>
            <a:r>
              <a:rPr lang="en-US" sz="2400" dirty="0"/>
              <a:t>Objects can be modelled according to the needs of the application. </a:t>
            </a:r>
            <a:endParaRPr lang="en-US" sz="2400" dirty="0" smtClean="0"/>
          </a:p>
          <a:p>
            <a:r>
              <a:rPr lang="en-US" sz="2400" dirty="0" smtClean="0"/>
              <a:t>An </a:t>
            </a:r>
            <a:r>
              <a:rPr lang="en-US" sz="2400" dirty="0"/>
              <a:t>object may have a physical existence, like a </a:t>
            </a:r>
            <a:r>
              <a:rPr lang="en-US" sz="2400" dirty="0">
                <a:solidFill>
                  <a:srgbClr val="FF0000"/>
                </a:solidFill>
              </a:rPr>
              <a:t>customer, a car, etc.; or an intangible conceptual existence, like a project, a process, etc.</a:t>
            </a:r>
          </a:p>
          <a:p>
            <a:endParaRPr lang="en-US" sz="2400" dirty="0"/>
          </a:p>
        </p:txBody>
      </p:sp>
    </p:spTree>
    <p:extLst>
      <p:ext uri="{BB962C8B-B14F-4D97-AF65-F5344CB8AC3E}">
        <p14:creationId xmlns:p14="http://schemas.microsoft.com/office/powerpoint/2010/main" val="367638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85800" y="609600"/>
            <a:ext cx="7924800" cy="1143000"/>
          </a:xfrm>
        </p:spPr>
        <p:txBody>
          <a:bodyPr/>
          <a:lstStyle/>
          <a:p>
            <a:r>
              <a:rPr lang="en-US"/>
              <a:t>Objects</a:t>
            </a:r>
          </a:p>
        </p:txBody>
      </p:sp>
      <p:sp>
        <p:nvSpPr>
          <p:cNvPr id="386051" name="Rectangle 3"/>
          <p:cNvSpPr>
            <a:spLocks noGrp="1" noChangeArrowheads="1"/>
          </p:cNvSpPr>
          <p:nvPr>
            <p:ph idx="1"/>
          </p:nvPr>
        </p:nvSpPr>
        <p:spPr>
          <a:xfrm>
            <a:off x="609600" y="1524000"/>
            <a:ext cx="8229600" cy="4114800"/>
          </a:xfrm>
        </p:spPr>
        <p:txBody>
          <a:bodyPr/>
          <a:lstStyle/>
          <a:p>
            <a:endParaRPr lang="en-US" sz="2400" dirty="0"/>
          </a:p>
          <a:p>
            <a:endParaRPr lang="en-US" sz="2400" dirty="0"/>
          </a:p>
          <a:p>
            <a:r>
              <a:rPr lang="en-US" dirty="0"/>
              <a:t>Most basic component of OO design.  Objects are designed to do a </a:t>
            </a:r>
            <a:r>
              <a:rPr lang="en-US" i="1" dirty="0"/>
              <a:t>small</a:t>
            </a:r>
            <a:r>
              <a:rPr lang="en-US" dirty="0"/>
              <a:t>, specific piece of work.</a:t>
            </a:r>
            <a:br>
              <a:rPr lang="en-US" dirty="0"/>
            </a:br>
            <a:endParaRPr lang="en-US" dirty="0"/>
          </a:p>
          <a:p>
            <a:r>
              <a:rPr lang="en-US" dirty="0"/>
              <a:t>Objects represent the various components of a business system</a:t>
            </a:r>
          </a:p>
        </p:txBody>
      </p:sp>
    </p:spTree>
    <p:extLst>
      <p:ext uri="{BB962C8B-B14F-4D97-AF65-F5344CB8AC3E}">
        <p14:creationId xmlns:p14="http://schemas.microsoft.com/office/powerpoint/2010/main" val="2441217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sz="3600" b="1"/>
              <a:t>Examples of Different Object Types</a:t>
            </a:r>
            <a:endParaRPr lang="en-US"/>
          </a:p>
        </p:txBody>
      </p:sp>
      <p:sp>
        <p:nvSpPr>
          <p:cNvPr id="397315" name="Rectangle 3"/>
          <p:cNvSpPr>
            <a:spLocks noGrp="1" noChangeArrowheads="1"/>
          </p:cNvSpPr>
          <p:nvPr>
            <p:ph idx="1"/>
          </p:nvPr>
        </p:nvSpPr>
        <p:spPr>
          <a:xfrm>
            <a:off x="681668" y="1752600"/>
            <a:ext cx="7776532" cy="4172268"/>
          </a:xfrm>
        </p:spPr>
        <p:txBody>
          <a:bodyPr>
            <a:normAutofit/>
          </a:bodyPr>
          <a:lstStyle/>
          <a:p>
            <a:r>
              <a:rPr lang="en-US" sz="2800" dirty="0"/>
              <a:t>GUI objects</a:t>
            </a:r>
          </a:p>
          <a:p>
            <a:pPr lvl="1"/>
            <a:r>
              <a:rPr lang="en-US" sz="2400" dirty="0"/>
              <a:t>objects that make up the user interface</a:t>
            </a:r>
          </a:p>
          <a:p>
            <a:pPr lvl="1"/>
            <a:r>
              <a:rPr lang="en-US" sz="2400" dirty="0"/>
              <a:t>e.g. buttons, labels, windows, etc.</a:t>
            </a:r>
            <a:br>
              <a:rPr lang="en-US" sz="2400" dirty="0"/>
            </a:br>
            <a:endParaRPr lang="en-US" dirty="0"/>
          </a:p>
          <a:p>
            <a:pPr marL="342900" lvl="1" indent="0">
              <a:buNone/>
            </a:pPr>
            <a:endParaRPr lang="en-US" dirty="0"/>
          </a:p>
        </p:txBody>
      </p:sp>
      <p:pic>
        <p:nvPicPr>
          <p:cNvPr id="1026" name="Picture 2" descr="Image result for GUI OBJECTS BUTTONS LABELS WINDOW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6835958" cy="248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86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sz="3600" b="1"/>
              <a:t>Examples of Different Object Types</a:t>
            </a:r>
            <a:endParaRPr lang="en-US"/>
          </a:p>
        </p:txBody>
      </p:sp>
      <p:sp>
        <p:nvSpPr>
          <p:cNvPr id="397315" name="Rectangle 3"/>
          <p:cNvSpPr>
            <a:spLocks noGrp="1" noChangeArrowheads="1"/>
          </p:cNvSpPr>
          <p:nvPr>
            <p:ph idx="1"/>
          </p:nvPr>
        </p:nvSpPr>
        <p:spPr>
          <a:xfrm>
            <a:off x="628650" y="990600"/>
            <a:ext cx="7776532" cy="4172268"/>
          </a:xfrm>
        </p:spPr>
        <p:txBody>
          <a:bodyPr>
            <a:normAutofit/>
          </a:bodyPr>
          <a:lstStyle/>
          <a:p>
            <a:r>
              <a:rPr lang="en-US" sz="2800" dirty="0" smtClean="0"/>
              <a:t>Problem </a:t>
            </a:r>
            <a:r>
              <a:rPr lang="en-US" sz="2800" dirty="0"/>
              <a:t>Domain objects</a:t>
            </a:r>
          </a:p>
          <a:p>
            <a:pPr lvl="1"/>
            <a:r>
              <a:rPr lang="en-US" sz="2400" dirty="0"/>
              <a:t>Objects that represent a business application</a:t>
            </a:r>
          </a:p>
          <a:p>
            <a:pPr lvl="1"/>
            <a:r>
              <a:rPr lang="en-US" sz="2400" dirty="0"/>
              <a:t>A problem domain is the scope of what the system to be built will solve.  It is the business application.</a:t>
            </a:r>
            <a:endParaRPr lang="en-US" dirty="0"/>
          </a:p>
          <a:p>
            <a:pPr lvl="2"/>
            <a:r>
              <a:rPr lang="en-US" dirty="0"/>
              <a:t>e.g.  </a:t>
            </a:r>
            <a:r>
              <a:rPr lang="en-US" sz="2800" dirty="0"/>
              <a:t>An order-entry system</a:t>
            </a:r>
            <a:br>
              <a:rPr lang="en-US" sz="2800" dirty="0"/>
            </a:br>
            <a:r>
              <a:rPr lang="en-US" sz="2800" dirty="0"/>
              <a:t>        A payroll system</a:t>
            </a:r>
            <a:br>
              <a:rPr lang="en-US" sz="2800" dirty="0"/>
            </a:br>
            <a:r>
              <a:rPr lang="en-US" sz="2800" dirty="0"/>
              <a:t>        A student system </a:t>
            </a:r>
          </a:p>
          <a:p>
            <a:pPr lvl="1"/>
            <a:endParaRPr lang="en-US" dirty="0"/>
          </a:p>
        </p:txBody>
      </p:sp>
    </p:spTree>
    <p:extLst>
      <p:ext uri="{BB962C8B-B14F-4D97-AF65-F5344CB8AC3E}">
        <p14:creationId xmlns:p14="http://schemas.microsoft.com/office/powerpoint/2010/main" val="829204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2" ma:contentTypeDescription="Create a new document." ma:contentTypeScope="" ma:versionID="ba58d99401732d2b78792876fa958826">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cb3bf5d5605064fb2b70c6b995c36c2e"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2A9D65-E5CC-4B77-9A82-8D6CE25AE5A6}"/>
</file>

<file path=customXml/itemProps2.xml><?xml version="1.0" encoding="utf-8"?>
<ds:datastoreItem xmlns:ds="http://schemas.openxmlformats.org/officeDocument/2006/customXml" ds:itemID="{BF7DE9C6-9340-4077-8089-1909E3026240}"/>
</file>

<file path=customXml/itemProps3.xml><?xml version="1.0" encoding="utf-8"?>
<ds:datastoreItem xmlns:ds="http://schemas.openxmlformats.org/officeDocument/2006/customXml" ds:itemID="{F85F5DA7-A336-4992-B689-3051E415EC38}"/>
</file>

<file path=docProps/app.xml><?xml version="1.0" encoding="utf-8"?>
<Properties xmlns="http://schemas.openxmlformats.org/officeDocument/2006/extended-properties" xmlns:vt="http://schemas.openxmlformats.org/officeDocument/2006/docPropsVTypes">
  <Template>Theme1</Template>
  <TotalTime>3074</TotalTime>
  <Words>1163</Words>
  <Application>Microsoft Office PowerPoint</Application>
  <PresentationFormat>On-screen Show (4:3)</PresentationFormat>
  <Paragraphs>195</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Agency FB</vt:lpstr>
      <vt:lpstr>Arial</vt:lpstr>
      <vt:lpstr>Calibri</vt:lpstr>
      <vt:lpstr>Cambria</vt:lpstr>
      <vt:lpstr>Symbol</vt:lpstr>
      <vt:lpstr>Theme1</vt:lpstr>
      <vt:lpstr>PowerPoint Presentation</vt:lpstr>
      <vt:lpstr>PowerPoint Presentation</vt:lpstr>
      <vt:lpstr>PowerPoint Presentation</vt:lpstr>
      <vt:lpstr>PowerPoint Presentation</vt:lpstr>
      <vt:lpstr>Objects</vt:lpstr>
      <vt:lpstr>Objects</vt:lpstr>
      <vt:lpstr>Objects</vt:lpstr>
      <vt:lpstr>Examples of Different Object Types</vt:lpstr>
      <vt:lpstr>Examples of Different Object Types</vt:lpstr>
      <vt:lpstr>Sample Problem Domain</vt:lpstr>
      <vt:lpstr>Possible Objects for  this Problem Domain</vt:lpstr>
      <vt:lpstr>Classes and Objects</vt:lpstr>
      <vt:lpstr>Classes and Objects</vt:lpstr>
      <vt:lpstr>PowerPoint Presentation</vt:lpstr>
      <vt:lpstr>Object Attributes and Methods</vt:lpstr>
      <vt:lpstr>PowerPoint Presentation</vt:lpstr>
      <vt:lpstr>PowerPoint Presentation</vt:lpstr>
      <vt:lpstr>Class member: 1. data member 2. Behaviuor</vt:lpstr>
      <vt:lpstr>Object Interactions and Messages</vt:lpstr>
      <vt:lpstr>PowerPoint Presentation</vt:lpstr>
      <vt:lpstr>PowerPoint Presentation</vt:lpstr>
      <vt:lpstr>Inheritance and Polymorphism</vt:lpstr>
      <vt:lpstr>Inheritance and Polymorphism</vt:lpstr>
      <vt:lpstr>Types of Inheritance</vt:lpstr>
      <vt:lpstr>PowerPoint Presentation</vt:lpstr>
      <vt:lpstr>PowerPoint Presentation</vt:lpstr>
      <vt:lpstr>PowerPoint Presentation</vt:lpstr>
      <vt:lpstr>PowerPoint Presentation</vt:lpstr>
      <vt:lpstr>Inheritance and Polymorphism</vt:lpstr>
      <vt:lpstr>PowerPoint Presentation</vt:lpstr>
      <vt:lpstr>Polymorphism</vt:lpstr>
      <vt:lpstr>Inheritance and Polymorphism</vt:lpstr>
      <vt:lpstr>PowerPoint Presentation</vt:lpstr>
      <vt:lpstr>Association</vt:lpstr>
      <vt:lpstr>Cardinality Ratios of Associations</vt:lpstr>
      <vt:lpstr>PowerPoint Presentation</vt:lpstr>
      <vt:lpstr>Objects relationships: Association</vt:lpstr>
      <vt:lpstr>Aggregation or Composition</vt:lpstr>
      <vt:lpstr>Aggregation or Composition</vt:lpstr>
      <vt:lpstr>Objects relationships: Aggregation</vt:lpstr>
      <vt:lpstr>Aggregation</vt:lpstr>
      <vt:lpstr>Static vs Dynamic Binding </vt:lpstr>
      <vt:lpstr>PowerPoint Presentation</vt:lpstr>
      <vt:lpstr>Overloading occurs when two or more methods in one class have the same method name but different parameters.</vt:lpstr>
      <vt:lpstr>Overriding means having two methods with the same method name and parameters (i.e., method signature). One of the methods is in the parent class and the other is in the child class. </vt:lpstr>
      <vt:lpstr>PowerPoint Presentation</vt:lpstr>
      <vt:lpstr>PowerPoint Presentation</vt:lpstr>
      <vt:lpstr>Meta-Classes</vt:lpstr>
      <vt:lpstr>PowerPoint Presentation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107</cp:revision>
  <dcterms:created xsi:type="dcterms:W3CDTF">2016-07-09T03:52:32Z</dcterms:created>
  <dcterms:modified xsi:type="dcterms:W3CDTF">2021-02-03T09:55:12Z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