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5" r:id="rId3"/>
    <p:sldId id="276" r:id="rId4"/>
    <p:sldId id="277" r:id="rId5"/>
    <p:sldId id="259" r:id="rId6"/>
    <p:sldId id="278" r:id="rId7"/>
    <p:sldId id="284" r:id="rId8"/>
    <p:sldId id="279" r:id="rId9"/>
    <p:sldId id="280" r:id="rId10"/>
    <p:sldId id="282" r:id="rId11"/>
    <p:sldId id="281" r:id="rId12"/>
    <p:sldId id="266" r:id="rId13"/>
    <p:sldId id="267" r:id="rId14"/>
    <p:sldId id="268" r:id="rId15"/>
    <p:sldId id="269" r:id="rId16"/>
    <p:sldId id="271" r:id="rId17"/>
    <p:sldId id="274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BA544-1A35-4045-A299-08BF358EB67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5DF0D-4C6F-4A42-8A8C-4D17317F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84" y="6381751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933" y="642937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A67FE2AC-10DB-4068-9416-F502084F491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E2ECDFF-7C4D-426D-9A7B-37068D3E749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Object-Oriented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III. Functional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It </a:t>
            </a:r>
            <a:r>
              <a:rPr lang="en-US" dirty="0"/>
              <a:t>describes the </a:t>
            </a:r>
            <a:r>
              <a:rPr lang="en-US" dirty="0">
                <a:solidFill>
                  <a:srgbClr val="FF0000"/>
                </a:solidFill>
              </a:rPr>
              <a:t>data transformations of the system</a:t>
            </a:r>
            <a:r>
              <a:rPr lang="en-US" dirty="0"/>
              <a:t>.</a:t>
            </a:r>
          </a:p>
          <a:p>
            <a:r>
              <a:rPr lang="en-US" dirty="0"/>
              <a:t>It describes the </a:t>
            </a:r>
            <a:r>
              <a:rPr lang="en-US" dirty="0">
                <a:solidFill>
                  <a:srgbClr val="FF0000"/>
                </a:solidFill>
              </a:rPr>
              <a:t>flow of data and the changes that occur to the data throughout the system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0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smtClean="0">
                <a:solidFill>
                  <a:srgbClr val="FF0000"/>
                </a:solidFill>
              </a:rPr>
              <a:t>Design</a:t>
            </a:r>
          </a:p>
          <a:p>
            <a:r>
              <a:rPr lang="en-US" dirty="0" smtClean="0"/>
              <a:t>It </a:t>
            </a:r>
            <a:r>
              <a:rPr lang="en-US" dirty="0"/>
              <a:t>specifies </a:t>
            </a:r>
            <a:r>
              <a:rPr lang="en-US" dirty="0">
                <a:solidFill>
                  <a:srgbClr val="FF0000"/>
                </a:solidFill>
              </a:rPr>
              <a:t>all of the details needed to describe how the system will be implemented.</a:t>
            </a:r>
          </a:p>
          <a:p>
            <a:r>
              <a:rPr lang="en-US" dirty="0"/>
              <a:t>In this phase, the details of the system </a:t>
            </a:r>
            <a:r>
              <a:rPr lang="en-US" dirty="0">
                <a:solidFill>
                  <a:srgbClr val="FF0000"/>
                </a:solidFill>
              </a:rPr>
              <a:t>analysis and system design are implemented.</a:t>
            </a:r>
          </a:p>
          <a:p>
            <a:r>
              <a:rPr lang="en-US" dirty="0"/>
              <a:t>The objects identified in the system design phase are designed.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 of Object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OMT 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Lets you depict </a:t>
            </a:r>
            <a:r>
              <a:rPr lang="en-IN" sz="2400" dirty="0">
                <a:solidFill>
                  <a:srgbClr val="C00000"/>
                </a:solidFill>
              </a:rPr>
              <a:t>states, transitions, events and actions.</a:t>
            </a:r>
          </a:p>
          <a:p>
            <a:r>
              <a:rPr lang="en-IN" sz="2400" dirty="0"/>
              <a:t>State Transition Diagram </a:t>
            </a:r>
            <a:r>
              <a:rPr lang="en-IN" sz="2400" dirty="0">
                <a:solidFill>
                  <a:srgbClr val="C00000"/>
                </a:solidFill>
              </a:rPr>
              <a:t>is a network of states and events.</a:t>
            </a:r>
          </a:p>
          <a:p>
            <a:r>
              <a:rPr lang="en-IN" sz="2400" dirty="0"/>
              <a:t>States receives </a:t>
            </a:r>
            <a:r>
              <a:rPr lang="en-IN" sz="2400" dirty="0">
                <a:solidFill>
                  <a:srgbClr val="C00000"/>
                </a:solidFill>
              </a:rPr>
              <a:t>1 or more events </a:t>
            </a:r>
            <a:r>
              <a:rPr lang="en-IN" sz="2400" dirty="0"/>
              <a:t>at which they make the </a:t>
            </a:r>
            <a:r>
              <a:rPr lang="en-IN" sz="2400" dirty="0">
                <a:solidFill>
                  <a:srgbClr val="C00000"/>
                </a:solidFill>
              </a:rPr>
              <a:t>transition to next state.</a:t>
            </a:r>
          </a:p>
        </p:txBody>
      </p:sp>
    </p:spTree>
    <p:extLst>
      <p:ext uri="{BB962C8B-B14F-4D97-AF65-F5344CB8AC3E}">
        <p14:creationId xmlns:p14="http://schemas.microsoft.com/office/powerpoint/2010/main" val="41942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for 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7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OMT Functional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Data Flow Diagram </a:t>
            </a:r>
            <a:r>
              <a:rPr lang="en-IN" sz="2200" b="1" dirty="0">
                <a:solidFill>
                  <a:srgbClr val="00B050"/>
                </a:solidFill>
              </a:rPr>
              <a:t>shows the flow of data between different processes</a:t>
            </a:r>
            <a:r>
              <a:rPr lang="en-IN" sz="2200" dirty="0"/>
              <a:t> in a business.</a:t>
            </a:r>
          </a:p>
          <a:p>
            <a:r>
              <a:rPr lang="en-IN" sz="2200" dirty="0"/>
              <a:t>OMT DFD provides simple and intuitive approach for describing business processes.</a:t>
            </a:r>
          </a:p>
          <a:p>
            <a:r>
              <a:rPr lang="en-IN" sz="2200" b="1" dirty="0"/>
              <a:t>Four Primary Symbols used in DFD are :-</a:t>
            </a:r>
          </a:p>
          <a:p>
            <a:pPr marL="1319213" lvl="1" indent="-404813">
              <a:buFont typeface="+mj-lt"/>
              <a:buAutoNum type="arabicPeriod"/>
            </a:pPr>
            <a:r>
              <a:rPr lang="en-IN" sz="2200" dirty="0">
                <a:solidFill>
                  <a:srgbClr val="FF0000"/>
                </a:solidFill>
              </a:rPr>
              <a:t>Process</a:t>
            </a:r>
            <a:r>
              <a:rPr lang="en-IN" sz="2200" dirty="0"/>
              <a:t> </a:t>
            </a:r>
            <a:r>
              <a:rPr lang="en-IN" sz="2200" dirty="0">
                <a:sym typeface="Wingdings" panose="05000000000000000000" pitchFamily="2" charset="2"/>
              </a:rPr>
              <a:t> </a:t>
            </a:r>
            <a:r>
              <a:rPr lang="en-IN" sz="2200" dirty="0"/>
              <a:t>Any function being performed</a:t>
            </a:r>
          </a:p>
          <a:p>
            <a:pPr marL="1319213" lvl="1" indent="-404813">
              <a:buFont typeface="+mj-lt"/>
              <a:buAutoNum type="arabicPeriod"/>
            </a:pPr>
            <a:r>
              <a:rPr lang="en-IN" sz="2200" dirty="0">
                <a:solidFill>
                  <a:srgbClr val="FF0000"/>
                </a:solidFill>
              </a:rPr>
              <a:t>Dataflow</a:t>
            </a:r>
            <a:r>
              <a:rPr lang="en-IN" sz="2200" dirty="0"/>
              <a:t> </a:t>
            </a:r>
            <a:r>
              <a:rPr lang="en-IN" sz="2200" dirty="0">
                <a:sym typeface="Wingdings" panose="05000000000000000000" pitchFamily="2" charset="2"/>
              </a:rPr>
              <a:t> </a:t>
            </a:r>
            <a:r>
              <a:rPr lang="en-IN" sz="2200" dirty="0"/>
              <a:t>Shows the direction of data element</a:t>
            </a:r>
          </a:p>
          <a:p>
            <a:pPr marL="1319213" lvl="1" indent="-404813">
              <a:buFont typeface="+mj-lt"/>
              <a:buAutoNum type="arabicPeriod"/>
            </a:pPr>
            <a:r>
              <a:rPr lang="en-IN" sz="2200" dirty="0">
                <a:solidFill>
                  <a:srgbClr val="FF0000"/>
                </a:solidFill>
              </a:rPr>
              <a:t>Data Store</a:t>
            </a: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sz="2200" dirty="0">
                <a:sym typeface="Wingdings" panose="05000000000000000000" pitchFamily="2" charset="2"/>
              </a:rPr>
              <a:t></a:t>
            </a:r>
            <a:r>
              <a:rPr lang="en-IN" sz="2200" dirty="0"/>
              <a:t>Location where data is stored</a:t>
            </a:r>
          </a:p>
          <a:p>
            <a:pPr marL="1319213" lvl="1" indent="-404813">
              <a:buFont typeface="+mj-lt"/>
              <a:buAutoNum type="arabicPeriod"/>
            </a:pPr>
            <a:r>
              <a:rPr lang="en-IN" sz="2200" dirty="0">
                <a:solidFill>
                  <a:srgbClr val="FF0000"/>
                </a:solidFill>
              </a:rPr>
              <a:t>External Entity </a:t>
            </a:r>
            <a:r>
              <a:rPr lang="en-IN" sz="2200" dirty="0">
                <a:sym typeface="Wingdings" panose="05000000000000000000" pitchFamily="2" charset="2"/>
              </a:rPr>
              <a:t></a:t>
            </a:r>
            <a:r>
              <a:rPr lang="en-IN" sz="2200" dirty="0"/>
              <a:t>source/destination of data element</a:t>
            </a:r>
          </a:p>
        </p:txBody>
      </p:sp>
    </p:spTree>
    <p:extLst>
      <p:ext uri="{BB962C8B-B14F-4D97-AF65-F5344CB8AC3E}">
        <p14:creationId xmlns:p14="http://schemas.microsoft.com/office/powerpoint/2010/main" val="9093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for Data Flow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08" y="1012333"/>
            <a:ext cx="10009983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0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Case study: Apply </a:t>
            </a:r>
            <a:r>
              <a:rPr lang="en-US" dirty="0" err="1" smtClean="0"/>
              <a:t>Rumbaugh</a:t>
            </a:r>
            <a:r>
              <a:rPr lang="en-US" dirty="0" smtClean="0"/>
              <a:t> Model for Online ticket reservation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Object Oriented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new </a:t>
            </a:r>
            <a:r>
              <a:rPr lang="en-US" dirty="0">
                <a:solidFill>
                  <a:srgbClr val="FF0000"/>
                </a:solidFill>
              </a:rPr>
              <a:t>system development approach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encouraging and facilitating re-use of software components.</a:t>
            </a:r>
          </a:p>
          <a:p>
            <a:r>
              <a:rPr lang="en-US" dirty="0"/>
              <a:t>It employs international standard </a:t>
            </a:r>
            <a:r>
              <a:rPr lang="en-US" dirty="0">
                <a:solidFill>
                  <a:srgbClr val="FF0000"/>
                </a:solidFill>
              </a:rPr>
              <a:t>Unified Modeling Language </a:t>
            </a:r>
            <a:r>
              <a:rPr lang="en-US" dirty="0"/>
              <a:t>(UML) from the </a:t>
            </a:r>
            <a:r>
              <a:rPr lang="en-US" dirty="0">
                <a:solidFill>
                  <a:srgbClr val="FF0000"/>
                </a:solidFill>
              </a:rPr>
              <a:t>Object Management Group </a:t>
            </a:r>
            <a:r>
              <a:rPr lang="en-US" dirty="0"/>
              <a:t>(OMG).</a:t>
            </a:r>
          </a:p>
          <a:p>
            <a:r>
              <a:rPr lang="en-US" dirty="0"/>
              <a:t>Using this methodology, a system can be developed on a component basis, which enables the effective re-use of existing components, it facilitates the sharing of its other system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Object Oriented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Oriented Methodology asks the analyst to determine </a:t>
            </a:r>
            <a:r>
              <a:rPr lang="en-US" dirty="0">
                <a:solidFill>
                  <a:srgbClr val="FF0000"/>
                </a:solidFill>
              </a:rPr>
              <a:t>what the objects of the system are?,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>
                <a:solidFill>
                  <a:srgbClr val="FF0000"/>
                </a:solidFill>
              </a:rPr>
              <a:t>responsibilities and relationships an object has to do</a:t>
            </a:r>
            <a:r>
              <a:rPr lang="en-US" dirty="0"/>
              <a:t> with the other objects? and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behave over time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three types of Object Oriented Methodologies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 Object Modeling Techniques (OMT)</a:t>
            </a:r>
            <a:br>
              <a:rPr lang="en-US" dirty="0"/>
            </a:br>
            <a:r>
              <a:rPr lang="en-US" dirty="0"/>
              <a:t>2. Object Process Methodology (OPM)</a:t>
            </a:r>
            <a:br>
              <a:rPr lang="en-US" dirty="0"/>
            </a:br>
            <a:r>
              <a:rPr lang="en-US" dirty="0"/>
              <a:t>3. Rational Unified Process (RUP)</a:t>
            </a:r>
          </a:p>
        </p:txBody>
      </p:sp>
    </p:spTree>
    <p:extLst>
      <p:ext uri="{BB962C8B-B14F-4D97-AF65-F5344CB8AC3E}">
        <p14:creationId xmlns:p14="http://schemas.microsoft.com/office/powerpoint/2010/main" val="4273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Method &amp; its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>
                <a:solidFill>
                  <a:srgbClr val="FF0000"/>
                </a:solidFill>
              </a:rPr>
              <a:t>Rumbaugh</a:t>
            </a:r>
            <a:r>
              <a:rPr lang="en-IN" sz="2400" dirty="0">
                <a:solidFill>
                  <a:srgbClr val="FF0000"/>
                </a:solidFill>
              </a:rPr>
              <a:t> Methodology</a:t>
            </a:r>
          </a:p>
          <a:p>
            <a:pPr lvl="1"/>
            <a:r>
              <a:rPr lang="en-IN" dirty="0"/>
              <a:t>Describe the object model or the static structure of the system.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Booch</a:t>
            </a:r>
            <a:r>
              <a:rPr lang="en-IN" sz="2400" dirty="0">
                <a:solidFill>
                  <a:srgbClr val="FF0000"/>
                </a:solidFill>
              </a:rPr>
              <a:t> Methodology</a:t>
            </a:r>
          </a:p>
          <a:p>
            <a:pPr lvl="1"/>
            <a:r>
              <a:rPr lang="en-IN" dirty="0"/>
              <a:t>Produces detailed design models</a:t>
            </a:r>
          </a:p>
          <a:p>
            <a:r>
              <a:rPr lang="en-IN" sz="2400" dirty="0">
                <a:solidFill>
                  <a:srgbClr val="FF0000"/>
                </a:solidFill>
              </a:rPr>
              <a:t>Jacobson Methodology</a:t>
            </a:r>
          </a:p>
          <a:p>
            <a:pPr lvl="1"/>
            <a:r>
              <a:rPr lang="en-IN" dirty="0"/>
              <a:t>Produces user-driven analysis models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Object Modeling Techniques (OMT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It </a:t>
            </a:r>
            <a:r>
              <a:rPr lang="en-US" dirty="0"/>
              <a:t>was one of the </a:t>
            </a:r>
            <a:r>
              <a:rPr lang="en-US" dirty="0">
                <a:solidFill>
                  <a:srgbClr val="FF0000"/>
                </a:solidFill>
              </a:rPr>
              <a:t>first object oriented methodologies </a:t>
            </a:r>
            <a:r>
              <a:rPr lang="en-US" dirty="0"/>
              <a:t>and was introduced by </a:t>
            </a:r>
            <a:r>
              <a:rPr lang="en-US" dirty="0" err="1"/>
              <a:t>Rumbaugh</a:t>
            </a:r>
            <a:r>
              <a:rPr lang="en-US" dirty="0"/>
              <a:t> in 1991.</a:t>
            </a:r>
          </a:p>
          <a:p>
            <a:r>
              <a:rPr lang="en-US" dirty="0"/>
              <a:t>OMT uses </a:t>
            </a:r>
            <a:r>
              <a:rPr lang="en-US" dirty="0">
                <a:solidFill>
                  <a:srgbClr val="FF0000"/>
                </a:solidFill>
              </a:rPr>
              <a:t>three different models </a:t>
            </a:r>
            <a:r>
              <a:rPr lang="en-US" dirty="0"/>
              <a:t>that are combined in a way that is analogous to the older structured </a:t>
            </a:r>
            <a:r>
              <a:rPr lang="en-US" dirty="0" smtClean="0"/>
              <a:t>methodologies.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</a:rPr>
              <a:t>method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analysis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 design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and implementation </a:t>
            </a:r>
            <a:r>
              <a:rPr lang="en-US" dirty="0">
                <a:latin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an object oriented </a:t>
            </a:r>
            <a:r>
              <a:rPr lang="en-US" dirty="0" smtClean="0">
                <a:latin typeface="Times New Roman" panose="02020603050405020304" pitchFamily="18" charset="0"/>
              </a:rPr>
              <a:t>technique.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Fast and intuitive approach </a:t>
            </a:r>
            <a:r>
              <a:rPr lang="en-US" dirty="0" smtClean="0">
                <a:latin typeface="Times New Roman" panose="02020603050405020304" pitchFamily="18" charset="0"/>
              </a:rPr>
              <a:t>for identifying and modeling all objects making up a system.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attributes, methods, inheritance and association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can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be expressed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easily.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Dynamic </a:t>
            </a:r>
            <a:r>
              <a:rPr lang="en-US" dirty="0">
                <a:latin typeface="Times New Roman" panose="02020603050405020304" pitchFamily="18" charset="0"/>
              </a:rPr>
              <a:t>behavior of objects can be described </a:t>
            </a:r>
            <a:r>
              <a:rPr lang="en-US" dirty="0" smtClean="0">
                <a:latin typeface="Times New Roman" panose="02020603050405020304" pitchFamily="18" charset="0"/>
              </a:rPr>
              <a:t>using the </a:t>
            </a:r>
            <a:r>
              <a:rPr lang="en-US" dirty="0">
                <a:latin typeface="Times New Roman" panose="02020603050405020304" pitchFamily="18" charset="0"/>
              </a:rPr>
              <a:t>OMT dynamic model</a:t>
            </a:r>
            <a:r>
              <a:rPr lang="en-US" dirty="0" smtClean="0">
                <a:latin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Detailed </a:t>
            </a:r>
            <a:r>
              <a:rPr lang="en-US" dirty="0">
                <a:latin typeface="Times New Roman" panose="02020603050405020304" pitchFamily="18" charset="0"/>
              </a:rPr>
              <a:t>specification of state transitions and their </a:t>
            </a:r>
            <a:r>
              <a:rPr lang="en-US" dirty="0" smtClean="0">
                <a:latin typeface="Times New Roman" panose="02020603050405020304" pitchFamily="18" charset="0"/>
              </a:rPr>
              <a:t>descriptions </a:t>
            </a:r>
            <a:r>
              <a:rPr lang="en-US" dirty="0">
                <a:latin typeface="Times New Roman" panose="02020603050405020304" pitchFamily="18" charset="0"/>
              </a:rPr>
              <a:t>within a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a. Analysis</a:t>
            </a:r>
          </a:p>
          <a:p>
            <a:r>
              <a:rPr lang="en-US" dirty="0" smtClean="0"/>
              <a:t>The </a:t>
            </a:r>
            <a:r>
              <a:rPr lang="en-US" dirty="0"/>
              <a:t>main goal of the analysis is to </a:t>
            </a:r>
            <a:r>
              <a:rPr lang="en-US" dirty="0">
                <a:solidFill>
                  <a:srgbClr val="FF0000"/>
                </a:solidFill>
              </a:rPr>
              <a:t>build models of the world</a:t>
            </a:r>
            <a:r>
              <a:rPr lang="en-US" dirty="0"/>
              <a:t>.</a:t>
            </a:r>
          </a:p>
          <a:p>
            <a:r>
              <a:rPr lang="en-US" dirty="0"/>
              <a:t>The requirements of the users, developers and managers provide the information needed to develop the </a:t>
            </a:r>
            <a:r>
              <a:rPr lang="en-US" dirty="0">
                <a:solidFill>
                  <a:srgbClr val="FF0000"/>
                </a:solidFill>
              </a:rPr>
              <a:t>initial problem statement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72945"/>
            <a:ext cx="10515600" cy="3879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. OMT Models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I</a:t>
            </a:r>
            <a:r>
              <a:rPr lang="en-US" b="1" dirty="0"/>
              <a:t>. Object </a:t>
            </a:r>
            <a:r>
              <a:rPr lang="en-US" b="1" dirty="0" smtClean="0"/>
              <a:t>Model</a:t>
            </a:r>
          </a:p>
          <a:p>
            <a:r>
              <a:rPr lang="en-US" b="1" dirty="0"/>
              <a:t> </a:t>
            </a:r>
            <a:r>
              <a:rPr lang="en-US" dirty="0" smtClean="0"/>
              <a:t>It </a:t>
            </a:r>
            <a:r>
              <a:rPr lang="en-US" dirty="0"/>
              <a:t>depicts the object classes and their relationships </a:t>
            </a:r>
            <a:r>
              <a:rPr lang="en-US" dirty="0">
                <a:solidFill>
                  <a:srgbClr val="FF0000"/>
                </a:solidFill>
              </a:rPr>
              <a:t>as a class diagram, which represents the static structure of the system.</a:t>
            </a:r>
          </a:p>
          <a:p>
            <a:r>
              <a:rPr lang="en-US" dirty="0"/>
              <a:t>It observes </a:t>
            </a:r>
            <a:r>
              <a:rPr lang="en-US" dirty="0">
                <a:solidFill>
                  <a:srgbClr val="FF0000"/>
                </a:solidFill>
              </a:rPr>
              <a:t>all the objects as static and does not pay any attention to their dynamic nature.</a:t>
            </a:r>
          </a:p>
          <a:p>
            <a:pPr marL="0" indent="0">
              <a:buNone/>
            </a:pPr>
            <a:r>
              <a:rPr lang="en-US" b="1" dirty="0"/>
              <a:t>II. Dynamic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It </a:t>
            </a:r>
            <a:r>
              <a:rPr lang="en-US" dirty="0"/>
              <a:t>captures the behavior of the system over time and the flow control and events in the </a:t>
            </a:r>
            <a:r>
              <a:rPr lang="en-US" dirty="0">
                <a:solidFill>
                  <a:srgbClr val="FF0000"/>
                </a:solidFill>
              </a:rPr>
              <a:t>Event-Trace Diagrams and State Transition Diagrams.</a:t>
            </a:r>
          </a:p>
          <a:p>
            <a:r>
              <a:rPr lang="en-US" dirty="0"/>
              <a:t>It portrays the changes occurring in the states of various objects with the events that might occur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F08037-F394-492E-AD89-307286048F0E}"/>
</file>

<file path=customXml/itemProps2.xml><?xml version="1.0" encoding="utf-8"?>
<ds:datastoreItem xmlns:ds="http://schemas.openxmlformats.org/officeDocument/2006/customXml" ds:itemID="{4E148890-ACF0-47D8-8863-D14698884D15}"/>
</file>

<file path=customXml/itemProps3.xml><?xml version="1.0" encoding="utf-8"?>
<ds:datastoreItem xmlns:ds="http://schemas.openxmlformats.org/officeDocument/2006/customXml" ds:itemID="{1CFDF363-E686-40AD-B8FD-A29576A8CCA6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421</TotalTime>
  <Words>521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Wingdings</vt:lpstr>
      <vt:lpstr>Theme1</vt:lpstr>
      <vt:lpstr>Object-Oriented Methodologies</vt:lpstr>
      <vt:lpstr>What is Object Oriented Methodology?</vt:lpstr>
      <vt:lpstr>What is Object Oriented Methodology?</vt:lpstr>
      <vt:lpstr>Types</vt:lpstr>
      <vt:lpstr>Method &amp; its Strength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Object Model</vt:lpstr>
      <vt:lpstr>The OMT Dynamic Model</vt:lpstr>
      <vt:lpstr>Example for State Transition Diagram</vt:lpstr>
      <vt:lpstr>The OMT Functional Model</vt:lpstr>
      <vt:lpstr>PowerPoint Presentation</vt:lpstr>
      <vt:lpstr>PowerPoint Presentation</vt:lpstr>
      <vt:lpstr>Example for Data Flow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Methodologies</dc:title>
  <dc:creator>Windows User</dc:creator>
  <cp:lastModifiedBy>Windows User</cp:lastModifiedBy>
  <cp:revision>10</cp:revision>
  <dcterms:created xsi:type="dcterms:W3CDTF">2019-01-24T04:50:34Z</dcterms:created>
  <dcterms:modified xsi:type="dcterms:W3CDTF">2020-01-30T03:07:44Z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