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70" r:id="rId5"/>
    <p:sldId id="262" r:id="rId6"/>
    <p:sldId id="263" r:id="rId7"/>
    <p:sldId id="267" r:id="rId8"/>
    <p:sldId id="265" r:id="rId9"/>
    <p:sldId id="264" r:id="rId10"/>
    <p:sldId id="25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60" r:id="rId22"/>
    <p:sldId id="261" r:id="rId23"/>
    <p:sldId id="282" r:id="rId24"/>
    <p:sldId id="283" r:id="rId25"/>
    <p:sldId id="286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096237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52FAA8-BB74-4A16-BF88-DE80A42A341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6684" y="6381751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fld id="{F8EDE5A4-5012-4380-81BF-87889AD9A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6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52FAA8-BB74-4A16-BF88-DE80A42A341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DE5A4-5012-4380-81BF-87889AD9A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5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52FAA8-BB74-4A16-BF88-DE80A42A341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DE5A4-5012-4380-81BF-87889AD9A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9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875"/>
            <a:ext cx="10515600" cy="8323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3879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52FAA8-BB74-4A16-BF88-DE80A42A341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4933" y="6429376"/>
            <a:ext cx="274320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F8EDE5A4-5012-4380-81BF-87889AD9A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1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7300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72731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52FAA8-BB74-4A16-BF88-DE80A42A341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DE5A4-5012-4380-81BF-87889AD9A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6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52FAA8-BB74-4A16-BF88-DE80A42A341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DE5A4-5012-4380-81BF-87889AD9A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0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52FAA8-BB74-4A16-BF88-DE80A42A341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DE5A4-5012-4380-81BF-87889AD9A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3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52FAA8-BB74-4A16-BF88-DE80A42A341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DE5A4-5012-4380-81BF-87889AD9A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0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52FAA8-BB74-4A16-BF88-DE80A42A341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DE5A4-5012-4380-81BF-87889AD9A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1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52FAA8-BB74-4A16-BF88-DE80A42A341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DE5A4-5012-4380-81BF-87889AD9A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7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52FAA8-BB74-4A16-BF88-DE80A42A341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DE5A4-5012-4380-81BF-87889AD9A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7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C352FAA8-BB74-4A16-BF88-DE80A42A3413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F8EDE5A4-5012-4380-81BF-87889AD9A44A}" type="slidenum">
              <a:rPr lang="en-US" smtClean="0"/>
              <a:t>‹#›</a:t>
            </a:fld>
            <a:endParaRPr lang="en-US"/>
          </a:p>
        </p:txBody>
      </p:sp>
      <p:pic>
        <p:nvPicPr>
          <p:cNvPr id="1031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6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99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ac.stanford.edu/BFROOT/www/doc/workbook_kiwi/coding/booch/object.html#link" TargetMode="External"/><Relationship Id="rId2" Type="http://schemas.openxmlformats.org/officeDocument/2006/relationships/hyperlink" Target="https://www.slac.stanford.edu/BFROOT/www/doc/workbook_kiwi/coding/booch/object.html#obj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hyperlink" Target="https://www.slac.stanford.edu/BFROOT/www/doc/workbook_kiwi/coding/booch/object.html#visible" TargetMode="External"/><Relationship Id="rId4" Type="http://schemas.openxmlformats.org/officeDocument/2006/relationships/hyperlink" Target="https://www.slac.stanford.edu/BFROOT/www/doc/workbook_kiwi/coding/booch/object.html#synch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ac.stanford.edu/BFROOT/www/doc/workbook_kiwi/coding/booch/method_def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Booch</a:t>
            </a:r>
            <a:r>
              <a:rPr lang="en-US" dirty="0"/>
              <a:t> 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5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consists of the following Six diagrams: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/>
              <a:t>Class diagrams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/>
              <a:t>Object diagrams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/>
              <a:t>State transition diagrams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/>
              <a:t>Module diagrams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/>
              <a:t>Process diagrams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 smtClean="0"/>
              <a:t>Interaction diagrams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4986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Class Diagrams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Class</a:t>
            </a:r>
            <a:r>
              <a:rPr lang="en-US" sz="3600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dirty="0" smtClean="0"/>
              <a:t>The </a:t>
            </a:r>
            <a:r>
              <a:rPr lang="en-US" sz="3600" dirty="0"/>
              <a:t>modular unit of OO software </a:t>
            </a:r>
            <a:r>
              <a:rPr lang="en-US" sz="3600" dirty="0" smtClean="0"/>
              <a:t>decomposition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dirty="0" smtClean="0"/>
              <a:t> </a:t>
            </a:r>
            <a:r>
              <a:rPr lang="en-US" sz="3600" dirty="0"/>
              <a:t>As a type, </a:t>
            </a:r>
            <a:r>
              <a:rPr lang="en-US" sz="3600" dirty="0">
                <a:solidFill>
                  <a:srgbClr val="FF0000"/>
                </a:solidFill>
              </a:rPr>
              <a:t>a class represents a set of similar run-time </a:t>
            </a:r>
            <a:r>
              <a:rPr lang="en-US" sz="3600" dirty="0" smtClean="0">
                <a:solidFill>
                  <a:srgbClr val="FF0000"/>
                </a:solidFill>
              </a:rPr>
              <a:t>      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   data </a:t>
            </a:r>
            <a:r>
              <a:rPr lang="en-US" sz="3600" dirty="0">
                <a:solidFill>
                  <a:srgbClr val="FF0000"/>
                </a:solidFill>
              </a:rPr>
              <a:t>elements, or </a:t>
            </a:r>
            <a:r>
              <a:rPr lang="en-US" sz="3600" i="1" dirty="0" smtClean="0">
                <a:solidFill>
                  <a:srgbClr val="FF0000"/>
                </a:solidFill>
              </a:rPr>
              <a:t>objects</a:t>
            </a:r>
            <a:endParaRPr lang="en-US" sz="3600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dirty="0" smtClean="0"/>
              <a:t>Share </a:t>
            </a:r>
            <a:r>
              <a:rPr lang="en-US" sz="3600" dirty="0"/>
              <a:t>a common structure and a common </a:t>
            </a:r>
            <a:r>
              <a:rPr lang="en-US" sz="3600" dirty="0" smtClean="0"/>
              <a:t>behavior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dirty="0" smtClean="0"/>
              <a:t>As </a:t>
            </a:r>
            <a:r>
              <a:rPr lang="en-US" sz="3600" dirty="0"/>
              <a:t>a decomposition </a:t>
            </a:r>
            <a:r>
              <a:rPr lang="en-US" sz="3600" dirty="0" smtClean="0"/>
              <a:t>unit</a:t>
            </a:r>
          </a:p>
          <a:p>
            <a:pPr lvl="2"/>
            <a:r>
              <a:rPr lang="en-US" sz="3600" dirty="0" smtClean="0"/>
              <a:t>a </a:t>
            </a:r>
            <a:r>
              <a:rPr lang="en-US" sz="3600" dirty="0"/>
              <a:t>class is a group of </a:t>
            </a:r>
            <a:r>
              <a:rPr lang="en-US" sz="3600" dirty="0">
                <a:solidFill>
                  <a:srgbClr val="FF0000"/>
                </a:solidFill>
              </a:rPr>
              <a:t>related </a:t>
            </a:r>
            <a:r>
              <a:rPr lang="en-US" sz="3600" b="1" dirty="0">
                <a:solidFill>
                  <a:srgbClr val="FF0000"/>
                </a:solidFill>
              </a:rPr>
              <a:t>services</a:t>
            </a:r>
            <a:r>
              <a:rPr lang="en-US" sz="3600" dirty="0">
                <a:solidFill>
                  <a:srgbClr val="FF0000"/>
                </a:solidFill>
              </a:rPr>
              <a:t> packed together under a single representative </a:t>
            </a:r>
            <a:r>
              <a:rPr lang="en-US" sz="3600" dirty="0" smtClean="0">
                <a:solidFill>
                  <a:srgbClr val="FF0000"/>
                </a:solidFill>
              </a:rPr>
              <a:t>name</a:t>
            </a:r>
            <a:endParaRPr lang="en-US" sz="36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1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Notations for Class </a:t>
            </a:r>
            <a:endParaRPr lang="en-US" b="1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68" y="925822"/>
            <a:ext cx="6089434" cy="4561374"/>
          </a:xfrm>
        </p:spPr>
      </p:pic>
    </p:spTree>
    <p:extLst>
      <p:ext uri="{BB962C8B-B14F-4D97-AF65-F5344CB8AC3E}">
        <p14:creationId xmlns:p14="http://schemas.microsoft.com/office/powerpoint/2010/main" val="205361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</a:t>
            </a:r>
            <a:r>
              <a:rPr lang="en-US" dirty="0" err="1" smtClean="0"/>
              <a:t>Class</a:t>
            </a:r>
            <a:r>
              <a:rPr lang="en-US" dirty="0" smtClean="0"/>
              <a:t> Name </a:t>
            </a:r>
            <a:r>
              <a:rPr lang="en-US" dirty="0"/>
              <a:t>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public: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// </a:t>
            </a:r>
            <a:r>
              <a:rPr lang="en-US" dirty="0"/>
              <a:t>constructors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// </a:t>
            </a:r>
            <a:r>
              <a:rPr lang="en-US" dirty="0"/>
              <a:t>destructors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// </a:t>
            </a:r>
            <a:r>
              <a:rPr lang="en-US" dirty="0"/>
              <a:t>operators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// </a:t>
            </a:r>
            <a:r>
              <a:rPr lang="en-US" dirty="0"/>
              <a:t>modifiers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// </a:t>
            </a:r>
            <a:r>
              <a:rPr lang="en-US" dirty="0"/>
              <a:t>selectors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protected: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// </a:t>
            </a:r>
            <a:r>
              <a:rPr lang="en-US" dirty="0"/>
              <a:t>member objects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private: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// </a:t>
            </a:r>
            <a:r>
              <a:rPr lang="en-US" dirty="0"/>
              <a:t>friends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}; </a:t>
            </a:r>
          </a:p>
        </p:txBody>
      </p:sp>
    </p:spTree>
    <p:extLst>
      <p:ext uri="{BB962C8B-B14F-4D97-AF65-F5344CB8AC3E}">
        <p14:creationId xmlns:p14="http://schemas.microsoft.com/office/powerpoint/2010/main" val="354955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Parameterized class: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323" y="2353235"/>
            <a:ext cx="6733752" cy="2624371"/>
          </a:xfrm>
        </p:spPr>
      </p:pic>
    </p:spTree>
    <p:extLst>
      <p:ext uri="{BB962C8B-B14F-4D97-AF65-F5344CB8AC3E}">
        <p14:creationId xmlns:p14="http://schemas.microsoft.com/office/powerpoint/2010/main" val="233649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Class category:</a:t>
            </a:r>
            <a:r>
              <a:rPr lang="en-US" b="1" dirty="0" smtClean="0">
                <a:latin typeface="+mn-lt"/>
              </a:rPr>
              <a:t/>
            </a:r>
            <a:br>
              <a:rPr lang="en-US" b="1" dirty="0" smtClean="0">
                <a:latin typeface="+mn-lt"/>
              </a:rPr>
            </a:br>
            <a:endParaRPr lang="en-US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557" y="32388"/>
            <a:ext cx="4333034" cy="2330516"/>
          </a:xfrm>
        </p:spPr>
      </p:pic>
      <p:sp>
        <p:nvSpPr>
          <p:cNvPr id="5" name="Rectangle 4"/>
          <p:cNvSpPr/>
          <p:nvPr/>
        </p:nvSpPr>
        <p:spPr>
          <a:xfrm>
            <a:off x="1169894" y="2362904"/>
            <a:ext cx="985221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 smtClean="0"/>
              <a:t>A logical collection of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S</a:t>
            </a:r>
            <a:r>
              <a:rPr lang="en-US" sz="4000" dirty="0" smtClean="0"/>
              <a:t>ome of which are visible to other class categories, and others are hidden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 smtClean="0"/>
              <a:t>The classes in a class category collaborate to provide a set of services.</a:t>
            </a:r>
          </a:p>
        </p:txBody>
      </p:sp>
    </p:spTree>
    <p:extLst>
      <p:ext uri="{BB962C8B-B14F-4D97-AF65-F5344CB8AC3E}">
        <p14:creationId xmlns:p14="http://schemas.microsoft.com/office/powerpoint/2010/main" val="345409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6884"/>
            <a:ext cx="11097126" cy="5840079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600" dirty="0" smtClean="0">
                <a:solidFill>
                  <a:srgbClr val="FF0000"/>
                </a:solidFill>
              </a:rPr>
              <a:t>Class categories allow us to represent an important architectural element of the system to be implemented: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dirty="0"/>
              <a:t>C</a:t>
            </a:r>
            <a:r>
              <a:rPr lang="en-US" sz="3600" dirty="0" smtClean="0"/>
              <a:t>lusters of classes that are cohesive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dirty="0" smtClean="0"/>
              <a:t>But loosely coupled relative to other class aggregates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dirty="0" smtClean="0"/>
              <a:t>Categories are a way to partition the logical model of a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dirty="0" smtClean="0"/>
              <a:t>They represent an encapsulated name space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8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Class adornment and Properties (for relationships)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2046057"/>
            <a:ext cx="2997013" cy="2802402"/>
          </a:xfrm>
        </p:spPr>
      </p:pic>
    </p:spTree>
    <p:extLst>
      <p:ext uri="{BB962C8B-B14F-4D97-AF65-F5344CB8AC3E}">
        <p14:creationId xmlns:p14="http://schemas.microsoft.com/office/powerpoint/2010/main" val="251005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Export control (for attributes/operations and relationships):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236" y="1818444"/>
            <a:ext cx="3764336" cy="3428663"/>
          </a:xfrm>
        </p:spPr>
      </p:pic>
    </p:spTree>
    <p:extLst>
      <p:ext uri="{BB962C8B-B14F-4D97-AF65-F5344CB8AC3E}">
        <p14:creationId xmlns:p14="http://schemas.microsoft.com/office/powerpoint/2010/main" val="6630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Object Diagram</a:t>
            </a:r>
            <a:br>
              <a:rPr lang="en-US" b="1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Object</a:t>
            </a:r>
            <a:endParaRPr lang="en-US" dirty="0"/>
          </a:p>
          <a:p>
            <a:r>
              <a:rPr lang="en-US" dirty="0">
                <a:hlinkClick r:id="rId3"/>
              </a:rPr>
              <a:t>Object link</a:t>
            </a:r>
            <a:endParaRPr lang="en-US" dirty="0"/>
          </a:p>
          <a:p>
            <a:r>
              <a:rPr lang="en-US" dirty="0">
                <a:hlinkClick r:id="rId4"/>
              </a:rPr>
              <a:t>Synchronization</a:t>
            </a:r>
            <a:endParaRPr lang="en-US" dirty="0"/>
          </a:p>
          <a:p>
            <a:r>
              <a:rPr lang="en-US" dirty="0">
                <a:hlinkClick r:id="rId5"/>
              </a:rPr>
              <a:t>Visibility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412" y="2017059"/>
            <a:ext cx="3842497" cy="299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6309"/>
            <a:ext cx="10840453" cy="4351338"/>
          </a:xfrm>
        </p:spPr>
        <p:txBody>
          <a:bodyPr/>
          <a:lstStyle/>
          <a:p>
            <a:pPr algn="just"/>
            <a:r>
              <a:rPr lang="en-US" sz="4000" dirty="0" smtClean="0"/>
              <a:t>The </a:t>
            </a:r>
            <a:r>
              <a:rPr lang="en-US" sz="4000" dirty="0" err="1" smtClean="0"/>
              <a:t>Booch</a:t>
            </a:r>
            <a:r>
              <a:rPr lang="en-US" sz="4000" dirty="0" smtClean="0"/>
              <a:t> </a:t>
            </a:r>
            <a:r>
              <a:rPr lang="en-US" sz="4000" dirty="0" smtClean="0">
                <a:hlinkClick r:id="rId2"/>
              </a:rPr>
              <a:t>method</a:t>
            </a:r>
            <a:r>
              <a:rPr lang="en-US" sz="4000" dirty="0" smtClean="0"/>
              <a:t> is one well-known OO-method</a:t>
            </a:r>
          </a:p>
          <a:p>
            <a:pPr algn="just"/>
            <a:r>
              <a:rPr lang="en-US" sz="4000" dirty="0" smtClean="0"/>
              <a:t>Design the </a:t>
            </a:r>
            <a:r>
              <a:rPr lang="en-US" sz="4000" dirty="0"/>
              <a:t>systems using the </a:t>
            </a:r>
            <a:r>
              <a:rPr lang="en-US" sz="4000" dirty="0">
                <a:solidFill>
                  <a:srgbClr val="FF0000"/>
                </a:solidFill>
              </a:rPr>
              <a:t>object </a:t>
            </a:r>
            <a:r>
              <a:rPr lang="en-US" sz="4000" dirty="0" smtClean="0">
                <a:solidFill>
                  <a:srgbClr val="FF0000"/>
                </a:solidFill>
              </a:rPr>
              <a:t>paradigm</a:t>
            </a:r>
          </a:p>
          <a:p>
            <a:pPr algn="just"/>
            <a:r>
              <a:rPr lang="en-US" sz="4000" dirty="0" smtClean="0"/>
              <a:t>Covers </a:t>
            </a:r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analysis and design phases</a:t>
            </a:r>
            <a:r>
              <a:rPr lang="en-US" sz="4000" dirty="0"/>
              <a:t> of an OO-system </a:t>
            </a:r>
            <a:r>
              <a:rPr lang="en-US" sz="4000" dirty="0" smtClean="0"/>
              <a:t>implementation</a:t>
            </a:r>
            <a:endParaRPr lang="en-US" sz="4000" dirty="0"/>
          </a:p>
          <a:p>
            <a:pPr algn="just"/>
            <a:r>
              <a:rPr lang="en-US" sz="4000" dirty="0" err="1"/>
              <a:t>Booch</a:t>
            </a:r>
            <a:r>
              <a:rPr lang="en-US" sz="4000" dirty="0"/>
              <a:t> defines a </a:t>
            </a:r>
            <a:r>
              <a:rPr lang="en-US" sz="4000" dirty="0">
                <a:solidFill>
                  <a:srgbClr val="FF0000"/>
                </a:solidFill>
              </a:rPr>
              <a:t>lot of symbols </a:t>
            </a:r>
            <a:r>
              <a:rPr lang="en-US" sz="4000" dirty="0"/>
              <a:t>to document almost every design </a:t>
            </a:r>
            <a:r>
              <a:rPr lang="en-US" sz="4000" dirty="0" smtClean="0"/>
              <a:t>decision</a:t>
            </a:r>
            <a:endParaRPr lang="en-US" sz="4000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1329"/>
            <a:ext cx="10515600" cy="5316351"/>
          </a:xfrm>
        </p:spPr>
        <p:txBody>
          <a:bodyPr>
            <a:normAutofit fontScale="92500"/>
          </a:bodyPr>
          <a:lstStyle/>
          <a:p>
            <a:r>
              <a:rPr lang="en-US" sz="3200" b="1" dirty="0" smtClean="0"/>
              <a:t>State Transition Diagram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/>
              <a:t>Shows </a:t>
            </a:r>
            <a:r>
              <a:rPr lang="en-US" sz="3200" dirty="0"/>
              <a:t>the </a:t>
            </a:r>
            <a:r>
              <a:rPr lang="en-US" sz="3200" dirty="0">
                <a:solidFill>
                  <a:srgbClr val="FF0000"/>
                </a:solidFill>
              </a:rPr>
              <a:t>dynamic behavior of classes</a:t>
            </a:r>
          </a:p>
          <a:p>
            <a:r>
              <a:rPr lang="en-US" sz="3200" b="1" dirty="0"/>
              <a:t>Module Diagram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Module diagrams are used to </a:t>
            </a:r>
            <a:r>
              <a:rPr lang="en-US" sz="3200" dirty="0">
                <a:solidFill>
                  <a:srgbClr val="FF0000"/>
                </a:solidFill>
              </a:rPr>
              <a:t>show the allocation of classes and objects to modules </a:t>
            </a:r>
            <a:r>
              <a:rPr lang="en-US" sz="3200" dirty="0"/>
              <a:t>in the physical design of a </a:t>
            </a:r>
            <a:r>
              <a:rPr lang="en-US" sz="3200" dirty="0" smtClean="0"/>
              <a:t>system	</a:t>
            </a:r>
          </a:p>
          <a:p>
            <a:r>
              <a:rPr lang="en-US" sz="3200" b="1" dirty="0"/>
              <a:t>Process Diagram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A process diagram is used to </a:t>
            </a:r>
            <a:r>
              <a:rPr lang="en-US" sz="3200" dirty="0">
                <a:solidFill>
                  <a:srgbClr val="FF0000"/>
                </a:solidFill>
              </a:rPr>
              <a:t>show the allocation of processes to processors</a:t>
            </a:r>
            <a:r>
              <a:rPr lang="en-US" sz="3200" dirty="0"/>
              <a:t> in a physical design of a </a:t>
            </a:r>
            <a:r>
              <a:rPr lang="en-US" sz="3200" dirty="0" smtClean="0"/>
              <a:t>system</a:t>
            </a:r>
          </a:p>
          <a:p>
            <a:r>
              <a:rPr lang="en-US" sz="3200" b="1" dirty="0"/>
              <a:t>Interaction Diagram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Interaction diagrams </a:t>
            </a:r>
            <a:r>
              <a:rPr lang="en-US" sz="3200" dirty="0">
                <a:solidFill>
                  <a:srgbClr val="FF0000"/>
                </a:solidFill>
              </a:rPr>
              <a:t>trace the execution of a scenario in the same context as an object diagram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34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Two processes: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BOOCH Methodology prescribes 2 different process </a:t>
            </a:r>
          </a:p>
          <a:p>
            <a:pPr marL="0" indent="0">
              <a:buNone/>
            </a:pPr>
            <a:r>
              <a:rPr lang="en-US" sz="4000" dirty="0" smtClean="0"/>
              <a:t>	1. Macro Development Process</a:t>
            </a:r>
          </a:p>
          <a:p>
            <a:pPr marL="0" indent="0">
              <a:buNone/>
            </a:pPr>
            <a:r>
              <a:rPr lang="en-US" sz="4000" dirty="0" smtClean="0"/>
              <a:t>	2. Micro Development Process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8681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1.Macro development process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Primary concern – </a:t>
            </a:r>
            <a:r>
              <a:rPr lang="en-US" dirty="0" smtClean="0">
                <a:solidFill>
                  <a:srgbClr val="FF0000"/>
                </a:solidFill>
              </a:rPr>
              <a:t>technical management of the system</a:t>
            </a:r>
          </a:p>
          <a:p>
            <a:r>
              <a:rPr lang="en-US" dirty="0" smtClean="0"/>
              <a:t> Steps involved:</a:t>
            </a:r>
          </a:p>
          <a:p>
            <a:pPr marL="806450" indent="282575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dirty="0" smtClean="0"/>
              <a:t>Conceptualization.</a:t>
            </a:r>
          </a:p>
          <a:p>
            <a:pPr lvl="3"/>
            <a:r>
              <a:rPr lang="en-US" sz="2800" dirty="0" smtClean="0"/>
              <a:t> Establish the core requirements and develop a prototype</a:t>
            </a:r>
          </a:p>
          <a:p>
            <a:pPr marL="806450" indent="336550">
              <a:buFont typeface="Wingdings" panose="05000000000000000000" pitchFamily="2" charset="2"/>
              <a:buChar char="Ø"/>
            </a:pPr>
            <a:r>
              <a:rPr lang="en-US" b="1" dirty="0" smtClean="0"/>
              <a:t>Analysis and development of the model</a:t>
            </a:r>
          </a:p>
          <a:p>
            <a:pPr marL="1604963" indent="-177800" algn="just"/>
            <a:r>
              <a:rPr lang="en-US" dirty="0"/>
              <a:t>	</a:t>
            </a:r>
            <a:r>
              <a:rPr lang="en-US" dirty="0" smtClean="0"/>
              <a:t>Use the class diagram to describe the roles                 </a:t>
            </a:r>
          </a:p>
          <a:p>
            <a:pPr marL="1604963" indent="-177800" algn="just"/>
            <a:r>
              <a:rPr lang="en-US" dirty="0"/>
              <a:t>	R</a:t>
            </a:r>
            <a:r>
              <a:rPr lang="en-US" dirty="0" smtClean="0"/>
              <a:t>esponsibilities of objects</a:t>
            </a:r>
          </a:p>
          <a:p>
            <a:pPr marL="1604963" indent="-177800" algn="just"/>
            <a:r>
              <a:rPr lang="en-US" dirty="0" smtClean="0"/>
              <a:t>   Use the object diagram to describe the desired behavior         </a:t>
            </a:r>
          </a:p>
          <a:p>
            <a:pPr marL="1427163" indent="0" algn="just">
              <a:buNone/>
            </a:pPr>
            <a:r>
              <a:rPr lang="en-US" dirty="0" smtClean="0"/>
              <a:t>      of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7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183" y="0"/>
            <a:ext cx="10515600" cy="58118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Design </a:t>
            </a:r>
            <a:r>
              <a:rPr lang="en-US" b="1" dirty="0"/>
              <a:t>or create the system </a:t>
            </a:r>
            <a:r>
              <a:rPr lang="en-US" b="1" dirty="0" smtClean="0"/>
              <a:t>architecture</a:t>
            </a:r>
            <a:endParaRPr lang="en-US" b="1" dirty="0"/>
          </a:p>
          <a:p>
            <a:pPr lvl="1"/>
            <a:r>
              <a:rPr lang="en-US" sz="2800" dirty="0" smtClean="0"/>
              <a:t>Use the class diagram to decide </a:t>
            </a:r>
            <a:r>
              <a:rPr lang="en-US" sz="2800" dirty="0" smtClean="0">
                <a:solidFill>
                  <a:srgbClr val="FF0000"/>
                </a:solidFill>
              </a:rPr>
              <a:t>what classes exist and how they relate to each other</a:t>
            </a:r>
          </a:p>
          <a:p>
            <a:pPr lvl="1"/>
            <a:r>
              <a:rPr lang="en-US" sz="2800" dirty="0" smtClean="0"/>
              <a:t> The object diagram to decide </a:t>
            </a:r>
            <a:r>
              <a:rPr lang="en-US" sz="2800" dirty="0" smtClean="0">
                <a:solidFill>
                  <a:srgbClr val="FF0000"/>
                </a:solidFill>
              </a:rPr>
              <a:t>what mechanisms are used</a:t>
            </a:r>
          </a:p>
          <a:p>
            <a:pPr lvl="1"/>
            <a:r>
              <a:rPr lang="en-US" sz="2800" dirty="0" smtClean="0"/>
              <a:t> The module diagram </a:t>
            </a:r>
            <a:r>
              <a:rPr lang="en-US" sz="2800" dirty="0" smtClean="0">
                <a:solidFill>
                  <a:srgbClr val="FF0000"/>
                </a:solidFill>
              </a:rPr>
              <a:t>to map out where each class and object should be declared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process diagram </a:t>
            </a:r>
            <a:r>
              <a:rPr lang="en-US" sz="2800" dirty="0">
                <a:solidFill>
                  <a:srgbClr val="FF0000"/>
                </a:solidFill>
              </a:rPr>
              <a:t>to determine to which processor </a:t>
            </a:r>
            <a:r>
              <a:rPr lang="en-US" sz="2800" dirty="0" smtClean="0">
                <a:solidFill>
                  <a:srgbClr val="FF0000"/>
                </a:solidFill>
              </a:rPr>
              <a:t>to allocate a process.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Evolution </a:t>
            </a:r>
            <a:r>
              <a:rPr lang="en-US" b="1" dirty="0"/>
              <a:t>or </a:t>
            </a:r>
            <a:r>
              <a:rPr lang="en-US" b="1" dirty="0" smtClean="0"/>
              <a:t>implementation</a:t>
            </a:r>
            <a:endParaRPr lang="en-US" b="1" dirty="0"/>
          </a:p>
          <a:p>
            <a:pPr lvl="1"/>
            <a:r>
              <a:rPr lang="en-US" sz="2800" dirty="0"/>
              <a:t>Refine the system through </a:t>
            </a:r>
            <a:r>
              <a:rPr lang="en-US" sz="2800" dirty="0">
                <a:solidFill>
                  <a:srgbClr val="FF0000"/>
                </a:solidFill>
              </a:rPr>
              <a:t>much </a:t>
            </a:r>
            <a:r>
              <a:rPr lang="en-US" sz="2800" dirty="0" smtClean="0">
                <a:solidFill>
                  <a:srgbClr val="FF0000"/>
                </a:solidFill>
              </a:rPr>
              <a:t>iteration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Maintenance</a:t>
            </a:r>
          </a:p>
          <a:p>
            <a:pPr lvl="1"/>
            <a:r>
              <a:rPr lang="en-US" sz="2800" dirty="0"/>
              <a:t>Make localized changes to the system to add new requirements </a:t>
            </a:r>
            <a:r>
              <a:rPr lang="en-US" sz="2800" dirty="0" smtClean="0"/>
              <a:t>and eliminate bugs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658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2.Micro development 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micro development process is a description of the day-to-day activities.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Steps involved: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Identify </a:t>
            </a:r>
            <a:r>
              <a:rPr lang="en-US" dirty="0"/>
              <a:t>classes and </a:t>
            </a:r>
            <a:r>
              <a:rPr lang="en-US" dirty="0" smtClean="0"/>
              <a:t>objects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Identify </a:t>
            </a:r>
            <a:r>
              <a:rPr lang="en-US" dirty="0"/>
              <a:t>classes and object </a:t>
            </a:r>
            <a:r>
              <a:rPr lang="en-US" dirty="0" smtClean="0"/>
              <a:t>semantics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Identify </a:t>
            </a:r>
            <a:r>
              <a:rPr lang="en-US" dirty="0"/>
              <a:t>classes and object </a:t>
            </a:r>
            <a:r>
              <a:rPr lang="en-US" dirty="0" smtClean="0"/>
              <a:t>relationships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Identify </a:t>
            </a:r>
            <a:r>
              <a:rPr lang="en-US" dirty="0"/>
              <a:t>classes and object interfaces and </a:t>
            </a:r>
            <a:r>
              <a:rPr lang="en-US" dirty="0" smtClean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5" y="0"/>
            <a:ext cx="11849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4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+mn-lt"/>
              </a:rPr>
              <a:t>An alarm state transition diagram with </a:t>
            </a:r>
            <a:r>
              <a:rPr lang="en-US" sz="4000" dirty="0" err="1" smtClean="0">
                <a:latin typeface="+mn-lt"/>
              </a:rPr>
              <a:t>Booch</a:t>
            </a:r>
            <a:r>
              <a:rPr lang="en-US" sz="4000" dirty="0" smtClean="0">
                <a:latin typeface="+mn-lt"/>
              </a:rPr>
              <a:t> </a:t>
            </a:r>
            <a:r>
              <a:rPr lang="en-US" dirty="0" smtClean="0"/>
              <a:t>notation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181" y="898358"/>
            <a:ext cx="9761397" cy="475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2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Reference: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08368" cy="4351338"/>
          </a:xfrm>
        </p:spPr>
        <p:txBody>
          <a:bodyPr/>
          <a:lstStyle/>
          <a:p>
            <a:r>
              <a:rPr lang="en-US" dirty="0" smtClean="0"/>
              <a:t>Ali </a:t>
            </a:r>
            <a:r>
              <a:rPr lang="en-US" dirty="0" err="1"/>
              <a:t>Behrami</a:t>
            </a:r>
            <a:r>
              <a:rPr lang="en-US" dirty="0"/>
              <a:t>, “Object Oriented Systems Development using Unified Modeling Language “,McGraw Hill International Edition. </a:t>
            </a:r>
            <a:endParaRPr lang="en-US" dirty="0" smtClean="0"/>
          </a:p>
          <a:p>
            <a:r>
              <a:rPr lang="en-US" dirty="0"/>
              <a:t>Grady </a:t>
            </a:r>
            <a:r>
              <a:rPr lang="en-US" dirty="0" err="1"/>
              <a:t>Booch</a:t>
            </a:r>
            <a:r>
              <a:rPr lang="en-US" dirty="0"/>
              <a:t>, </a:t>
            </a:r>
            <a:r>
              <a:rPr lang="en-US" i="1" dirty="0"/>
              <a:t>“Object Oriented Analysis and Design with </a:t>
            </a:r>
            <a:r>
              <a:rPr lang="en-US" i="1" dirty="0" smtClean="0"/>
              <a:t>Applications</a:t>
            </a:r>
            <a:r>
              <a:rPr lang="en-US" i="1" dirty="0"/>
              <a:t>”</a:t>
            </a:r>
            <a:r>
              <a:rPr lang="en-US" dirty="0"/>
              <a:t>, Addison-</a:t>
            </a:r>
            <a:r>
              <a:rPr lang="en-US" dirty="0" err="1"/>
              <a:t>Wesly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https://www.slac.stanford.edu/BFROOT/www/doc/workbook_kiwi/coding/booch/method.html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2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4000" dirty="0" smtClean="0"/>
              <a:t>This </a:t>
            </a:r>
            <a:r>
              <a:rPr lang="en-US" sz="4000" dirty="0"/>
              <a:t>method </a:t>
            </a:r>
            <a:r>
              <a:rPr lang="en-US" sz="4000" dirty="0" smtClean="0"/>
              <a:t>starts </a:t>
            </a:r>
            <a:r>
              <a:rPr lang="en-US" sz="4000" dirty="0"/>
              <a:t>with </a:t>
            </a:r>
            <a:r>
              <a:rPr lang="en-US" sz="4000" dirty="0">
                <a:solidFill>
                  <a:srgbClr val="FF0000"/>
                </a:solidFill>
              </a:rPr>
              <a:t>class and object diagrams </a:t>
            </a:r>
            <a:r>
              <a:rPr lang="en-US" sz="4000" dirty="0"/>
              <a:t>(a discovering activity) in the analysis phase </a:t>
            </a:r>
            <a:endParaRPr lang="en-US" sz="4000" dirty="0" smtClean="0"/>
          </a:p>
          <a:p>
            <a:pPr algn="just"/>
            <a:r>
              <a:rPr lang="en-US" sz="4000" dirty="0" smtClean="0"/>
              <a:t>These </a:t>
            </a:r>
            <a:r>
              <a:rPr lang="en-US" sz="4000" dirty="0"/>
              <a:t>diagrams </a:t>
            </a:r>
            <a:r>
              <a:rPr lang="en-US" sz="4000" dirty="0" smtClean="0"/>
              <a:t>to be </a:t>
            </a:r>
            <a:r>
              <a:rPr lang="en-US" sz="4000" dirty="0" smtClean="0">
                <a:solidFill>
                  <a:srgbClr val="FF0000"/>
                </a:solidFill>
              </a:rPr>
              <a:t>refines </a:t>
            </a:r>
            <a:r>
              <a:rPr lang="en-US" sz="4000" dirty="0" smtClean="0"/>
              <a:t>through </a:t>
            </a:r>
            <a:r>
              <a:rPr lang="en-US" sz="4000" dirty="0"/>
              <a:t>various </a:t>
            </a:r>
            <a:r>
              <a:rPr lang="en-US" sz="4000" dirty="0" smtClean="0"/>
              <a:t>steps</a:t>
            </a:r>
          </a:p>
          <a:p>
            <a:pPr algn="just"/>
            <a:r>
              <a:rPr lang="en-US" sz="4000" dirty="0" smtClean="0"/>
              <a:t>Refinement </a:t>
            </a:r>
            <a:r>
              <a:rPr lang="en-US" sz="4000" dirty="0">
                <a:solidFill>
                  <a:srgbClr val="FF0000"/>
                </a:solidFill>
              </a:rPr>
              <a:t>process </a:t>
            </a:r>
            <a:r>
              <a:rPr lang="en-US" sz="4000" dirty="0" smtClean="0">
                <a:solidFill>
                  <a:srgbClr val="FF0000"/>
                </a:solidFill>
              </a:rPr>
              <a:t>continuous till the problem domain </a:t>
            </a:r>
            <a:r>
              <a:rPr lang="en-US" sz="4000" dirty="0">
                <a:solidFill>
                  <a:srgbClr val="FF0000"/>
                </a:solidFill>
              </a:rPr>
              <a:t>gets more and more </a:t>
            </a:r>
            <a:r>
              <a:rPr lang="en-US" sz="4000" dirty="0" smtClean="0">
                <a:solidFill>
                  <a:srgbClr val="FF0000"/>
                </a:solidFill>
              </a:rPr>
              <a:t>understood </a:t>
            </a:r>
            <a:r>
              <a:rPr lang="en-US" sz="4000" dirty="0" smtClean="0"/>
              <a:t>following </a:t>
            </a:r>
            <a:r>
              <a:rPr lang="en-US" sz="4000" dirty="0"/>
              <a:t>an </a:t>
            </a:r>
            <a:r>
              <a:rPr lang="en-US" sz="4000" i="1" dirty="0">
                <a:solidFill>
                  <a:srgbClr val="FF0000"/>
                </a:solidFill>
              </a:rPr>
              <a:t>evolutionary</a:t>
            </a:r>
            <a:r>
              <a:rPr lang="en-US" sz="4000" dirty="0">
                <a:solidFill>
                  <a:srgbClr val="FF0000"/>
                </a:solidFill>
              </a:rPr>
              <a:t> </a:t>
            </a:r>
            <a:r>
              <a:rPr lang="en-US" sz="4000" dirty="0" smtClean="0">
                <a:solidFill>
                  <a:srgbClr val="FF0000"/>
                </a:solidFill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97878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4000" dirty="0" smtClean="0">
                <a:solidFill>
                  <a:srgbClr val="FF0000"/>
                </a:solidFill>
              </a:rPr>
              <a:t>Design symbols are to be added </a:t>
            </a:r>
            <a:r>
              <a:rPr lang="en-US" sz="4000" dirty="0" smtClean="0"/>
              <a:t>when ready to generate code</a:t>
            </a:r>
          </a:p>
          <a:p>
            <a:pPr algn="just"/>
            <a:r>
              <a:rPr lang="en-US" sz="4000" dirty="0" smtClean="0"/>
              <a:t>Usually it represents </a:t>
            </a:r>
            <a:r>
              <a:rPr lang="en-US" sz="4000" dirty="0" smtClean="0">
                <a:solidFill>
                  <a:srgbClr val="FF0000"/>
                </a:solidFill>
              </a:rPr>
              <a:t>very final implementation decisions</a:t>
            </a:r>
          </a:p>
          <a:p>
            <a:pPr algn="just"/>
            <a:r>
              <a:rPr lang="en-US" sz="4000" dirty="0" err="1" smtClean="0"/>
              <a:t>Booch</a:t>
            </a:r>
            <a:r>
              <a:rPr lang="en-US" sz="4000" dirty="0" smtClean="0"/>
              <a:t> notation are larger sets and  appears to prove beneficial: it is possible to fully document the OO-code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304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75" y="1360488"/>
            <a:ext cx="5581650" cy="3771900"/>
          </a:xfrm>
        </p:spPr>
      </p:pic>
    </p:spTree>
    <p:extLst>
      <p:ext uri="{BB962C8B-B14F-4D97-AF65-F5344CB8AC3E}">
        <p14:creationId xmlns:p14="http://schemas.microsoft.com/office/powerpoint/2010/main" val="268011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Booch</a:t>
            </a:r>
            <a:r>
              <a:rPr lang="en-US" sz="4000" dirty="0"/>
              <a:t> proposes different views to describe an OO </a:t>
            </a:r>
            <a:r>
              <a:rPr lang="en-US" sz="4000" dirty="0" smtClean="0"/>
              <a:t>system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4000" dirty="0" smtClean="0"/>
              <a:t> Physical model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4000" dirty="0" smtClean="0"/>
              <a:t> Logical model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4000" dirty="0" smtClean="0"/>
              <a:t> Static model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4000" dirty="0"/>
              <a:t> </a:t>
            </a:r>
            <a:r>
              <a:rPr lang="en-US" sz="4000" dirty="0" smtClean="0"/>
              <a:t>Dynamic model</a:t>
            </a:r>
          </a:p>
          <a:p>
            <a:pPr lvl="1"/>
            <a:endParaRPr lang="en-US" sz="4000" dirty="0" smtClean="0"/>
          </a:p>
          <a:p>
            <a:pPr lvl="1"/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98171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1.Physical model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000" dirty="0" smtClean="0"/>
              <a:t>It describes the </a:t>
            </a:r>
            <a:r>
              <a:rPr lang="en-US" sz="4000" dirty="0" smtClean="0">
                <a:solidFill>
                  <a:srgbClr val="FF0000"/>
                </a:solidFill>
              </a:rPr>
              <a:t>concrete hardware with respect to the software components of a system.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600" dirty="0" smtClean="0"/>
              <a:t>Module and process architecture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600" dirty="0" smtClean="0"/>
              <a:t>Processors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600" dirty="0" smtClean="0"/>
              <a:t>Devices and communication connections between    </a:t>
            </a:r>
          </a:p>
          <a:p>
            <a:pPr marL="457200" lvl="1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them</a:t>
            </a:r>
          </a:p>
        </p:txBody>
      </p:sp>
    </p:spTree>
    <p:extLst>
      <p:ext uri="{BB962C8B-B14F-4D97-AF65-F5344CB8AC3E}">
        <p14:creationId xmlns:p14="http://schemas.microsoft.com/office/powerpoint/2010/main" val="234710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2.Logical model (i.e., the problem domain) :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R</a:t>
            </a:r>
            <a:r>
              <a:rPr lang="en-US" sz="3600" dirty="0" smtClean="0"/>
              <a:t>epresented in the </a:t>
            </a:r>
            <a:r>
              <a:rPr lang="en-US" sz="3600" dirty="0" smtClean="0">
                <a:solidFill>
                  <a:srgbClr val="FF0000"/>
                </a:solidFill>
              </a:rPr>
              <a:t>class and object structure</a:t>
            </a:r>
          </a:p>
          <a:p>
            <a:r>
              <a:rPr lang="en-US" sz="3600" dirty="0" smtClean="0"/>
              <a:t> In the class diagram one builds </a:t>
            </a:r>
            <a:r>
              <a:rPr lang="en-US" sz="3600" dirty="0" smtClean="0">
                <a:solidFill>
                  <a:srgbClr val="FF0000"/>
                </a:solidFill>
              </a:rPr>
              <a:t>up the architecture</a:t>
            </a:r>
            <a:r>
              <a:rPr lang="en-US" sz="3600" dirty="0" smtClean="0"/>
              <a:t>, or the </a:t>
            </a:r>
            <a:r>
              <a:rPr lang="en-US" sz="3600" dirty="0" smtClean="0">
                <a:solidFill>
                  <a:srgbClr val="FF0000"/>
                </a:solidFill>
              </a:rPr>
              <a:t>static model</a:t>
            </a:r>
          </a:p>
          <a:p>
            <a:r>
              <a:rPr lang="en-US" sz="3600" dirty="0" smtClean="0"/>
              <a:t>To deal with complex diagrams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 smtClean="0"/>
              <a:t>the notation allows </a:t>
            </a:r>
            <a:r>
              <a:rPr lang="en-US" sz="3200" i="1" dirty="0" smtClean="0">
                <a:solidFill>
                  <a:srgbClr val="FF0000"/>
                </a:solidFill>
              </a:rPr>
              <a:t>class categories</a:t>
            </a:r>
            <a:r>
              <a:rPr lang="en-US" sz="3200" dirty="0" smtClean="0"/>
              <a:t> to group classes into namespaces, each category being itself a class diagram.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28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947" y="285466"/>
            <a:ext cx="10515600" cy="54508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 smtClean="0"/>
              <a:t>3 Static Model: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4000" dirty="0" smtClean="0"/>
              <a:t>class diagrams (and the relationships therein) are mostly static</a:t>
            </a:r>
          </a:p>
          <a:p>
            <a:pPr marL="457200" lvl="1" indent="0">
              <a:buNone/>
            </a:pPr>
            <a:r>
              <a:rPr lang="en-US" sz="2800" dirty="0" smtClean="0"/>
              <a:t> </a:t>
            </a:r>
          </a:p>
          <a:p>
            <a:pPr marL="0" lvl="1" indent="0">
              <a:buNone/>
            </a:pPr>
            <a:r>
              <a:rPr lang="en-US" sz="4000" b="1" dirty="0" smtClean="0"/>
              <a:t>4 Dynamic  Model :</a:t>
            </a:r>
          </a:p>
          <a:p>
            <a:pPr marL="1028700" lvl="2" indent="-571500">
              <a:buFont typeface="Wingdings" panose="05000000000000000000" pitchFamily="2" charset="2"/>
              <a:buChar char="ü"/>
            </a:pPr>
            <a:r>
              <a:rPr lang="en-US" sz="4000" dirty="0" smtClean="0"/>
              <a:t>Object diagrams (and the relationships therein) describe the dynamic behavior of the system</a:t>
            </a:r>
          </a:p>
          <a:p>
            <a:pPr marL="1028700" lvl="2" indent="-571500">
              <a:buFont typeface="Wingdings" panose="05000000000000000000" pitchFamily="2" charset="2"/>
              <a:buChar char="ü"/>
            </a:pPr>
            <a:r>
              <a:rPr lang="en-US" sz="4000" dirty="0" smtClean="0"/>
              <a:t>In this instance relationship means </a:t>
            </a:r>
            <a:r>
              <a:rPr lang="en-US" sz="4000" i="1" dirty="0" smtClean="0">
                <a:solidFill>
                  <a:srgbClr val="FF0000"/>
                </a:solidFill>
              </a:rPr>
              <a:t>message exchanges</a:t>
            </a:r>
            <a:r>
              <a:rPr lang="en-US" sz="4000" dirty="0" smtClean="0">
                <a:solidFill>
                  <a:srgbClr val="FF0000"/>
                </a:solidFill>
              </a:rPr>
              <a:t> between objects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651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B5AD61E-EFE3-46CD-BB09-B9CB8FD715DA}" vid="{2146E19F-BDE7-4735-A695-7EF2D4734C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7C2D7C3F50CD48B5D8CD8E924F01E6" ma:contentTypeVersion="12" ma:contentTypeDescription="Create a new document." ma:contentTypeScope="" ma:versionID="ba58d99401732d2b78792876fa958826">
  <xsd:schema xmlns:xsd="http://www.w3.org/2001/XMLSchema" xmlns:xs="http://www.w3.org/2001/XMLSchema" xmlns:p="http://schemas.microsoft.com/office/2006/metadata/properties" xmlns:ns2="e5b1661c-6c69-4f0f-9f82-a64d52cee4d7" xmlns:ns3="9a646e76-a2e6-42c9-96d0-6aca5437d582" targetNamespace="http://schemas.microsoft.com/office/2006/metadata/properties" ma:root="true" ma:fieldsID="cb3bf5d5605064fb2b70c6b995c36c2e" ns2:_="" ns3:_="">
    <xsd:import namespace="e5b1661c-6c69-4f0f-9f82-a64d52cee4d7"/>
    <xsd:import namespace="9a646e76-a2e6-42c9-96d0-6aca5437d5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1661c-6c69-4f0f-9f82-a64d52cee4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646e76-a2e6-42c9-96d0-6aca5437d58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E4C8F0-A4E7-44AB-B61F-EC01195720DD}"/>
</file>

<file path=customXml/itemProps2.xml><?xml version="1.0" encoding="utf-8"?>
<ds:datastoreItem xmlns:ds="http://schemas.openxmlformats.org/officeDocument/2006/customXml" ds:itemID="{B7AD987D-BD0A-4E12-A725-D4EC97DAB936}"/>
</file>

<file path=customXml/itemProps3.xml><?xml version="1.0" encoding="utf-8"?>
<ds:datastoreItem xmlns:ds="http://schemas.openxmlformats.org/officeDocument/2006/customXml" ds:itemID="{4D56F7AA-9FF2-4836-AD29-17BF1926F1BD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311</TotalTime>
  <Words>606</Words>
  <Application>Microsoft Office PowerPoint</Application>
  <PresentationFormat>Widescreen</PresentationFormat>
  <Paragraphs>111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</vt:lpstr>
      <vt:lpstr>Wingdings</vt:lpstr>
      <vt:lpstr>Theme1</vt:lpstr>
      <vt:lpstr>Booch Methodology</vt:lpstr>
      <vt:lpstr>PowerPoint Presentation</vt:lpstr>
      <vt:lpstr>PowerPoint Presentation</vt:lpstr>
      <vt:lpstr>PowerPoint Presentation</vt:lpstr>
      <vt:lpstr>Overview</vt:lpstr>
      <vt:lpstr>PowerPoint Presentation</vt:lpstr>
      <vt:lpstr>1.Physical model</vt:lpstr>
      <vt:lpstr>2.Logical model (i.e., the problem domain) : </vt:lpstr>
      <vt:lpstr>PowerPoint Presentation</vt:lpstr>
      <vt:lpstr>It consists of the following Six diagrams:</vt:lpstr>
      <vt:lpstr>Class Diagrams</vt:lpstr>
      <vt:lpstr>Notations for Class </vt:lpstr>
      <vt:lpstr>PowerPoint Presentation</vt:lpstr>
      <vt:lpstr>Parameterized class: </vt:lpstr>
      <vt:lpstr>Class category: </vt:lpstr>
      <vt:lpstr>PowerPoint Presentation</vt:lpstr>
      <vt:lpstr>Class adornment and Properties (for relationships)</vt:lpstr>
      <vt:lpstr>Export control (for attributes/operations and relationships):</vt:lpstr>
      <vt:lpstr>Object Diagram </vt:lpstr>
      <vt:lpstr>PowerPoint Presentation</vt:lpstr>
      <vt:lpstr>Two processes:</vt:lpstr>
      <vt:lpstr>1.Macro development process </vt:lpstr>
      <vt:lpstr>PowerPoint Presentation</vt:lpstr>
      <vt:lpstr>2.Micro development process</vt:lpstr>
      <vt:lpstr>PowerPoint Presentation</vt:lpstr>
      <vt:lpstr>An alarm state transition diagram with Booch notation </vt:lpstr>
      <vt:lpstr>Reference: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Booch Methodology</dc:title>
  <dc:creator>Windows User</dc:creator>
  <cp:lastModifiedBy>Windows User</cp:lastModifiedBy>
  <cp:revision>31</cp:revision>
  <dcterms:created xsi:type="dcterms:W3CDTF">2019-01-28T14:10:21Z</dcterms:created>
  <dcterms:modified xsi:type="dcterms:W3CDTF">2020-02-03T07:24:14Z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0x0101001C7C2D7C3F50CD48B5D8CD8E924F01E6</vt:lpwstr>
  </property>
</Properties>
</file>