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42"/>
  </p:notesMasterIdLst>
  <p:sldIdLst>
    <p:sldId id="282" r:id="rId4"/>
    <p:sldId id="273" r:id="rId5"/>
    <p:sldId id="274" r:id="rId6"/>
    <p:sldId id="275" r:id="rId7"/>
    <p:sldId id="287" r:id="rId8"/>
    <p:sldId id="276" r:id="rId9"/>
    <p:sldId id="314" r:id="rId10"/>
    <p:sldId id="277" r:id="rId11"/>
    <p:sldId id="313" r:id="rId12"/>
    <p:sldId id="278" r:id="rId13"/>
    <p:sldId id="288" r:id="rId14"/>
    <p:sldId id="280" r:id="rId15"/>
    <p:sldId id="281" r:id="rId16"/>
    <p:sldId id="285" r:id="rId17"/>
    <p:sldId id="315" r:id="rId18"/>
    <p:sldId id="289" r:id="rId19"/>
    <p:sldId id="290" r:id="rId20"/>
    <p:sldId id="311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316" r:id="rId29"/>
    <p:sldId id="317" r:id="rId30"/>
    <p:sldId id="298" r:id="rId31"/>
    <p:sldId id="299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 varScale="1">
        <p:scale>
          <a:sx n="67" d="100"/>
          <a:sy n="67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2BFDA-8337-4418-B386-C372F45A75D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DC619-85C5-481D-BBBA-6F6B786D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8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EA20-2086-4F2E-8D75-FA13084AB9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101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10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0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101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101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01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10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10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10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10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102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932B13-D662-42E8-B2E4-82B5A7F16768}" type="datetime1">
              <a:rPr lang="en-US">
                <a:solidFill>
                  <a:srgbClr val="1C1C1C"/>
                </a:solidFill>
              </a:rPr>
              <a:pPr/>
              <a:t>1/24/2021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7102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1C1C1C"/>
                </a:solidFill>
              </a:rPr>
              <a:t>UNIT - 2,OO Methodologies, Dept. of CSE, SKPEC, Tiruvannamalai.</a:t>
            </a:r>
          </a:p>
        </p:txBody>
      </p:sp>
      <p:sp>
        <p:nvSpPr>
          <p:cNvPr id="17102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3EB8C3-58B7-4D3C-97E6-6610341AD34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3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FC5B2-6D50-43A4-969F-3B11A427C2C7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81843-EF7A-4C85-9C86-7FC9336A3D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DF2A4-37CB-44C1-8945-C027DDA4AF0F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18E25-A991-44F6-8103-1131845062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A160391-5D4D-4445-BE13-1EBA08947ABF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9AB505-0E55-47A6-8935-612CAB9FDA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1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9D3793-549F-4C29-AE98-7F1FABA33148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0656836-8C53-482E-B4A4-B63A7E4D3C8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9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FE5F8-B1D4-4807-9440-BB3F8245CC6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9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A5A61-710B-4B7A-8080-9F1C584ED6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7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100DA-22EB-4AFD-97E3-C016D22BD4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79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4D7E8-525D-4B10-933D-83707250BE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97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0AFDE-AAD8-4388-A476-C8F4AD9B3B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32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0CE16-8A45-402D-A90C-483114E4F9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9CCB15-2FC7-46BC-AC98-233424FE5159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0E3EC-AB8E-431B-B574-A2F46BA5FD9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32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B30A-F4CE-4E2F-810C-EF769AC18D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31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F2205-3512-4EBB-B781-F6B6C2CF65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77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A8DC1-718E-4C6A-BA95-863FF66BB6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17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532E-9C2D-4EE7-9379-5D07601514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22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834D6-781D-4618-B4E4-591506385B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8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FC1658-1048-406A-AC85-9DFF939372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77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4CBF7C-A13D-4BD0-97FF-F756D66F30F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01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A055A5-2707-4954-8C9A-09510FB60669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8A4E4-7BA4-4350-9972-4CA0388891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78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EB46-E6A9-44B9-985C-0CB6C9D1EF8D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53B66-2254-4BEE-9447-B8867C835D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6316F-7BA6-479E-92EE-134E7249DB21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90E83-584B-4BB8-9139-2844C48954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6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8C0243-77B5-4E5D-BEFA-580E2DD1B20E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E6470-AC99-44DA-94B6-4CCD8C0689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9E9F8-E359-41FF-81AD-8EF5034234EA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011A7-81C9-4D88-A000-BA02628562A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D531EC-E2A6-4D0F-AD67-6B7B9686A28A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E37E0-71B0-4D16-A2B8-FD3145E45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7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6E07F-2D83-4694-885D-835A2FF813A9}" type="datetime1">
              <a:rPr lang="en-US">
                <a:solidFill>
                  <a:srgbClr val="000000"/>
                </a:solidFill>
              </a:rPr>
              <a:pPr/>
              <a:t>1/24/2021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CD987-3F01-4AB2-917F-43D26CE1A13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1699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99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253189-1229-4D5C-8B4D-D75815C94D0D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1/24/2021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UNIT - 2,OO Methodologies, Dept. of CSE, SKPEC, Tiruvannamalai.</a:t>
            </a:r>
          </a:p>
        </p:txBody>
      </p:sp>
      <p:sp>
        <p:nvSpPr>
          <p:cNvPr id="169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F144F7-DB9E-453F-A4FA-AFFAFEBDE6A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2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C8056E-D76A-4213-AAE5-BCD73D94697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1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6A4F2D7-53FB-487C-AECD-24E056125ADA}" type="datetimeFigureOut">
              <a:rPr lang="en-US" smtClean="0"/>
              <a:t>1/24/2021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753E8490-EE20-4F92-A714-C9AEE7918125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3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dirty="0"/>
              <a:t>Jacobson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821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 Oriented Software Engineering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Also called </a:t>
            </a:r>
            <a:r>
              <a:rPr lang="en-US" sz="2400" dirty="0" smtClean="0">
                <a:solidFill>
                  <a:srgbClr val="C00000"/>
                </a:solidFill>
              </a:rPr>
              <a:t>Objectory.</a:t>
            </a:r>
          </a:p>
          <a:p>
            <a:r>
              <a:rPr lang="en-US" sz="2400" dirty="0" smtClean="0"/>
              <a:t>Objectory is built around several different models :-</a:t>
            </a:r>
          </a:p>
          <a:p>
            <a:pPr marL="973138" lvl="1" indent="-398463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Use case model </a:t>
            </a:r>
            <a:r>
              <a:rPr lang="en-US" sz="2400" dirty="0" smtClean="0">
                <a:sym typeface="Wingdings" pitchFamily="2" charset="2"/>
              </a:rPr>
              <a:t> Defines the inside &amp; outside of the system</a:t>
            </a:r>
            <a:endParaRPr lang="en-US" sz="2400" dirty="0" smtClean="0"/>
          </a:p>
          <a:p>
            <a:pPr marL="973138" lvl="1" indent="-398463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Domain object model </a:t>
            </a:r>
            <a:r>
              <a:rPr lang="en-US" sz="2400" dirty="0" smtClean="0">
                <a:sym typeface="Wingdings" pitchFamily="2" charset="2"/>
              </a:rPr>
              <a:t> Objects of “real world” are mapped into domain object</a:t>
            </a:r>
            <a:endParaRPr lang="en-US" sz="2400" dirty="0" smtClean="0"/>
          </a:p>
          <a:p>
            <a:pPr marL="973138" lvl="1" indent="-398463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Analysis object model </a:t>
            </a:r>
            <a:r>
              <a:rPr lang="en-US" sz="2400" dirty="0" smtClean="0">
                <a:sym typeface="Wingdings" pitchFamily="2" charset="2"/>
              </a:rPr>
              <a:t> how source code should be carried out &amp; written</a:t>
            </a:r>
            <a:endParaRPr lang="en-US" sz="2400" dirty="0" smtClean="0"/>
          </a:p>
          <a:p>
            <a:pPr marL="973138" lvl="1" indent="-398463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Implementation model </a:t>
            </a:r>
            <a:r>
              <a:rPr lang="en-US" sz="2400" dirty="0" smtClean="0">
                <a:sym typeface="Wingdings" pitchFamily="2" charset="2"/>
              </a:rPr>
              <a:t> represent the implementation of the system</a:t>
            </a:r>
            <a:endParaRPr lang="en-US" sz="2400" dirty="0" smtClean="0"/>
          </a:p>
          <a:p>
            <a:pPr marL="973138" lvl="1" indent="-398463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Test Model </a:t>
            </a:r>
            <a:r>
              <a:rPr lang="en-US" sz="2400" dirty="0" smtClean="0">
                <a:sym typeface="Wingdings" pitchFamily="2" charset="2"/>
              </a:rPr>
              <a:t> constitute test plan, specification &amp;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8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000"/>
            <a:ext cx="8001000" cy="54962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</a:t>
            </a:r>
            <a:r>
              <a:rPr lang="en-US" sz="3200" dirty="0" smtClean="0"/>
              <a:t>Business </a:t>
            </a:r>
            <a:r>
              <a:rPr lang="en-US" sz="3200" dirty="0"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 </a:t>
            </a:r>
            <a:r>
              <a:rPr lang="en-US" sz="2400" b="1" dirty="0" smtClean="0">
                <a:solidFill>
                  <a:srgbClr val="00B050"/>
                </a:solidFill>
              </a:rPr>
              <a:t>Modeling at the enterprise level</a:t>
            </a:r>
          </a:p>
          <a:p>
            <a:r>
              <a:rPr lang="en-US" sz="2400" dirty="0" smtClean="0"/>
              <a:t>Use Case serves as </a:t>
            </a:r>
            <a:r>
              <a:rPr lang="en-US" sz="2400" b="1" dirty="0" smtClean="0"/>
              <a:t>central vehicle for modeling</a:t>
            </a:r>
            <a:r>
              <a:rPr lang="en-US" sz="2400" dirty="0" smtClean="0"/>
              <a:t>, providing traceability throughout the software engineering process.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Software Engineering Process </a:t>
            </a:r>
            <a:r>
              <a:rPr lang="en-US" sz="2400" dirty="0" smtClean="0"/>
              <a:t>includes the following phases :-</a:t>
            </a:r>
          </a:p>
          <a:p>
            <a:pPr marL="1778000" lvl="1" indent="-342900"/>
            <a:r>
              <a:rPr lang="en-US" sz="2400" dirty="0"/>
              <a:t> </a:t>
            </a:r>
            <a:r>
              <a:rPr lang="en-US" sz="2400" b="1" i="1" dirty="0" smtClean="0"/>
              <a:t>Analysis phase</a:t>
            </a:r>
          </a:p>
          <a:p>
            <a:pPr marL="1882775" lvl="1" indent="-447675"/>
            <a:r>
              <a:rPr lang="en-US" sz="2400" b="1" i="1" dirty="0" smtClean="0"/>
              <a:t>Design and Implementation phase</a:t>
            </a:r>
          </a:p>
          <a:p>
            <a:pPr marL="1882775" lvl="1" indent="-447675"/>
            <a:r>
              <a:rPr lang="en-US" sz="2400" b="1" i="1" dirty="0" smtClean="0"/>
              <a:t>Testing phase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1169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Assessment Questions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cs typeface="Times New Roman" pitchFamily="18" charset="0"/>
              </a:rPr>
              <a:t>What are the object oriented methodologies  available ?</a:t>
            </a:r>
          </a:p>
          <a:p>
            <a:r>
              <a:rPr lang="en-IN" sz="2400" dirty="0" smtClean="0">
                <a:cs typeface="Times New Roman" pitchFamily="18" charset="0"/>
              </a:rPr>
              <a:t>Which is the widely used OO Methodology ?</a:t>
            </a:r>
          </a:p>
          <a:p>
            <a:r>
              <a:rPr lang="en-IN" sz="2400" dirty="0" smtClean="0">
                <a:cs typeface="Times New Roman" pitchFamily="18" charset="0"/>
              </a:rPr>
              <a:t>Object-oriented Software Engineering is also know as _____ .</a:t>
            </a:r>
          </a:p>
          <a:p>
            <a:r>
              <a:rPr lang="en-IN" sz="2400" dirty="0" smtClean="0">
                <a:cs typeface="Times New Roman" pitchFamily="18" charset="0"/>
              </a:rPr>
              <a:t>Requirement should be finalized before which phase in development ?</a:t>
            </a:r>
          </a:p>
          <a:p>
            <a:r>
              <a:rPr lang="en-IN" sz="2400" dirty="0" smtClean="0">
                <a:cs typeface="Times New Roman" pitchFamily="18" charset="0"/>
              </a:rPr>
              <a:t>Use case can be viewed as______.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Assessment </a:t>
            </a:r>
            <a:r>
              <a:rPr lang="en-IN" sz="3200" dirty="0" smtClean="0"/>
              <a:t>Questions &amp; Answers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are the object oriented methodologies  available </a:t>
            </a:r>
            <a:r>
              <a:rPr lang="en-US" sz="2200" dirty="0" smtClean="0"/>
              <a:t>? </a:t>
            </a:r>
            <a:r>
              <a:rPr lang="en-US" sz="2200" u="sng" dirty="0" smtClean="0">
                <a:solidFill>
                  <a:srgbClr val="C00000"/>
                </a:solidFill>
              </a:rPr>
              <a:t>Rumbaugh, Booch, Jacobson</a:t>
            </a:r>
            <a:endParaRPr lang="en-US" sz="2200" u="sng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Which is the widely used OO Methodology </a:t>
            </a:r>
            <a:r>
              <a:rPr lang="en-US" sz="2200" dirty="0" smtClean="0"/>
              <a:t>? </a:t>
            </a:r>
            <a:r>
              <a:rPr lang="en-US" sz="2200" u="sng" dirty="0" smtClean="0">
                <a:solidFill>
                  <a:srgbClr val="C00000"/>
                </a:solidFill>
              </a:rPr>
              <a:t>Booch</a:t>
            </a:r>
            <a:endParaRPr lang="en-US" sz="2200" u="sng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Object- oriented </a:t>
            </a:r>
            <a:r>
              <a:rPr lang="en-US" sz="2200" dirty="0"/>
              <a:t>Software Engineering is also know as </a:t>
            </a:r>
            <a:r>
              <a:rPr lang="en-US" sz="2200" u="sng" dirty="0" smtClean="0">
                <a:solidFill>
                  <a:srgbClr val="C00000"/>
                </a:solidFill>
              </a:rPr>
              <a:t>Objectory</a:t>
            </a:r>
            <a:r>
              <a:rPr lang="en-US" sz="2200" dirty="0" smtClean="0"/>
              <a:t> 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Requirement should be finalized before which phase in </a:t>
            </a:r>
            <a:r>
              <a:rPr lang="en-US" sz="2200" dirty="0" smtClean="0"/>
              <a:t>development ?   </a:t>
            </a:r>
            <a:r>
              <a:rPr lang="en-US" sz="2200" u="sng" dirty="0" smtClean="0">
                <a:solidFill>
                  <a:srgbClr val="C00000"/>
                </a:solidFill>
              </a:rPr>
              <a:t>Design Phase</a:t>
            </a:r>
            <a:endParaRPr lang="en-US" sz="2200" u="sng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case can be viewed </a:t>
            </a:r>
            <a:r>
              <a:rPr lang="en-US" sz="2200" dirty="0" smtClean="0"/>
              <a:t>as </a:t>
            </a:r>
            <a:r>
              <a:rPr lang="en-US" sz="2200" u="sng" dirty="0" smtClean="0">
                <a:solidFill>
                  <a:srgbClr val="C00000"/>
                </a:solidFill>
              </a:rPr>
              <a:t>Concrete or Abstract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8470"/>
            <a:ext cx="7886700" cy="38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itchFamily="82" charset="0"/>
              </a:rPr>
              <a:t>The Unified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The Unified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 dirty="0" smtClean="0"/>
              <a:t>Unified Approach “</a:t>
            </a:r>
            <a:r>
              <a:rPr lang="en-US" sz="3600" dirty="0" smtClean="0">
                <a:solidFill>
                  <a:srgbClr val="C00000"/>
                </a:solidFill>
              </a:rPr>
              <a:t>establishes a </a:t>
            </a:r>
            <a:r>
              <a:rPr lang="en-US" sz="3600" b="1" dirty="0" smtClean="0">
                <a:solidFill>
                  <a:srgbClr val="C00000"/>
                </a:solidFill>
              </a:rPr>
              <a:t>unifying framework </a:t>
            </a:r>
            <a:r>
              <a:rPr lang="en-US" sz="3600" dirty="0" smtClean="0">
                <a:solidFill>
                  <a:srgbClr val="C00000"/>
                </a:solidFill>
              </a:rPr>
              <a:t>by </a:t>
            </a:r>
            <a:r>
              <a:rPr lang="en-US" sz="3600" b="1" dirty="0" smtClean="0">
                <a:solidFill>
                  <a:srgbClr val="C00000"/>
                </a:solidFill>
              </a:rPr>
              <a:t>utilizing the UML diagram</a:t>
            </a:r>
            <a:r>
              <a:rPr lang="en-US" sz="3600" dirty="0" smtClean="0">
                <a:solidFill>
                  <a:srgbClr val="C00000"/>
                </a:solidFill>
              </a:rPr>
              <a:t> to describe, model and document the software development process</a:t>
            </a:r>
            <a:r>
              <a:rPr lang="en-US" sz="3600" dirty="0" smtClean="0"/>
              <a:t>”.</a:t>
            </a:r>
          </a:p>
          <a:p>
            <a:pPr algn="just"/>
            <a:r>
              <a:rPr lang="en-US" sz="3600" b="1" dirty="0" smtClean="0"/>
              <a:t>Idea :- </a:t>
            </a:r>
          </a:p>
          <a:p>
            <a:pPr lvl="1" algn="just"/>
            <a:r>
              <a:rPr lang="en-US" sz="3600" dirty="0"/>
              <a:t>To stop evolution of another methodology.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1" dirty="0"/>
              <a:t>Motivation :-</a:t>
            </a:r>
          </a:p>
          <a:p>
            <a:pPr lvl="1" algn="just"/>
            <a:r>
              <a:rPr lang="en-US" sz="3200" dirty="0"/>
              <a:t>Combine </a:t>
            </a:r>
            <a:r>
              <a:rPr lang="en-US" sz="3200" dirty="0">
                <a:solidFill>
                  <a:srgbClr val="FF0000"/>
                </a:solidFill>
              </a:rPr>
              <a:t>best practices, methodologies, processes and guidelines </a:t>
            </a:r>
            <a:r>
              <a:rPr lang="en-US" sz="3200" dirty="0"/>
              <a:t>along with UML diagrams for </a:t>
            </a:r>
            <a:r>
              <a:rPr lang="en-US" sz="3200" dirty="0">
                <a:solidFill>
                  <a:srgbClr val="FF0000"/>
                </a:solidFill>
              </a:rPr>
              <a:t>better understanding of OOPS concept &amp; System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85775"/>
            <a:ext cx="7886700" cy="60007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endParaRPr lang="en-US" sz="2400" dirty="0" smtClean="0"/>
          </a:p>
        </p:txBody>
      </p:sp>
      <p:pic>
        <p:nvPicPr>
          <p:cNvPr id="9" name="Picture 4" descr="http://rabiunizam.tripod.com/webprojects/etms/images/3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888"/>
            <a:ext cx="9204651" cy="62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9922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Fig : Process and Components of Unified Approach</a:t>
            </a:r>
          </a:p>
        </p:txBody>
      </p:sp>
    </p:spTree>
    <p:extLst>
      <p:ext uri="{BB962C8B-B14F-4D97-AF65-F5344CB8AC3E}">
        <p14:creationId xmlns:p14="http://schemas.microsoft.com/office/powerpoint/2010/main" val="34413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Jacobson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OOSE is developed by </a:t>
            </a:r>
            <a:r>
              <a:rPr lang="en-US" sz="2400" b="1" dirty="0" err="1"/>
              <a:t>Ivar</a:t>
            </a:r>
            <a:r>
              <a:rPr lang="en-US" sz="2400" b="1" dirty="0"/>
              <a:t> Jacobson </a:t>
            </a:r>
            <a:r>
              <a:rPr lang="en-US" sz="2400" dirty="0"/>
              <a:t>in 1992. OOSE is the first object-oriented design methodology that employs use cases in software design.</a:t>
            </a:r>
            <a:endParaRPr lang="en-US" sz="2400" dirty="0" smtClean="0"/>
          </a:p>
          <a:p>
            <a:r>
              <a:rPr lang="en-US" sz="2400" dirty="0" smtClean="0"/>
              <a:t>It covers </a:t>
            </a:r>
            <a:r>
              <a:rPr lang="en-US" sz="2400" b="1" dirty="0" smtClean="0">
                <a:solidFill>
                  <a:srgbClr val="00B050"/>
                </a:solidFill>
              </a:rPr>
              <a:t>entire life cycle and stress traceability </a:t>
            </a:r>
            <a:r>
              <a:rPr lang="en-US" sz="2400" dirty="0" smtClean="0"/>
              <a:t>between different phases</a:t>
            </a:r>
          </a:p>
          <a:p>
            <a:r>
              <a:rPr lang="en-US" sz="2400" dirty="0" smtClean="0"/>
              <a:t>Advantage :-</a:t>
            </a:r>
          </a:p>
          <a:p>
            <a:pPr lvl="1"/>
            <a:r>
              <a:rPr lang="en-US" sz="2400" dirty="0" smtClean="0"/>
              <a:t>Reduction of development time</a:t>
            </a:r>
          </a:p>
          <a:p>
            <a:pPr lvl="1"/>
            <a:r>
              <a:rPr lang="en-US" sz="2400" dirty="0" smtClean="0"/>
              <a:t>Reuse of code</a:t>
            </a:r>
          </a:p>
          <a:p>
            <a:pPr lvl="1"/>
            <a:r>
              <a:rPr lang="en-US" sz="2400" dirty="0" smtClean="0"/>
              <a:t>Reuse of analysis and design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Processes involved in </a:t>
            </a:r>
            <a:r>
              <a:rPr lang="en-US" sz="3200" dirty="0">
                <a:solidFill>
                  <a:srgbClr val="C00000"/>
                </a:solidFill>
              </a:rPr>
              <a:t>Unified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Use-case driven development</a:t>
            </a:r>
          </a:p>
          <a:p>
            <a:r>
              <a:rPr lang="en-US" sz="3600" dirty="0" smtClean="0"/>
              <a:t>OO Analysis</a:t>
            </a:r>
          </a:p>
          <a:p>
            <a:r>
              <a:rPr lang="en-US" sz="3600" dirty="0" smtClean="0"/>
              <a:t>OO design</a:t>
            </a:r>
          </a:p>
          <a:p>
            <a:r>
              <a:rPr lang="en-US" sz="3600" dirty="0" smtClean="0"/>
              <a:t>Incremental Development and Prototyping</a:t>
            </a:r>
          </a:p>
          <a:p>
            <a:r>
              <a:rPr lang="en-US" sz="3600" dirty="0" smtClean="0"/>
              <a:t>Continuous Testing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Methods and Technologies include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Unified Modeling Language for Modeling</a:t>
            </a:r>
          </a:p>
          <a:p>
            <a:pPr algn="just"/>
            <a:r>
              <a:rPr lang="en-US" sz="2800" dirty="0" smtClean="0"/>
              <a:t>Layered Approach</a:t>
            </a:r>
          </a:p>
          <a:p>
            <a:pPr algn="just"/>
            <a:r>
              <a:rPr lang="en-US" sz="2800" dirty="0" smtClean="0"/>
              <a:t>Repository OO System Development</a:t>
            </a:r>
          </a:p>
          <a:p>
            <a:pPr algn="just"/>
            <a:r>
              <a:rPr lang="en-US" sz="2800" dirty="0" smtClean="0"/>
              <a:t>Component-based development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 smtClean="0"/>
              <a:t>It deviates from waterfall model since backtracking done between analysis and design phase [Iterative Development].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0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Object-Oriented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21" y="1148650"/>
            <a:ext cx="7886700" cy="473162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Analysis is the </a:t>
            </a:r>
            <a:r>
              <a:rPr lang="en-US" sz="2400" b="1" dirty="0">
                <a:solidFill>
                  <a:srgbClr val="00B050"/>
                </a:solidFill>
              </a:rPr>
              <a:t>process of extracting the needs of a system and what the system must do to satisfy the users’ requirements.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goal of object-oriented analysis is to first </a:t>
            </a:r>
            <a:r>
              <a:rPr lang="en-US" sz="2400" b="1" dirty="0"/>
              <a:t>understand the domain of the problem and the system’s responsibilities by understanding how the users use or will use the system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concentrates on describing </a:t>
            </a:r>
            <a:r>
              <a:rPr lang="en-US" sz="2400" i="1" u="sng" dirty="0">
                <a:solidFill>
                  <a:srgbClr val="C00000"/>
                </a:solidFill>
              </a:rPr>
              <a:t>what the system does rather than how it does it. </a:t>
            </a:r>
            <a:endParaRPr lang="en-US" sz="2400" i="1" u="sng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View the </a:t>
            </a:r>
            <a:r>
              <a:rPr lang="en-US" sz="2400" dirty="0"/>
              <a:t>system from the </a:t>
            </a:r>
            <a:r>
              <a:rPr lang="en-US" sz="2400" i="1" u="sng" dirty="0">
                <a:solidFill>
                  <a:srgbClr val="C00000"/>
                </a:solidFill>
              </a:rPr>
              <a:t>user’s </a:t>
            </a:r>
            <a:r>
              <a:rPr lang="en-US" sz="2400" i="1" u="sng" dirty="0" smtClean="0">
                <a:solidFill>
                  <a:srgbClr val="C00000"/>
                </a:solidFill>
              </a:rPr>
              <a:t>perspective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rather </a:t>
            </a:r>
            <a:r>
              <a:rPr lang="en-US" sz="2400" dirty="0"/>
              <a:t>than that of the machine.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46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60" y="601100"/>
            <a:ext cx="7886700" cy="87373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Contd</a:t>
            </a:r>
            <a:r>
              <a:rPr lang="en-US" sz="3200" dirty="0" smtClean="0"/>
              <a:t>,…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OOA process consists of the following steps:</a:t>
            </a:r>
          </a:p>
          <a:p>
            <a:pPr marL="0" indent="0" algn="just">
              <a:buNone/>
            </a:pPr>
            <a:r>
              <a:rPr lang="en-US" dirty="0"/>
              <a:t>1.     Identify the Actors.</a:t>
            </a:r>
          </a:p>
          <a:p>
            <a:pPr marL="574675" indent="-574675" algn="just">
              <a:buNone/>
            </a:pPr>
            <a:r>
              <a:rPr lang="en-US" dirty="0"/>
              <a:t>2.  </a:t>
            </a:r>
            <a:r>
              <a:rPr lang="en-US" dirty="0" smtClean="0"/>
              <a:t>   Develop </a:t>
            </a:r>
            <a:r>
              <a:rPr lang="en-US" dirty="0"/>
              <a:t>a simple business process model </a:t>
            </a:r>
            <a:r>
              <a:rPr lang="en-US" dirty="0" smtClean="0"/>
              <a:t>    </a:t>
            </a:r>
          </a:p>
          <a:p>
            <a:pPr marL="574675" indent="-574675" algn="just">
              <a:buNone/>
            </a:pPr>
            <a:r>
              <a:rPr lang="en-US" dirty="0"/>
              <a:t> </a:t>
            </a:r>
            <a:r>
              <a:rPr lang="en-US" dirty="0" smtClean="0"/>
              <a:t>       using </a:t>
            </a:r>
            <a:r>
              <a:rPr lang="en-US" dirty="0"/>
              <a:t>UML Activity </a:t>
            </a:r>
            <a:r>
              <a:rPr lang="en-US" dirty="0" smtClean="0"/>
              <a:t>diagram.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3.     Develop the Use Case.</a:t>
            </a:r>
          </a:p>
          <a:p>
            <a:pPr marL="0" indent="0" algn="just">
              <a:buNone/>
            </a:pPr>
            <a:r>
              <a:rPr lang="en-US" dirty="0"/>
              <a:t>4.     Develop interaction diagrams.</a:t>
            </a:r>
          </a:p>
          <a:p>
            <a:pPr marL="0" indent="0" algn="just">
              <a:buNone/>
            </a:pPr>
            <a:r>
              <a:rPr lang="en-US" dirty="0"/>
              <a:t>5.     Identify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8849"/>
            <a:ext cx="7886700" cy="118593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Object-Oriented </a:t>
            </a:r>
            <a:r>
              <a:rPr lang="en-US" sz="3200" dirty="0" smtClean="0"/>
              <a:t>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Booch</a:t>
            </a:r>
            <a:r>
              <a:rPr lang="en-US" sz="2400" dirty="0"/>
              <a:t>, provides the </a:t>
            </a:r>
            <a:r>
              <a:rPr lang="en-US" sz="2400" b="1" dirty="0"/>
              <a:t>most comprehensive</a:t>
            </a:r>
            <a:r>
              <a:rPr lang="en-US" sz="2400" dirty="0"/>
              <a:t> object-oriented design method. </a:t>
            </a:r>
            <a:endParaRPr lang="en-US" sz="2400" dirty="0" smtClean="0"/>
          </a:p>
          <a:p>
            <a:pPr algn="just"/>
            <a:r>
              <a:rPr lang="en-US" sz="2400" dirty="0" smtClean="0"/>
              <a:t>Rumbaugh </a:t>
            </a:r>
            <a:r>
              <a:rPr lang="en-US" sz="2400" dirty="0"/>
              <a:t>et al.‘s and Jacobson et al.’s high-level models provide </a:t>
            </a:r>
            <a:r>
              <a:rPr lang="en-US" sz="2400" b="1" dirty="0"/>
              <a:t>good avenues for getting started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UA </a:t>
            </a:r>
            <a:r>
              <a:rPr lang="en-US" sz="2400" dirty="0"/>
              <a:t>combines these by utilizing </a:t>
            </a:r>
            <a:r>
              <a:rPr lang="en-US" sz="2400" b="1" dirty="0"/>
              <a:t>Jacobson et al.’s </a:t>
            </a:r>
            <a:r>
              <a:rPr lang="en-US" sz="2400" b="1" i="1" dirty="0">
                <a:solidFill>
                  <a:srgbClr val="FF0000"/>
                </a:solidFill>
              </a:rPr>
              <a:t>analysis and interaction diagrams</a:t>
            </a:r>
            <a:r>
              <a:rPr lang="en-US" sz="2400" b="1" dirty="0"/>
              <a:t>, </a:t>
            </a:r>
            <a:r>
              <a:rPr lang="en-US" sz="2400" b="1" dirty="0" err="1"/>
              <a:t>Booch’s</a:t>
            </a:r>
            <a:r>
              <a:rPr lang="en-US" sz="2400" b="1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object diagrams</a:t>
            </a:r>
            <a:r>
              <a:rPr lang="en-US" sz="2400" b="1" dirty="0"/>
              <a:t>, and Rumbaugh et al.’s </a:t>
            </a:r>
            <a:r>
              <a:rPr lang="en-US" sz="2400" b="1" i="1" dirty="0">
                <a:solidFill>
                  <a:srgbClr val="FF0000"/>
                </a:solidFill>
              </a:rPr>
              <a:t>domain </a:t>
            </a:r>
            <a:r>
              <a:rPr lang="en-US" sz="2400" b="1" i="1" dirty="0" smtClean="0">
                <a:solidFill>
                  <a:srgbClr val="FF0000"/>
                </a:solidFill>
              </a:rPr>
              <a:t>models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Furthermore</a:t>
            </a:r>
            <a:r>
              <a:rPr lang="en-US" sz="2400" dirty="0"/>
              <a:t>, by following Jacobson et al.’s life cycle model, we can produce designs that are </a:t>
            </a:r>
            <a:r>
              <a:rPr lang="en-US" sz="2400" b="1" dirty="0">
                <a:solidFill>
                  <a:srgbClr val="FF0000"/>
                </a:solidFill>
              </a:rPr>
              <a:t>traceable </a:t>
            </a:r>
            <a:r>
              <a:rPr lang="en-US" sz="2400" dirty="0"/>
              <a:t>across requirements, analysis, design, coding, and </a:t>
            </a:r>
            <a:r>
              <a:rPr lang="en-US" sz="2400" dirty="0" smtClean="0"/>
              <a:t>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5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44242"/>
          </a:xfrm>
        </p:spPr>
        <p:txBody>
          <a:bodyPr/>
          <a:lstStyle/>
          <a:p>
            <a:r>
              <a:rPr lang="en-US" sz="3200" dirty="0" err="1" smtClean="0"/>
              <a:t>Contd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306" y="980728"/>
            <a:ext cx="7886700" cy="48348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OOD </a:t>
            </a:r>
            <a:r>
              <a:rPr lang="en-US" sz="2400" dirty="0"/>
              <a:t>Process consists of: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Designing </a:t>
            </a:r>
            <a:r>
              <a:rPr lang="en-US" sz="2400" dirty="0"/>
              <a:t>classes, their attributes, methods, associations, structures and protocols, apply design axioms.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Design </a:t>
            </a:r>
            <a:r>
              <a:rPr lang="en-US" sz="2400" dirty="0"/>
              <a:t>the Access Layer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Design </a:t>
            </a:r>
            <a:r>
              <a:rPr lang="en-US" sz="2400" dirty="0"/>
              <a:t>and prototype User interface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User </a:t>
            </a:r>
            <a:r>
              <a:rPr lang="en-US" sz="2400" dirty="0"/>
              <a:t>Satisfaction and Usability Tests based on the Usage/Use Cases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Iterated </a:t>
            </a:r>
            <a:r>
              <a:rPr lang="en-US" sz="2400" dirty="0"/>
              <a:t>and refine the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OOA to OOD</a:t>
            </a:r>
          </a:p>
        </p:txBody>
      </p:sp>
      <p:pic>
        <p:nvPicPr>
          <p:cNvPr id="40965" name="Picture 5"/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196752"/>
            <a:ext cx="9036496" cy="5661247"/>
          </a:xfr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87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OOA to OOD</a:t>
            </a:r>
          </a:p>
        </p:txBody>
      </p:sp>
      <p:pic>
        <p:nvPicPr>
          <p:cNvPr id="43014" name="Picture 6"/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9750" y="2160588"/>
            <a:ext cx="5524500" cy="340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57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Iterative Development And Continuous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59097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You must </a:t>
            </a:r>
            <a:r>
              <a:rPr lang="en-US" sz="2400" b="1" dirty="0">
                <a:solidFill>
                  <a:srgbClr val="00B050"/>
                </a:solidFill>
              </a:rPr>
              <a:t>iterate and reiterate until, eventually, you are satisfied with the system.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“ Testing uncovers </a:t>
            </a:r>
            <a:r>
              <a:rPr lang="en-US" sz="2400" i="1" dirty="0">
                <a:solidFill>
                  <a:srgbClr val="C00000"/>
                </a:solidFill>
              </a:rPr>
              <a:t>design weaknesses </a:t>
            </a:r>
            <a:r>
              <a:rPr lang="en-US" sz="2400" i="1" dirty="0" smtClean="0">
                <a:solidFill>
                  <a:srgbClr val="C00000"/>
                </a:solidFill>
              </a:rPr>
              <a:t>“</a:t>
            </a:r>
          </a:p>
          <a:p>
            <a:pPr algn="just"/>
            <a:r>
              <a:rPr lang="en-US" sz="2400" dirty="0" smtClean="0"/>
              <a:t>During </a:t>
            </a:r>
            <a:r>
              <a:rPr lang="en-US" sz="2400" dirty="0"/>
              <a:t>this iterative process, your </a:t>
            </a:r>
            <a:r>
              <a:rPr lang="en-US" sz="2400" b="1" dirty="0">
                <a:solidFill>
                  <a:srgbClr val="00B050"/>
                </a:solidFill>
              </a:rPr>
              <a:t>prototypes will be incrementally transformed into the actual application</a:t>
            </a:r>
            <a:r>
              <a:rPr lang="en-US" sz="2400" b="1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UA encourages the integration of testing plans from </a:t>
            </a:r>
            <a:r>
              <a:rPr lang="en-US" sz="2400" b="1" u="sng" dirty="0"/>
              <a:t>day 1 of the project. </a:t>
            </a:r>
            <a:endParaRPr lang="en-US" sz="2400" b="1" u="sng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Modeling Based on UML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UA uses </a:t>
            </a:r>
            <a:r>
              <a:rPr lang="en-US" sz="2400" b="1" dirty="0">
                <a:solidFill>
                  <a:srgbClr val="00B050"/>
                </a:solidFill>
              </a:rPr>
              <a:t>UML to describe and model the analysis and design phases </a:t>
            </a:r>
            <a:r>
              <a:rPr lang="en-US" sz="2400" dirty="0"/>
              <a:t>of system development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Unified Modeling Language </a:t>
            </a:r>
            <a:r>
              <a:rPr lang="en-US" sz="2400" b="1" dirty="0"/>
              <a:t>(UML) </a:t>
            </a:r>
            <a:r>
              <a:rPr lang="en-US" sz="2400" dirty="0"/>
              <a:t>is, as its name implies, a </a:t>
            </a:r>
            <a:r>
              <a:rPr lang="en-US" sz="2400" b="1" dirty="0">
                <a:solidFill>
                  <a:srgbClr val="C00000"/>
                </a:solidFill>
              </a:rPr>
              <a:t>modeling language and not a method or process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/>
              <a:t>UML </a:t>
            </a:r>
            <a:r>
              <a:rPr lang="en-US" sz="2400" dirty="0"/>
              <a:t>is made up of a very specific </a:t>
            </a:r>
            <a:r>
              <a:rPr lang="en-US" sz="2400" b="1" dirty="0">
                <a:solidFill>
                  <a:srgbClr val="00B050"/>
                </a:solidFill>
              </a:rPr>
              <a:t>notation</a:t>
            </a:r>
            <a:r>
              <a:rPr lang="en-US" sz="2400" dirty="0"/>
              <a:t> and the related grammatical </a:t>
            </a:r>
            <a:r>
              <a:rPr lang="en-US" sz="2400" b="1" dirty="0">
                <a:solidFill>
                  <a:srgbClr val="00B050"/>
                </a:solidFill>
              </a:rPr>
              <a:t>rules </a:t>
            </a:r>
            <a:r>
              <a:rPr lang="en-US" sz="2400" dirty="0"/>
              <a:t>for constructing software models.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00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Use-Case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Use-Case is </a:t>
            </a:r>
            <a:r>
              <a:rPr lang="en-US" sz="2400" b="1" dirty="0" smtClean="0">
                <a:solidFill>
                  <a:srgbClr val="00B050"/>
                </a:solidFill>
              </a:rPr>
              <a:t>an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interaction between user and the system.</a:t>
            </a:r>
          </a:p>
          <a:p>
            <a:r>
              <a:rPr lang="en-US" sz="2400" dirty="0" smtClean="0"/>
              <a:t>Scenarios for understanding system requirements.</a:t>
            </a:r>
          </a:p>
          <a:p>
            <a:r>
              <a:rPr lang="en-US" sz="2400" dirty="0" smtClean="0"/>
              <a:t>Use-case model </a:t>
            </a:r>
            <a:r>
              <a:rPr lang="en-US" sz="2400" b="1" dirty="0" smtClean="0">
                <a:solidFill>
                  <a:srgbClr val="00B050"/>
                </a:solidFill>
              </a:rPr>
              <a:t>captures the goal of the user and the responsibility of the system to its users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Cases are described as :-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Nonformal text with no clear flow of events.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Text, easy to read but with a clear flow of events to follow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Formal style using Pseudo code.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7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UA Proposed Repository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eliminates duplication of Problem Solving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Reusability.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Assembling Components from the Library.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 the cost &amp;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29201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656" y="257738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Layered Approach to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2135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Two-Layered Architecture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1" y="980728"/>
            <a:ext cx="8436076" cy="5196235"/>
          </a:xfrm>
        </p:spPr>
        <p:txBody>
          <a:bodyPr/>
          <a:lstStyle/>
          <a:p>
            <a:pPr lvl="1"/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[User Interface + Business Logic]</a:t>
            </a:r>
          </a:p>
          <a:p>
            <a:pPr lvl="1"/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9602"/>
            <a:ext cx="9144000" cy="44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9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Three-Layered Approach 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48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Business Logic Resides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screen.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Routines to access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 resides in the screen.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Objects are specialized and are not reusable.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[Objects are tangible elements of your business]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Isolate the function of the interface from the function of the business – called </a:t>
            </a:r>
            <a:r>
              <a:rPr lang="en-US" sz="2400" b="1" i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three-layered approach.</a:t>
            </a:r>
            <a:endParaRPr lang="en-US" sz="2400" b="1" i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Three-Layered Approach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910666" cy="3690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7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300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OOD &amp; Prototyping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00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OOA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009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OOA,OOD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Prototyping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9703" y="2138517"/>
            <a:ext cx="3008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lgerian" pitchFamily="82" charset="0"/>
                <a:cs typeface="Times New Roman" pitchFamily="18" charset="0"/>
              </a:rPr>
              <a:t>Access Layer</a:t>
            </a:r>
            <a:endParaRPr lang="en-US" sz="2200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9702" y="3426542"/>
            <a:ext cx="3082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lgerian" pitchFamily="82" charset="0"/>
                <a:cs typeface="Times New Roman" pitchFamily="18" charset="0"/>
              </a:rPr>
              <a:t>Business Layer</a:t>
            </a:r>
            <a:endParaRPr lang="en-US" sz="2200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9703" y="4714568"/>
            <a:ext cx="3082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lgerian" pitchFamily="82" charset="0"/>
                <a:cs typeface="Times New Roman" pitchFamily="18" charset="0"/>
              </a:rPr>
              <a:t>View Layer</a:t>
            </a:r>
            <a:endParaRPr lang="en-US" sz="2200" dirty="0"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(View) Layer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4210945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of,</a:t>
            </a:r>
          </a:p>
          <a:p>
            <a:pPr lvl="1" algn="just"/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which the user interacts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needed to manage or control the interface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for:-</a:t>
            </a: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user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translate actions of user into business objects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business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paint the best possible picture of business object to user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Layer Objects Created in OOA &amp; OOD.</a:t>
            </a:r>
          </a:p>
        </p:txBody>
      </p:sp>
    </p:spTree>
    <p:extLst>
      <p:ext uri="{BB962C8B-B14F-4D97-AF65-F5344CB8AC3E}">
        <p14:creationId xmlns:p14="http://schemas.microsoft.com/office/powerpoint/2010/main" val="6082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Business Layer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91" y="1052736"/>
            <a:ext cx="7886700" cy="465787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Responsibility :-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Model the objects of the business &amp;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the objects interact to accomplish the business processes.</a:t>
            </a: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 Responsible for :-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Displaying details </a:t>
            </a:r>
          </a:p>
          <a:p>
            <a:pPr marL="1371600" lvl="2" indent="-457200" algn="just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Knowledge of “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data will be displayed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”. [Work of View Layer]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Access Details</a:t>
            </a:r>
          </a:p>
          <a:p>
            <a:pPr marL="1371600" lvl="2" indent="-457200" algn="just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Knowledge of “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the data come from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Business Model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Captures Static and Dynamic Relationships among a collection of business objects.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Layer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22" y="980728"/>
            <a:ext cx="8102755" cy="435133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layer objects that know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Communicate with the place where data actually resides.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Responsibilities:-</a:t>
            </a: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–&gt;  translate any data related requests from the business layer into appropriate protocol for data access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–&gt;  translate the data retrieved back into the appropriate business objects and pass onto business layer.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Layer Objects are identified in OOD Phase.</a:t>
            </a:r>
          </a:p>
        </p:txBody>
      </p:sp>
    </p:spTree>
    <p:extLst>
      <p:ext uri="{BB962C8B-B14F-4D97-AF65-F5344CB8AC3E}">
        <p14:creationId xmlns:p14="http://schemas.microsoft.com/office/powerpoint/2010/main" val="39618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" y="2436813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END OF MODULE</a:t>
            </a:r>
            <a:br>
              <a:rPr lang="en-US" sz="6000" dirty="0" smtClean="0"/>
            </a:br>
            <a:r>
              <a:rPr lang="en-US" sz="6000" dirty="0" smtClean="0"/>
              <a:t>Thank </a:t>
            </a:r>
            <a:r>
              <a:rPr lang="en-US" sz="6000" dirty="0" smtClean="0"/>
              <a:t>You 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276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Use- Case Description must contain the following :-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How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</a:rPr>
              <a:t>when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the use case begins and ends</a:t>
            </a:r>
          </a:p>
          <a:p>
            <a:pPr algn="just"/>
            <a:r>
              <a:rPr lang="en-US" sz="2400" dirty="0" smtClean="0"/>
              <a:t>The interaction between the use case and its actors, including </a:t>
            </a:r>
            <a:r>
              <a:rPr lang="en-US" sz="2400" i="1" dirty="0" smtClean="0">
                <a:solidFill>
                  <a:srgbClr val="C00000"/>
                </a:solidFill>
              </a:rPr>
              <a:t>when</a:t>
            </a:r>
            <a:r>
              <a:rPr lang="en-US" sz="2400" dirty="0" smtClean="0"/>
              <a:t> the interaction occurs and </a:t>
            </a:r>
            <a:r>
              <a:rPr lang="en-US" sz="2400" i="1" dirty="0" smtClean="0"/>
              <a:t>what </a:t>
            </a:r>
            <a:r>
              <a:rPr lang="en-US" sz="2400" dirty="0" smtClean="0"/>
              <a:t>is exchanged.</a:t>
            </a:r>
          </a:p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How </a:t>
            </a:r>
            <a:r>
              <a:rPr lang="en-US" sz="2400" dirty="0" smtClean="0">
                <a:solidFill>
                  <a:srgbClr val="C00000"/>
                </a:solidFill>
              </a:rPr>
              <a:t>and </a:t>
            </a:r>
            <a:r>
              <a:rPr lang="en-US" sz="2400" i="1" dirty="0" smtClean="0">
                <a:solidFill>
                  <a:srgbClr val="C00000"/>
                </a:solidFill>
              </a:rPr>
              <a:t>when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the usecase will need data stored in the system or will store data in the system.</a:t>
            </a:r>
          </a:p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Exceptions</a:t>
            </a:r>
            <a:r>
              <a:rPr lang="en-US" sz="2400" dirty="0" smtClean="0"/>
              <a:t> to the flow of events</a:t>
            </a:r>
          </a:p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How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</a:rPr>
              <a:t>when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concepts of the problem domain are handled.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2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Sample Use-Case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327"/>
            <a:ext cx="9144000" cy="578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1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Extends and Uses Relationship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7776864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Extends – </a:t>
            </a:r>
            <a:r>
              <a:rPr lang="en-US" sz="2400" dirty="0" smtClean="0"/>
              <a:t>used when you have </a:t>
            </a:r>
            <a:r>
              <a:rPr lang="en-US" sz="2400" u="sng" dirty="0" smtClean="0"/>
              <a:t>one use case similar to another use case but does a bit more</a:t>
            </a:r>
            <a:r>
              <a:rPr lang="en-US" sz="2400" dirty="0" smtClean="0"/>
              <a:t> (Extends the functionality of original use case---sub class).</a:t>
            </a:r>
          </a:p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Uses – </a:t>
            </a:r>
            <a:r>
              <a:rPr lang="en-US" sz="2400" dirty="0" smtClean="0"/>
              <a:t>Reuses the common behavior in different use case.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3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Use-Case Viewed as,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Case Viewed as </a:t>
            </a:r>
            <a:r>
              <a:rPr lang="en-US" sz="2400" b="1" dirty="0" smtClean="0"/>
              <a:t>Concrete or Abstract.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Abstract Use Case is:-</a:t>
            </a:r>
          </a:p>
          <a:p>
            <a:pPr marL="1712913" lvl="1"/>
            <a:r>
              <a:rPr lang="en-US" sz="2400" dirty="0" smtClean="0"/>
              <a:t>Not complete</a:t>
            </a:r>
          </a:p>
          <a:p>
            <a:pPr marL="1712913" lvl="1"/>
            <a:r>
              <a:rPr lang="en-US" sz="2400" dirty="0" smtClean="0"/>
              <a:t>Has no actors to initiate</a:t>
            </a:r>
          </a:p>
          <a:p>
            <a:pPr marL="1712913" lvl="1"/>
            <a:r>
              <a:rPr lang="en-US" sz="2400" dirty="0" smtClean="0"/>
              <a:t>But used by other use-case</a:t>
            </a:r>
          </a:p>
          <a:p>
            <a:pPr marL="1712913" lvl="1"/>
            <a:r>
              <a:rPr lang="en-US" sz="2400" dirty="0" smtClean="0"/>
              <a:t>It uses extends or uses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7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739" y="1306513"/>
            <a:ext cx="7140521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8A94B-E80B-4ED0-BCE8-26B6C92AC0F5}"/>
</file>

<file path=customXml/itemProps2.xml><?xml version="1.0" encoding="utf-8"?>
<ds:datastoreItem xmlns:ds="http://schemas.openxmlformats.org/officeDocument/2006/customXml" ds:itemID="{97A496EA-B13C-4B00-83BE-AB31DF7DC298}"/>
</file>

<file path=customXml/itemProps3.xml><?xml version="1.0" encoding="utf-8"?>
<ds:datastoreItem xmlns:ds="http://schemas.openxmlformats.org/officeDocument/2006/customXml" ds:itemID="{E3DCB25C-CD42-40DE-A787-9D596E2892D9}"/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1313</Words>
  <Application>Microsoft Office PowerPoint</Application>
  <PresentationFormat>On-screen Show (4:3)</PresentationFormat>
  <Paragraphs>182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Algerian</vt:lpstr>
      <vt:lpstr>Arial</vt:lpstr>
      <vt:lpstr>Calibri</vt:lpstr>
      <vt:lpstr>Cambria</vt:lpstr>
      <vt:lpstr>Tahoma</vt:lpstr>
      <vt:lpstr>Times New Roman</vt:lpstr>
      <vt:lpstr>Wingdings</vt:lpstr>
      <vt:lpstr>Blends</vt:lpstr>
      <vt:lpstr>Default Design</vt:lpstr>
      <vt:lpstr>Theme1</vt:lpstr>
      <vt:lpstr>Jacobson Methodology</vt:lpstr>
      <vt:lpstr>Jacobson Methodology</vt:lpstr>
      <vt:lpstr>Use-Case</vt:lpstr>
      <vt:lpstr>Use- Case Description must contain the following :-</vt:lpstr>
      <vt:lpstr>Sample Use-Case Diagram</vt:lpstr>
      <vt:lpstr>Extends and Uses Relationship</vt:lpstr>
      <vt:lpstr>PowerPoint Presentation</vt:lpstr>
      <vt:lpstr>Use-Case Viewed as,</vt:lpstr>
      <vt:lpstr>PowerPoint Presentation</vt:lpstr>
      <vt:lpstr>Object Oriented Software Engineering</vt:lpstr>
      <vt:lpstr>PowerPoint Presentation</vt:lpstr>
      <vt:lpstr>Object Oriented Business Engineering</vt:lpstr>
      <vt:lpstr>Assessment Questions</vt:lpstr>
      <vt:lpstr>Assessment Questions &amp; Answers</vt:lpstr>
      <vt:lpstr>PowerPoint Presentation</vt:lpstr>
      <vt:lpstr>The Unified Approach</vt:lpstr>
      <vt:lpstr>The Unified Approach</vt:lpstr>
      <vt:lpstr>PowerPoint Presentation</vt:lpstr>
      <vt:lpstr>PowerPoint Presentation</vt:lpstr>
      <vt:lpstr>Processes involved in Unified Approach</vt:lpstr>
      <vt:lpstr>Methods and Technologies include</vt:lpstr>
      <vt:lpstr>Object-Oriented Analysis</vt:lpstr>
      <vt:lpstr>Contd,…</vt:lpstr>
      <vt:lpstr>Object-Oriented Design</vt:lpstr>
      <vt:lpstr>Contd,…</vt:lpstr>
      <vt:lpstr>OOA to OOD</vt:lpstr>
      <vt:lpstr>OOA to OOD</vt:lpstr>
      <vt:lpstr>Iterative Development And Continuous Testing</vt:lpstr>
      <vt:lpstr>Modeling Based on UML</vt:lpstr>
      <vt:lpstr>The UA Proposed Repository</vt:lpstr>
      <vt:lpstr>The Layered Approach to Software Development</vt:lpstr>
      <vt:lpstr>Two-Layered Architecture </vt:lpstr>
      <vt:lpstr>Why Three-Layered Approach ?</vt:lpstr>
      <vt:lpstr>Three-Layered Approach</vt:lpstr>
      <vt:lpstr>The User Interface (View) Layer</vt:lpstr>
      <vt:lpstr>Business Layer</vt:lpstr>
      <vt:lpstr>Access Layer</vt:lpstr>
      <vt:lpstr>END OF MODULE 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Methodologies</dc:title>
  <dc:creator>Windows User</dc:creator>
  <cp:lastModifiedBy>Windows User</cp:lastModifiedBy>
  <cp:revision>40</cp:revision>
  <dcterms:created xsi:type="dcterms:W3CDTF">2016-12-29T03:38:28Z</dcterms:created>
  <dcterms:modified xsi:type="dcterms:W3CDTF">2021-01-24T14:53:10Z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