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s/slide38.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7.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notesSlides/notesSlide1.xml" ContentType="application/vnd.openxmlformats-officedocument.presentationml.notes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66" r:id="rId2"/>
    <p:sldId id="267" r:id="rId3"/>
    <p:sldId id="270" r:id="rId4"/>
    <p:sldId id="269" r:id="rId5"/>
    <p:sldId id="272" r:id="rId6"/>
    <p:sldId id="271" r:id="rId7"/>
    <p:sldId id="308" r:id="rId8"/>
    <p:sldId id="273" r:id="rId9"/>
    <p:sldId id="309" r:id="rId10"/>
    <p:sldId id="310" r:id="rId11"/>
    <p:sldId id="311" r:id="rId12"/>
    <p:sldId id="298" r:id="rId13"/>
    <p:sldId id="299" r:id="rId14"/>
    <p:sldId id="300" r:id="rId15"/>
    <p:sldId id="301" r:id="rId16"/>
    <p:sldId id="302" r:id="rId17"/>
    <p:sldId id="303" r:id="rId18"/>
    <p:sldId id="304" r:id="rId19"/>
    <p:sldId id="305" r:id="rId20"/>
    <p:sldId id="306" r:id="rId21"/>
    <p:sldId id="307" r:id="rId22"/>
    <p:sldId id="275" r:id="rId23"/>
    <p:sldId id="277" r:id="rId24"/>
    <p:sldId id="259" r:id="rId25"/>
    <p:sldId id="276" r:id="rId26"/>
    <p:sldId id="278" r:id="rId27"/>
    <p:sldId id="260" r:id="rId28"/>
    <p:sldId id="263" r:id="rId29"/>
    <p:sldId id="279" r:id="rId30"/>
    <p:sldId id="262" r:id="rId31"/>
    <p:sldId id="258" r:id="rId32"/>
    <p:sldId id="280" r:id="rId33"/>
    <p:sldId id="261" r:id="rId34"/>
    <p:sldId id="281" r:id="rId35"/>
    <p:sldId id="295" r:id="rId36"/>
    <p:sldId id="296" r:id="rId37"/>
    <p:sldId id="257" r:id="rId38"/>
    <p:sldId id="297" r:id="rId39"/>
    <p:sldId id="264" r:id="rId40"/>
    <p:sldId id="265" r:id="rId41"/>
    <p:sldId id="27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604"/>
  </p:normalViewPr>
  <p:slideViewPr>
    <p:cSldViewPr snapToGrid="0">
      <p:cViewPr varScale="1">
        <p:scale>
          <a:sx n="70" d="100"/>
          <a:sy n="70" d="100"/>
        </p:scale>
        <p:origin x="75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601BC4-7AF8-4FA1-97D1-FA7BEC399FB3}" type="datetimeFigureOut">
              <a:rPr lang="en-US" smtClean="0"/>
              <a:t>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357BE-E64B-4699-AF45-11942C1ABEAF}" type="slidenum">
              <a:rPr lang="en-US" smtClean="0"/>
              <a:t>‹#›</a:t>
            </a:fld>
            <a:endParaRPr lang="en-US"/>
          </a:p>
        </p:txBody>
      </p:sp>
    </p:spTree>
    <p:extLst>
      <p:ext uri="{BB962C8B-B14F-4D97-AF65-F5344CB8AC3E}">
        <p14:creationId xmlns:p14="http://schemas.microsoft.com/office/powerpoint/2010/main" val="1778023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762CDEF-541A-407F-A58D-BD77D6A55F08}" type="slidenum">
              <a:rPr lang="en-US" smtClean="0"/>
              <a:pPr>
                <a:spcBef>
                  <a:spcPct val="0"/>
                </a:spcBef>
              </a:pPr>
              <a:t>18</a:t>
            </a:fld>
            <a:endParaRPr lang="en-US" smtClean="0"/>
          </a:p>
        </p:txBody>
      </p:sp>
    </p:spTree>
    <p:extLst>
      <p:ext uri="{BB962C8B-B14F-4D97-AF65-F5344CB8AC3E}">
        <p14:creationId xmlns:p14="http://schemas.microsoft.com/office/powerpoint/2010/main" val="2912394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081C80-065A-40A3-BBAD-217B5821FC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63337B7D-F6AA-450D-978F-4415F346FE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5FB2DB7E-0001-4BC9-80A1-141BE3BC43D0}"/>
              </a:ext>
            </a:extLst>
          </p:cNvPr>
          <p:cNvSpPr>
            <a:spLocks noGrp="1"/>
          </p:cNvSpPr>
          <p:nvPr>
            <p:ph type="dt" sz="half" idx="10"/>
          </p:nvPr>
        </p:nvSpPr>
        <p:spPr/>
        <p:txBody>
          <a:bodyPr/>
          <a:lstStyle/>
          <a:p>
            <a:fld id="{FE397CBB-5A30-4517-A515-323DE3D20231}" type="datetimeFigureOut">
              <a:rPr lang="en-IN" smtClean="0"/>
              <a:t>02-02-2021</a:t>
            </a:fld>
            <a:endParaRPr lang="en-IN"/>
          </a:p>
        </p:txBody>
      </p:sp>
      <p:sp>
        <p:nvSpPr>
          <p:cNvPr id="5" name="Footer Placeholder 4">
            <a:extLst>
              <a:ext uri="{FF2B5EF4-FFF2-40B4-BE49-F238E27FC236}">
                <a16:creationId xmlns:a16="http://schemas.microsoft.com/office/drawing/2014/main" xmlns="" id="{34E5EA4F-3922-4938-9525-9B91CC10A7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6B61B58-6447-4759-A675-BF216DBE249A}"/>
              </a:ext>
            </a:extLst>
          </p:cNvPr>
          <p:cNvSpPr>
            <a:spLocks noGrp="1"/>
          </p:cNvSpPr>
          <p:nvPr>
            <p:ph type="sldNum" sz="quarter" idx="12"/>
          </p:nvPr>
        </p:nvSpPr>
        <p:spPr/>
        <p:txBody>
          <a:bodyPr/>
          <a:lstStyle/>
          <a:p>
            <a:fld id="{2151420F-96C1-4334-AD39-EB1955569EFB}" type="slidenum">
              <a:rPr lang="en-IN" smtClean="0"/>
              <a:t>‹#›</a:t>
            </a:fld>
            <a:endParaRPr lang="en-IN"/>
          </a:p>
        </p:txBody>
      </p:sp>
    </p:spTree>
    <p:extLst>
      <p:ext uri="{BB962C8B-B14F-4D97-AF65-F5344CB8AC3E}">
        <p14:creationId xmlns:p14="http://schemas.microsoft.com/office/powerpoint/2010/main" val="179566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B589B8-54C5-4D43-B9E7-9FF3D4826E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2789805-D3E9-433F-864A-C5A2DF208A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F7A0657-076A-40FC-B52B-22CD9FEE08F2}"/>
              </a:ext>
            </a:extLst>
          </p:cNvPr>
          <p:cNvSpPr>
            <a:spLocks noGrp="1"/>
          </p:cNvSpPr>
          <p:nvPr>
            <p:ph type="dt" sz="half" idx="10"/>
          </p:nvPr>
        </p:nvSpPr>
        <p:spPr/>
        <p:txBody>
          <a:bodyPr/>
          <a:lstStyle/>
          <a:p>
            <a:fld id="{FE397CBB-5A30-4517-A515-323DE3D20231}" type="datetimeFigureOut">
              <a:rPr lang="en-IN" smtClean="0"/>
              <a:t>02-02-2021</a:t>
            </a:fld>
            <a:endParaRPr lang="en-IN"/>
          </a:p>
        </p:txBody>
      </p:sp>
      <p:sp>
        <p:nvSpPr>
          <p:cNvPr id="5" name="Footer Placeholder 4">
            <a:extLst>
              <a:ext uri="{FF2B5EF4-FFF2-40B4-BE49-F238E27FC236}">
                <a16:creationId xmlns:a16="http://schemas.microsoft.com/office/drawing/2014/main" xmlns="" id="{7EC01A3E-CFC3-4F8F-8333-27F61A8A5E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229879A-0D9C-404D-98CC-7D1C2943FBAB}"/>
              </a:ext>
            </a:extLst>
          </p:cNvPr>
          <p:cNvSpPr>
            <a:spLocks noGrp="1"/>
          </p:cNvSpPr>
          <p:nvPr>
            <p:ph type="sldNum" sz="quarter" idx="12"/>
          </p:nvPr>
        </p:nvSpPr>
        <p:spPr/>
        <p:txBody>
          <a:bodyPr/>
          <a:lstStyle/>
          <a:p>
            <a:fld id="{2151420F-96C1-4334-AD39-EB1955569EFB}" type="slidenum">
              <a:rPr lang="en-IN" smtClean="0"/>
              <a:t>‹#›</a:t>
            </a:fld>
            <a:endParaRPr lang="en-IN"/>
          </a:p>
        </p:txBody>
      </p:sp>
    </p:spTree>
    <p:extLst>
      <p:ext uri="{BB962C8B-B14F-4D97-AF65-F5344CB8AC3E}">
        <p14:creationId xmlns:p14="http://schemas.microsoft.com/office/powerpoint/2010/main" val="772888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1EE71A1-B937-4AF9-85C3-50BA5C1345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27D864D-1733-499C-80FF-6F46CAB931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0AD7499-51C0-413D-81AC-220C5E4C288F}"/>
              </a:ext>
            </a:extLst>
          </p:cNvPr>
          <p:cNvSpPr>
            <a:spLocks noGrp="1"/>
          </p:cNvSpPr>
          <p:nvPr>
            <p:ph type="dt" sz="half" idx="10"/>
          </p:nvPr>
        </p:nvSpPr>
        <p:spPr/>
        <p:txBody>
          <a:bodyPr/>
          <a:lstStyle/>
          <a:p>
            <a:fld id="{FE397CBB-5A30-4517-A515-323DE3D20231}" type="datetimeFigureOut">
              <a:rPr lang="en-IN" smtClean="0"/>
              <a:t>02-02-2021</a:t>
            </a:fld>
            <a:endParaRPr lang="en-IN"/>
          </a:p>
        </p:txBody>
      </p:sp>
      <p:sp>
        <p:nvSpPr>
          <p:cNvPr id="5" name="Footer Placeholder 4">
            <a:extLst>
              <a:ext uri="{FF2B5EF4-FFF2-40B4-BE49-F238E27FC236}">
                <a16:creationId xmlns:a16="http://schemas.microsoft.com/office/drawing/2014/main" xmlns="" id="{530D079F-C56E-4DDF-A92B-29F71EA10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4FBFE24-2BC0-41F0-AEAC-DEFBCA6D7F50}"/>
              </a:ext>
            </a:extLst>
          </p:cNvPr>
          <p:cNvSpPr>
            <a:spLocks noGrp="1"/>
          </p:cNvSpPr>
          <p:nvPr>
            <p:ph type="sldNum" sz="quarter" idx="12"/>
          </p:nvPr>
        </p:nvSpPr>
        <p:spPr/>
        <p:txBody>
          <a:bodyPr/>
          <a:lstStyle/>
          <a:p>
            <a:fld id="{2151420F-96C1-4334-AD39-EB1955569EFB}" type="slidenum">
              <a:rPr lang="en-IN" smtClean="0"/>
              <a:t>‹#›</a:t>
            </a:fld>
            <a:endParaRPr lang="en-IN"/>
          </a:p>
        </p:txBody>
      </p:sp>
    </p:spTree>
    <p:extLst>
      <p:ext uri="{BB962C8B-B14F-4D97-AF65-F5344CB8AC3E}">
        <p14:creationId xmlns:p14="http://schemas.microsoft.com/office/powerpoint/2010/main" val="2993695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B31D22-5973-4BBF-8EB9-5864E1B47F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4A677D4-BED2-403F-A278-3A0F5DAA9F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49688A4-4458-4E31-B89F-0BE20A017E4D}"/>
              </a:ext>
            </a:extLst>
          </p:cNvPr>
          <p:cNvSpPr>
            <a:spLocks noGrp="1"/>
          </p:cNvSpPr>
          <p:nvPr>
            <p:ph type="dt" sz="half" idx="10"/>
          </p:nvPr>
        </p:nvSpPr>
        <p:spPr/>
        <p:txBody>
          <a:bodyPr/>
          <a:lstStyle/>
          <a:p>
            <a:fld id="{FE397CBB-5A30-4517-A515-323DE3D20231}" type="datetimeFigureOut">
              <a:rPr lang="en-IN" smtClean="0"/>
              <a:t>02-02-2021</a:t>
            </a:fld>
            <a:endParaRPr lang="en-IN"/>
          </a:p>
        </p:txBody>
      </p:sp>
      <p:sp>
        <p:nvSpPr>
          <p:cNvPr id="5" name="Footer Placeholder 4">
            <a:extLst>
              <a:ext uri="{FF2B5EF4-FFF2-40B4-BE49-F238E27FC236}">
                <a16:creationId xmlns:a16="http://schemas.microsoft.com/office/drawing/2014/main" xmlns="" id="{43D2A4A6-0986-475F-A531-965DCD8E96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B7783C3-BEE2-472E-A266-C1AF7579A725}"/>
              </a:ext>
            </a:extLst>
          </p:cNvPr>
          <p:cNvSpPr>
            <a:spLocks noGrp="1"/>
          </p:cNvSpPr>
          <p:nvPr>
            <p:ph type="sldNum" sz="quarter" idx="12"/>
          </p:nvPr>
        </p:nvSpPr>
        <p:spPr/>
        <p:txBody>
          <a:bodyPr/>
          <a:lstStyle/>
          <a:p>
            <a:fld id="{2151420F-96C1-4334-AD39-EB1955569EFB}" type="slidenum">
              <a:rPr lang="en-IN" smtClean="0"/>
              <a:t>‹#›</a:t>
            </a:fld>
            <a:endParaRPr lang="en-IN"/>
          </a:p>
        </p:txBody>
      </p:sp>
    </p:spTree>
    <p:extLst>
      <p:ext uri="{BB962C8B-B14F-4D97-AF65-F5344CB8AC3E}">
        <p14:creationId xmlns:p14="http://schemas.microsoft.com/office/powerpoint/2010/main" val="1333036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77136E-EA32-4A3C-8101-221BAD6B72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0AEA6AB-13FC-4C71-9D3B-0224D94221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D5EAA20-BB79-467A-8A66-BA20B8DFE91B}"/>
              </a:ext>
            </a:extLst>
          </p:cNvPr>
          <p:cNvSpPr>
            <a:spLocks noGrp="1"/>
          </p:cNvSpPr>
          <p:nvPr>
            <p:ph type="dt" sz="half" idx="10"/>
          </p:nvPr>
        </p:nvSpPr>
        <p:spPr/>
        <p:txBody>
          <a:bodyPr/>
          <a:lstStyle/>
          <a:p>
            <a:fld id="{FE397CBB-5A30-4517-A515-323DE3D20231}" type="datetimeFigureOut">
              <a:rPr lang="en-IN" smtClean="0"/>
              <a:t>02-02-2021</a:t>
            </a:fld>
            <a:endParaRPr lang="en-IN"/>
          </a:p>
        </p:txBody>
      </p:sp>
      <p:sp>
        <p:nvSpPr>
          <p:cNvPr id="5" name="Footer Placeholder 4">
            <a:extLst>
              <a:ext uri="{FF2B5EF4-FFF2-40B4-BE49-F238E27FC236}">
                <a16:creationId xmlns:a16="http://schemas.microsoft.com/office/drawing/2014/main" xmlns="" id="{C9E5EF9D-AFCD-406F-B915-675183827C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762CDF8-C3A5-45CC-86B3-5F968C9BBBF7}"/>
              </a:ext>
            </a:extLst>
          </p:cNvPr>
          <p:cNvSpPr>
            <a:spLocks noGrp="1"/>
          </p:cNvSpPr>
          <p:nvPr>
            <p:ph type="sldNum" sz="quarter" idx="12"/>
          </p:nvPr>
        </p:nvSpPr>
        <p:spPr/>
        <p:txBody>
          <a:bodyPr/>
          <a:lstStyle/>
          <a:p>
            <a:fld id="{2151420F-96C1-4334-AD39-EB1955569EFB}" type="slidenum">
              <a:rPr lang="en-IN" smtClean="0"/>
              <a:t>‹#›</a:t>
            </a:fld>
            <a:endParaRPr lang="en-IN"/>
          </a:p>
        </p:txBody>
      </p:sp>
    </p:spTree>
    <p:extLst>
      <p:ext uri="{BB962C8B-B14F-4D97-AF65-F5344CB8AC3E}">
        <p14:creationId xmlns:p14="http://schemas.microsoft.com/office/powerpoint/2010/main" val="3189447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2DBB3A-798D-4FE7-884E-1522303456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080A76F-20BA-4962-9376-95B08FCC98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6F3E57B0-7371-47EB-BF25-272B949FE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EE6052D1-7650-4268-95FD-7B81BE17B0B5}"/>
              </a:ext>
            </a:extLst>
          </p:cNvPr>
          <p:cNvSpPr>
            <a:spLocks noGrp="1"/>
          </p:cNvSpPr>
          <p:nvPr>
            <p:ph type="dt" sz="half" idx="10"/>
          </p:nvPr>
        </p:nvSpPr>
        <p:spPr/>
        <p:txBody>
          <a:bodyPr/>
          <a:lstStyle/>
          <a:p>
            <a:fld id="{FE397CBB-5A30-4517-A515-323DE3D20231}" type="datetimeFigureOut">
              <a:rPr lang="en-IN" smtClean="0"/>
              <a:t>02-02-2021</a:t>
            </a:fld>
            <a:endParaRPr lang="en-IN"/>
          </a:p>
        </p:txBody>
      </p:sp>
      <p:sp>
        <p:nvSpPr>
          <p:cNvPr id="6" name="Footer Placeholder 5">
            <a:extLst>
              <a:ext uri="{FF2B5EF4-FFF2-40B4-BE49-F238E27FC236}">
                <a16:creationId xmlns:a16="http://schemas.microsoft.com/office/drawing/2014/main" xmlns="" id="{33A7F72F-8289-48A2-9CC6-726E40B382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8677896-227B-4B4C-A76A-4B4E8269DB34}"/>
              </a:ext>
            </a:extLst>
          </p:cNvPr>
          <p:cNvSpPr>
            <a:spLocks noGrp="1"/>
          </p:cNvSpPr>
          <p:nvPr>
            <p:ph type="sldNum" sz="quarter" idx="12"/>
          </p:nvPr>
        </p:nvSpPr>
        <p:spPr/>
        <p:txBody>
          <a:bodyPr/>
          <a:lstStyle/>
          <a:p>
            <a:fld id="{2151420F-96C1-4334-AD39-EB1955569EFB}" type="slidenum">
              <a:rPr lang="en-IN" smtClean="0"/>
              <a:t>‹#›</a:t>
            </a:fld>
            <a:endParaRPr lang="en-IN"/>
          </a:p>
        </p:txBody>
      </p:sp>
    </p:spTree>
    <p:extLst>
      <p:ext uri="{BB962C8B-B14F-4D97-AF65-F5344CB8AC3E}">
        <p14:creationId xmlns:p14="http://schemas.microsoft.com/office/powerpoint/2010/main" val="2192176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C2B4B6-55AC-4DFF-89DE-6D0D912478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024C341-2C2D-4AEA-AC58-C3A8F861DD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2D5F4D4-A8FB-493A-A05A-E7EE701A71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18ED9EBE-22CC-4B2B-AB72-FEBE229D92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61EC2C7-134D-4460-966B-261D0E9A5D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D7A7DF8B-B4FD-4827-9879-1926265DA9DD}"/>
              </a:ext>
            </a:extLst>
          </p:cNvPr>
          <p:cNvSpPr>
            <a:spLocks noGrp="1"/>
          </p:cNvSpPr>
          <p:nvPr>
            <p:ph type="dt" sz="half" idx="10"/>
          </p:nvPr>
        </p:nvSpPr>
        <p:spPr/>
        <p:txBody>
          <a:bodyPr/>
          <a:lstStyle/>
          <a:p>
            <a:fld id="{FE397CBB-5A30-4517-A515-323DE3D20231}" type="datetimeFigureOut">
              <a:rPr lang="en-IN" smtClean="0"/>
              <a:t>02-02-2021</a:t>
            </a:fld>
            <a:endParaRPr lang="en-IN"/>
          </a:p>
        </p:txBody>
      </p:sp>
      <p:sp>
        <p:nvSpPr>
          <p:cNvPr id="8" name="Footer Placeholder 7">
            <a:extLst>
              <a:ext uri="{FF2B5EF4-FFF2-40B4-BE49-F238E27FC236}">
                <a16:creationId xmlns:a16="http://schemas.microsoft.com/office/drawing/2014/main" xmlns="" id="{7B71FEED-F00F-484E-BC29-CBFE788425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595C9F99-E295-491B-BFBA-94AC326A977D}"/>
              </a:ext>
            </a:extLst>
          </p:cNvPr>
          <p:cNvSpPr>
            <a:spLocks noGrp="1"/>
          </p:cNvSpPr>
          <p:nvPr>
            <p:ph type="sldNum" sz="quarter" idx="12"/>
          </p:nvPr>
        </p:nvSpPr>
        <p:spPr/>
        <p:txBody>
          <a:bodyPr/>
          <a:lstStyle/>
          <a:p>
            <a:fld id="{2151420F-96C1-4334-AD39-EB1955569EFB}" type="slidenum">
              <a:rPr lang="en-IN" smtClean="0"/>
              <a:t>‹#›</a:t>
            </a:fld>
            <a:endParaRPr lang="en-IN"/>
          </a:p>
        </p:txBody>
      </p:sp>
    </p:spTree>
    <p:extLst>
      <p:ext uri="{BB962C8B-B14F-4D97-AF65-F5344CB8AC3E}">
        <p14:creationId xmlns:p14="http://schemas.microsoft.com/office/powerpoint/2010/main" val="3646979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9D4D02-1AA1-4382-910E-6CF8ECFDF2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EDF926F-9833-4E3B-830C-7480F7DF3A56}"/>
              </a:ext>
            </a:extLst>
          </p:cNvPr>
          <p:cNvSpPr>
            <a:spLocks noGrp="1"/>
          </p:cNvSpPr>
          <p:nvPr>
            <p:ph type="dt" sz="half" idx="10"/>
          </p:nvPr>
        </p:nvSpPr>
        <p:spPr/>
        <p:txBody>
          <a:bodyPr/>
          <a:lstStyle/>
          <a:p>
            <a:fld id="{FE397CBB-5A30-4517-A515-323DE3D20231}" type="datetimeFigureOut">
              <a:rPr lang="en-IN" smtClean="0"/>
              <a:t>02-02-2021</a:t>
            </a:fld>
            <a:endParaRPr lang="en-IN"/>
          </a:p>
        </p:txBody>
      </p:sp>
      <p:sp>
        <p:nvSpPr>
          <p:cNvPr id="4" name="Footer Placeholder 3">
            <a:extLst>
              <a:ext uri="{FF2B5EF4-FFF2-40B4-BE49-F238E27FC236}">
                <a16:creationId xmlns:a16="http://schemas.microsoft.com/office/drawing/2014/main" xmlns="" id="{9E336C97-0760-4F7E-A6FA-C7BD72C70F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069AF8D5-425F-4553-B17B-D6A51EC83CD2}"/>
              </a:ext>
            </a:extLst>
          </p:cNvPr>
          <p:cNvSpPr>
            <a:spLocks noGrp="1"/>
          </p:cNvSpPr>
          <p:nvPr>
            <p:ph type="sldNum" sz="quarter" idx="12"/>
          </p:nvPr>
        </p:nvSpPr>
        <p:spPr/>
        <p:txBody>
          <a:bodyPr/>
          <a:lstStyle/>
          <a:p>
            <a:fld id="{2151420F-96C1-4334-AD39-EB1955569EFB}" type="slidenum">
              <a:rPr lang="en-IN" smtClean="0"/>
              <a:t>‹#›</a:t>
            </a:fld>
            <a:endParaRPr lang="en-IN"/>
          </a:p>
        </p:txBody>
      </p:sp>
    </p:spTree>
    <p:extLst>
      <p:ext uri="{BB962C8B-B14F-4D97-AF65-F5344CB8AC3E}">
        <p14:creationId xmlns:p14="http://schemas.microsoft.com/office/powerpoint/2010/main" val="992341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3765961-4D1D-4003-86F1-F78B783B51CA}"/>
              </a:ext>
            </a:extLst>
          </p:cNvPr>
          <p:cNvSpPr>
            <a:spLocks noGrp="1"/>
          </p:cNvSpPr>
          <p:nvPr>
            <p:ph type="dt" sz="half" idx="10"/>
          </p:nvPr>
        </p:nvSpPr>
        <p:spPr/>
        <p:txBody>
          <a:bodyPr/>
          <a:lstStyle/>
          <a:p>
            <a:fld id="{FE397CBB-5A30-4517-A515-323DE3D20231}" type="datetimeFigureOut">
              <a:rPr lang="en-IN" smtClean="0"/>
              <a:t>02-02-2021</a:t>
            </a:fld>
            <a:endParaRPr lang="en-IN"/>
          </a:p>
        </p:txBody>
      </p:sp>
      <p:sp>
        <p:nvSpPr>
          <p:cNvPr id="3" name="Footer Placeholder 2">
            <a:extLst>
              <a:ext uri="{FF2B5EF4-FFF2-40B4-BE49-F238E27FC236}">
                <a16:creationId xmlns:a16="http://schemas.microsoft.com/office/drawing/2014/main" xmlns="" id="{AEBFC4E3-551A-4BDB-AAE7-26A9B723C3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140A2F46-2BB1-4A2B-AFEE-B4C1E9EC3EA4}"/>
              </a:ext>
            </a:extLst>
          </p:cNvPr>
          <p:cNvSpPr>
            <a:spLocks noGrp="1"/>
          </p:cNvSpPr>
          <p:nvPr>
            <p:ph type="sldNum" sz="quarter" idx="12"/>
          </p:nvPr>
        </p:nvSpPr>
        <p:spPr/>
        <p:txBody>
          <a:bodyPr/>
          <a:lstStyle/>
          <a:p>
            <a:fld id="{2151420F-96C1-4334-AD39-EB1955569EFB}" type="slidenum">
              <a:rPr lang="en-IN" smtClean="0"/>
              <a:t>‹#›</a:t>
            </a:fld>
            <a:endParaRPr lang="en-IN"/>
          </a:p>
        </p:txBody>
      </p:sp>
    </p:spTree>
    <p:extLst>
      <p:ext uri="{BB962C8B-B14F-4D97-AF65-F5344CB8AC3E}">
        <p14:creationId xmlns:p14="http://schemas.microsoft.com/office/powerpoint/2010/main" val="790659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DB2FB2-533E-4287-B19C-1C199E7793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9B07376-583D-47BF-B80A-52A7CD730E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D40F1305-CEE5-4DB9-9DA0-7808A8DF1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CED126B-8E81-4DFE-8E5A-DB856A09B1BA}"/>
              </a:ext>
            </a:extLst>
          </p:cNvPr>
          <p:cNvSpPr>
            <a:spLocks noGrp="1"/>
          </p:cNvSpPr>
          <p:nvPr>
            <p:ph type="dt" sz="half" idx="10"/>
          </p:nvPr>
        </p:nvSpPr>
        <p:spPr/>
        <p:txBody>
          <a:bodyPr/>
          <a:lstStyle/>
          <a:p>
            <a:fld id="{FE397CBB-5A30-4517-A515-323DE3D20231}" type="datetimeFigureOut">
              <a:rPr lang="en-IN" smtClean="0"/>
              <a:t>02-02-2021</a:t>
            </a:fld>
            <a:endParaRPr lang="en-IN"/>
          </a:p>
        </p:txBody>
      </p:sp>
      <p:sp>
        <p:nvSpPr>
          <p:cNvPr id="6" name="Footer Placeholder 5">
            <a:extLst>
              <a:ext uri="{FF2B5EF4-FFF2-40B4-BE49-F238E27FC236}">
                <a16:creationId xmlns:a16="http://schemas.microsoft.com/office/drawing/2014/main" xmlns="" id="{EA974B7A-4F6D-48AD-BFE8-A1A081F1DE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58D2A98-3092-47FE-A9AC-41C3B3EF8E41}"/>
              </a:ext>
            </a:extLst>
          </p:cNvPr>
          <p:cNvSpPr>
            <a:spLocks noGrp="1"/>
          </p:cNvSpPr>
          <p:nvPr>
            <p:ph type="sldNum" sz="quarter" idx="12"/>
          </p:nvPr>
        </p:nvSpPr>
        <p:spPr/>
        <p:txBody>
          <a:bodyPr/>
          <a:lstStyle/>
          <a:p>
            <a:fld id="{2151420F-96C1-4334-AD39-EB1955569EFB}" type="slidenum">
              <a:rPr lang="en-IN" smtClean="0"/>
              <a:t>‹#›</a:t>
            </a:fld>
            <a:endParaRPr lang="en-IN"/>
          </a:p>
        </p:txBody>
      </p:sp>
    </p:spTree>
    <p:extLst>
      <p:ext uri="{BB962C8B-B14F-4D97-AF65-F5344CB8AC3E}">
        <p14:creationId xmlns:p14="http://schemas.microsoft.com/office/powerpoint/2010/main" val="358972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62FC25-EEED-4D61-B2C1-DEAC4B8D2D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AF3B885D-0BB6-49B6-A814-C611A939D7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2849CBD4-1B20-42F6-8DD3-10F8C8C7B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D741128-E912-42B7-9727-A160ACB04108}"/>
              </a:ext>
            </a:extLst>
          </p:cNvPr>
          <p:cNvSpPr>
            <a:spLocks noGrp="1"/>
          </p:cNvSpPr>
          <p:nvPr>
            <p:ph type="dt" sz="half" idx="10"/>
          </p:nvPr>
        </p:nvSpPr>
        <p:spPr/>
        <p:txBody>
          <a:bodyPr/>
          <a:lstStyle/>
          <a:p>
            <a:fld id="{FE397CBB-5A30-4517-A515-323DE3D20231}" type="datetimeFigureOut">
              <a:rPr lang="en-IN" smtClean="0"/>
              <a:t>02-02-2021</a:t>
            </a:fld>
            <a:endParaRPr lang="en-IN"/>
          </a:p>
        </p:txBody>
      </p:sp>
      <p:sp>
        <p:nvSpPr>
          <p:cNvPr id="6" name="Footer Placeholder 5">
            <a:extLst>
              <a:ext uri="{FF2B5EF4-FFF2-40B4-BE49-F238E27FC236}">
                <a16:creationId xmlns:a16="http://schemas.microsoft.com/office/drawing/2014/main" xmlns="" id="{540290CB-6076-4B50-A723-09AD0EB786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8FA453F-390D-46F7-9F06-598582088F48}"/>
              </a:ext>
            </a:extLst>
          </p:cNvPr>
          <p:cNvSpPr>
            <a:spLocks noGrp="1"/>
          </p:cNvSpPr>
          <p:nvPr>
            <p:ph type="sldNum" sz="quarter" idx="12"/>
          </p:nvPr>
        </p:nvSpPr>
        <p:spPr/>
        <p:txBody>
          <a:bodyPr/>
          <a:lstStyle/>
          <a:p>
            <a:fld id="{2151420F-96C1-4334-AD39-EB1955569EFB}" type="slidenum">
              <a:rPr lang="en-IN" smtClean="0"/>
              <a:t>‹#›</a:t>
            </a:fld>
            <a:endParaRPr lang="en-IN"/>
          </a:p>
        </p:txBody>
      </p:sp>
    </p:spTree>
    <p:extLst>
      <p:ext uri="{BB962C8B-B14F-4D97-AF65-F5344CB8AC3E}">
        <p14:creationId xmlns:p14="http://schemas.microsoft.com/office/powerpoint/2010/main" val="1658722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D9C8EF0-1D3F-45A5-B88D-C9D64E03CC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327E997-F845-4C11-9C43-20EB8E6819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902C998-2CB0-4C50-B7EB-EF83752D49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397CBB-5A30-4517-A515-323DE3D20231}" type="datetimeFigureOut">
              <a:rPr lang="en-IN" smtClean="0"/>
              <a:t>02-02-2021</a:t>
            </a:fld>
            <a:endParaRPr lang="en-IN"/>
          </a:p>
        </p:txBody>
      </p:sp>
      <p:sp>
        <p:nvSpPr>
          <p:cNvPr id="5" name="Footer Placeholder 4">
            <a:extLst>
              <a:ext uri="{FF2B5EF4-FFF2-40B4-BE49-F238E27FC236}">
                <a16:creationId xmlns:a16="http://schemas.microsoft.com/office/drawing/2014/main" xmlns="" id="{F6E4C3F4-4D0A-4ED1-A06E-F059C086E3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F2E1587-9F38-4BDA-8F63-A9332B7A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51420F-96C1-4334-AD39-EB1955569EFB}" type="slidenum">
              <a:rPr lang="en-IN" smtClean="0"/>
              <a:t>‹#›</a:t>
            </a:fld>
            <a:endParaRPr lang="en-IN"/>
          </a:p>
        </p:txBody>
      </p:sp>
    </p:spTree>
    <p:extLst>
      <p:ext uri="{BB962C8B-B14F-4D97-AF65-F5344CB8AC3E}">
        <p14:creationId xmlns:p14="http://schemas.microsoft.com/office/powerpoint/2010/main" val="1173029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arduino.cc/en/Guide/Environment" TargetMode="Externa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www.cebuelectronics.com/blog/basic-arduino-programming-notes/structure" TargetMode="External"/><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arduino.cc/en/Reference/HomePage"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lastminuteengineers.com/l293d-dc-motor-arduino-tutorial/" TargetMode="External"/><Relationship Id="rId2" Type="http://schemas.openxmlformats.org/officeDocument/2006/relationships/image" Target="../media/image31.gif"/><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arduino.cc/en/Guide/HomePa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77AF45-7AF7-4F6C-B8F0-F602E2D470A2}"/>
              </a:ext>
            </a:extLst>
          </p:cNvPr>
          <p:cNvSpPr>
            <a:spLocks noGrp="1"/>
          </p:cNvSpPr>
          <p:nvPr>
            <p:ph type="title"/>
          </p:nvPr>
        </p:nvSpPr>
        <p:spPr/>
        <p:txBody>
          <a:bodyPr/>
          <a:lstStyle/>
          <a:p>
            <a:pPr algn="ctr"/>
            <a:r>
              <a:rPr lang="en-US" b="1" dirty="0"/>
              <a:t>What is Internet Of Things(IoT)?</a:t>
            </a:r>
            <a:endParaRPr lang="en-IN" dirty="0"/>
          </a:p>
        </p:txBody>
      </p:sp>
      <p:sp>
        <p:nvSpPr>
          <p:cNvPr id="3" name="Content Placeholder 2">
            <a:extLst>
              <a:ext uri="{FF2B5EF4-FFF2-40B4-BE49-F238E27FC236}">
                <a16:creationId xmlns:a16="http://schemas.microsoft.com/office/drawing/2014/main" xmlns="" id="{F7728D77-C25B-41E7-A81C-805EAF3D017C}"/>
              </a:ext>
            </a:extLst>
          </p:cNvPr>
          <p:cNvSpPr>
            <a:spLocks noGrp="1"/>
          </p:cNvSpPr>
          <p:nvPr>
            <p:ph idx="1"/>
          </p:nvPr>
        </p:nvSpPr>
        <p:spPr>
          <a:xfrm>
            <a:off x="838200" y="1754968"/>
            <a:ext cx="10515600" cy="4737907"/>
          </a:xfrm>
        </p:spPr>
        <p:txBody>
          <a:bodyPr/>
          <a:lstStyle/>
          <a:p>
            <a:pPr marL="0" indent="0" algn="just">
              <a:buNone/>
            </a:pPr>
            <a:r>
              <a:rPr lang="en-US" b="1" dirty="0"/>
              <a:t>Internet of Things(IoT)</a:t>
            </a:r>
            <a:r>
              <a:rPr lang="en-US" dirty="0"/>
              <a:t> is a network of physical objects or "things" that are embedded with software, electronics, network, and sensors that allows these objects to collect and exchange data. </a:t>
            </a:r>
          </a:p>
          <a:p>
            <a:pPr marL="0" indent="0" algn="just">
              <a:buNone/>
            </a:pPr>
            <a:endParaRPr lang="en-US" sz="1200" dirty="0"/>
          </a:p>
          <a:p>
            <a:pPr marL="0" indent="0" algn="just">
              <a:buNone/>
            </a:pPr>
            <a:r>
              <a:rPr lang="en-US" dirty="0"/>
              <a:t>The goal of IoT is to extend internet connectivity from standard devices like computer, mobile, tablet to relatively dumb devices like a toaster.</a:t>
            </a:r>
          </a:p>
          <a:p>
            <a:pPr marL="0" indent="0" algn="just">
              <a:buNone/>
            </a:pPr>
            <a:endParaRPr lang="en-US" dirty="0"/>
          </a:p>
          <a:p>
            <a:pPr marL="0" indent="0" algn="just">
              <a:buNone/>
            </a:pPr>
            <a:r>
              <a:rPr lang="en-US" dirty="0"/>
              <a:t>IoT makes virtually everything "smart," by improving aspects of our life with the power of data collection, AI algorithm, and networks.</a:t>
            </a:r>
            <a:endParaRPr lang="en-IN" dirty="0"/>
          </a:p>
        </p:txBody>
      </p:sp>
    </p:spTree>
    <p:extLst>
      <p:ext uri="{BB962C8B-B14F-4D97-AF65-F5344CB8AC3E}">
        <p14:creationId xmlns:p14="http://schemas.microsoft.com/office/powerpoint/2010/main" val="375817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Try It: Connect the USB Cable</a:t>
            </a:r>
          </a:p>
        </p:txBody>
      </p:sp>
      <p:pic>
        <p:nvPicPr>
          <p:cNvPr id="10243" name="Picture 3" descr="pic4.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362200"/>
            <a:ext cx="5867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 Box 9"/>
          <p:cNvSpPr txBox="1">
            <a:spLocks noChangeArrowheads="1"/>
          </p:cNvSpPr>
          <p:nvPr/>
        </p:nvSpPr>
        <p:spPr bwMode="auto">
          <a:xfrm>
            <a:off x="4973639" y="6213476"/>
            <a:ext cx="2611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Arial" panose="020B0604020202020204" pitchFamily="34" charset="0"/>
                <a:ea typeface="MS PGothic" panose="020B0600070205080204" pitchFamily="34" charset="-128"/>
              </a:rPr>
              <a:t>todbot.com/blog/bionicarduino</a:t>
            </a:r>
            <a:endParaRPr lang="en-US" sz="2400">
              <a:solidFill>
                <a:srgbClr val="000000"/>
              </a:solidFill>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166627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905000" y="-17463"/>
            <a:ext cx="8229600" cy="792163"/>
          </a:xfrm>
        </p:spPr>
        <p:txBody>
          <a:bodyPr/>
          <a:lstStyle/>
          <a:p>
            <a:pPr eaLnBrk="1" hangingPunct="1"/>
            <a:r>
              <a:rPr lang="en-US" smtClean="0"/>
              <a:t>Arduino IDE</a:t>
            </a:r>
          </a:p>
        </p:txBody>
      </p:sp>
      <p:pic>
        <p:nvPicPr>
          <p:cNvPr id="11267" name="Picture 2" descr="https://labitat.dk/w/images/6/63/ArduinoI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895350"/>
            <a:ext cx="5029200" cy="527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Box 3"/>
          <p:cNvSpPr txBox="1">
            <a:spLocks noChangeArrowheads="1"/>
          </p:cNvSpPr>
          <p:nvPr/>
        </p:nvSpPr>
        <p:spPr bwMode="auto">
          <a:xfrm>
            <a:off x="1828801" y="6243638"/>
            <a:ext cx="8640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2400"/>
              <a:t>See: </a:t>
            </a:r>
            <a:r>
              <a:rPr lang="en-US" sz="2400">
                <a:hlinkClick r:id="rId3"/>
              </a:rPr>
              <a:t>http://arduino.cc/en/Guide/Environment</a:t>
            </a:r>
            <a:r>
              <a:rPr lang="en-US" sz="2400"/>
              <a:t> for more information</a:t>
            </a:r>
          </a:p>
        </p:txBody>
      </p:sp>
    </p:spTree>
    <p:extLst>
      <p:ext uri="{BB962C8B-B14F-4D97-AF65-F5344CB8AC3E}">
        <p14:creationId xmlns:p14="http://schemas.microsoft.com/office/powerpoint/2010/main" val="3757306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46275" y="23813"/>
            <a:ext cx="8229600" cy="1143000"/>
          </a:xfrm>
        </p:spPr>
        <p:txBody>
          <a:bodyPr/>
          <a:lstStyle/>
          <a:p>
            <a:pPr eaLnBrk="1" hangingPunct="1"/>
            <a:r>
              <a:rPr lang="en-US" smtClean="0"/>
              <a:t>Select Serial Port and Board</a:t>
            </a:r>
          </a:p>
        </p:txBody>
      </p:sp>
      <p:pic>
        <p:nvPicPr>
          <p:cNvPr id="12291" name="Picture 6" descr="http://cal-eng.com/wp-content/uploads/2012/01/Arduino-ID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1905001"/>
            <a:ext cx="4092575"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8" descr="http://startingelectronics.com/software/arduino/installing-arduino-software-windows-7/arduino-install-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7563" y="1905001"/>
            <a:ext cx="4267200" cy="400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36284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057400" y="0"/>
            <a:ext cx="8229600" cy="1143000"/>
          </a:xfrm>
        </p:spPr>
        <p:txBody>
          <a:bodyPr/>
          <a:lstStyle/>
          <a:p>
            <a:pPr eaLnBrk="1" hangingPunct="1"/>
            <a:r>
              <a:rPr lang="en-US" smtClean="0"/>
              <a:t>Status Messages</a:t>
            </a:r>
          </a:p>
        </p:txBody>
      </p:sp>
      <p:pic>
        <p:nvPicPr>
          <p:cNvPr id="13315" name="Picture 3" descr="pic8.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00200"/>
            <a:ext cx="745648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9"/>
          <p:cNvSpPr txBox="1">
            <a:spLocks noChangeArrowheads="1"/>
          </p:cNvSpPr>
          <p:nvPr/>
        </p:nvSpPr>
        <p:spPr bwMode="auto">
          <a:xfrm>
            <a:off x="4973639" y="6213476"/>
            <a:ext cx="2611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Arial" panose="020B0604020202020204" pitchFamily="34" charset="0"/>
                <a:ea typeface="MS PGothic" panose="020B0600070205080204" pitchFamily="34" charset="-128"/>
              </a:rPr>
              <a:t>todbot.com/blog/bionicarduino</a:t>
            </a:r>
            <a:endParaRPr lang="en-US" sz="2400">
              <a:solidFill>
                <a:srgbClr val="000000"/>
              </a:solidFill>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2640284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descr="pic7.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19100"/>
            <a:ext cx="8204200" cy="582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 Box 9"/>
          <p:cNvSpPr txBox="1">
            <a:spLocks noChangeArrowheads="1"/>
          </p:cNvSpPr>
          <p:nvPr/>
        </p:nvSpPr>
        <p:spPr bwMode="auto">
          <a:xfrm>
            <a:off x="4973639" y="6213476"/>
            <a:ext cx="2611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Arial" panose="020B0604020202020204" pitchFamily="34" charset="0"/>
                <a:ea typeface="MS PGothic" panose="020B0600070205080204" pitchFamily="34" charset="-128"/>
              </a:rPr>
              <a:t>todbot.com/blog/bionicarduino</a:t>
            </a:r>
            <a:endParaRPr lang="en-US" sz="2400">
              <a:solidFill>
                <a:srgbClr val="000000"/>
              </a:solidFill>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1851409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981200" y="0"/>
            <a:ext cx="8229600" cy="1143000"/>
          </a:xfrm>
        </p:spPr>
        <p:txBody>
          <a:bodyPr/>
          <a:lstStyle/>
          <a:p>
            <a:pPr eaLnBrk="1" hangingPunct="1"/>
            <a:r>
              <a:rPr lang="en-US" smtClean="0"/>
              <a:t>A Little Bit About Programming</a:t>
            </a:r>
          </a:p>
        </p:txBody>
      </p:sp>
      <p:pic>
        <p:nvPicPr>
          <p:cNvPr id="15363" name="Picture 2" descr="arduino ide cebu philippi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475" y="1192213"/>
            <a:ext cx="4953000" cy="550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Content Placeholder 2"/>
          <p:cNvSpPr txBox="1">
            <a:spLocks/>
          </p:cNvSpPr>
          <p:nvPr/>
        </p:nvSpPr>
        <p:spPr bwMode="auto">
          <a:xfrm>
            <a:off x="6934200" y="1192213"/>
            <a:ext cx="3862388" cy="571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r>
              <a:rPr lang="en-US"/>
              <a:t>Code is case sensitive</a:t>
            </a:r>
          </a:p>
          <a:p>
            <a:pPr eaLnBrk="1" hangingPunct="1"/>
            <a:r>
              <a:rPr lang="en-US"/>
              <a:t>Statements are commands and must end with a semi-colon</a:t>
            </a:r>
          </a:p>
          <a:p>
            <a:pPr eaLnBrk="1" hangingPunct="1"/>
            <a:r>
              <a:rPr lang="en-US"/>
              <a:t>Comments follow a // or begin with /* and end with */</a:t>
            </a:r>
          </a:p>
          <a:p>
            <a:pPr eaLnBrk="1" hangingPunct="1"/>
            <a:r>
              <a:rPr lang="en-US">
                <a:hlinkClick r:id="rId3"/>
              </a:rPr>
              <a:t>loop and setup</a:t>
            </a:r>
            <a:endParaRPr lang="en-US"/>
          </a:p>
        </p:txBody>
      </p:sp>
    </p:spTree>
    <p:extLst>
      <p:ext uri="{BB962C8B-B14F-4D97-AF65-F5344CB8AC3E}">
        <p14:creationId xmlns:p14="http://schemas.microsoft.com/office/powerpoint/2010/main" val="41952695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981200" y="6350"/>
            <a:ext cx="8229600" cy="1143000"/>
          </a:xfrm>
        </p:spPr>
        <p:txBody>
          <a:bodyPr/>
          <a:lstStyle/>
          <a:p>
            <a:pPr eaLnBrk="1" hangingPunct="1"/>
            <a:r>
              <a:rPr lang="en-US" smtClean="0"/>
              <a:t>Add an External LED to pin 13</a:t>
            </a:r>
          </a:p>
        </p:txBody>
      </p:sp>
      <p:sp>
        <p:nvSpPr>
          <p:cNvPr id="17411" name="Content Placeholder 2"/>
          <p:cNvSpPr txBox="1">
            <a:spLocks/>
          </p:cNvSpPr>
          <p:nvPr/>
        </p:nvSpPr>
        <p:spPr bwMode="auto">
          <a:xfrm>
            <a:off x="2209800" y="1600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r>
              <a:rPr lang="en-US" b="1"/>
              <a:t>File &gt; Examples &gt; Digital &gt; Blink</a:t>
            </a:r>
          </a:p>
          <a:p>
            <a:pPr eaLnBrk="1" hangingPunct="1"/>
            <a:r>
              <a:rPr lang="en-US"/>
              <a:t>LED’s have polarity </a:t>
            </a:r>
          </a:p>
          <a:p>
            <a:pPr lvl="1" eaLnBrk="1" hangingPunct="1"/>
            <a:r>
              <a:rPr lang="en-US"/>
              <a:t>Negative indicated by flat side of the housing and a short leg</a:t>
            </a:r>
            <a:endParaRPr lang="en-US" b="1"/>
          </a:p>
        </p:txBody>
      </p:sp>
      <p:pic>
        <p:nvPicPr>
          <p:cNvPr id="17412" name="Picture 6" descr="ledpolarity"/>
          <p:cNvPicPr>
            <a:picLocks noChangeAspect="1" noChangeArrowheads="1"/>
          </p:cNvPicPr>
          <p:nvPr/>
        </p:nvPicPr>
        <p:blipFill>
          <a:blip r:embed="rId2">
            <a:clrChange>
              <a:clrFrom>
                <a:srgbClr val="F9FDFF"/>
              </a:clrFrom>
              <a:clrTo>
                <a:srgbClr val="F9FDFF">
                  <a:alpha val="0"/>
                </a:srgbClr>
              </a:clrTo>
            </a:clrChange>
            <a:extLst>
              <a:ext uri="{28A0092B-C50C-407E-A947-70E740481C1C}">
                <a14:useLocalDpi xmlns:a14="http://schemas.microsoft.com/office/drawing/2010/main" val="0"/>
              </a:ext>
            </a:extLst>
          </a:blip>
          <a:srcRect/>
          <a:stretch>
            <a:fillRect/>
          </a:stretch>
        </p:blipFill>
        <p:spPr bwMode="auto">
          <a:xfrm>
            <a:off x="2347914" y="3810001"/>
            <a:ext cx="3519487"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8" descr="arduin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3429001"/>
            <a:ext cx="2857500" cy="255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 Box 9"/>
          <p:cNvSpPr txBox="1">
            <a:spLocks noChangeArrowheads="1"/>
          </p:cNvSpPr>
          <p:nvPr/>
        </p:nvSpPr>
        <p:spPr bwMode="auto">
          <a:xfrm>
            <a:off x="2971800" y="6019800"/>
            <a:ext cx="20018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Arial" panose="020B0604020202020204" pitchFamily="34" charset="0"/>
                <a:ea typeface="MS PGothic" panose="020B0600070205080204" pitchFamily="34" charset="-128"/>
              </a:rPr>
              <a:t>www.instructables.com</a:t>
            </a:r>
            <a:endParaRPr lang="en-US" sz="2400">
              <a:solidFill>
                <a:srgbClr val="000000"/>
              </a:solidFill>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32304798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t>Terminology</a:t>
            </a:r>
          </a:p>
        </p:txBody>
      </p:sp>
      <p:pic>
        <p:nvPicPr>
          <p:cNvPr id="18435" name="Picture 3" descr="pic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600200"/>
            <a:ext cx="762635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31750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867400" y="304800"/>
            <a:ext cx="4038600" cy="1143000"/>
          </a:xfrm>
        </p:spPr>
        <p:txBody>
          <a:bodyPr/>
          <a:lstStyle/>
          <a:p>
            <a:pPr eaLnBrk="1" hangingPunct="1"/>
            <a:r>
              <a:rPr lang="en-US" smtClean="0"/>
              <a:t>Digital I/0</a:t>
            </a:r>
          </a:p>
        </p:txBody>
      </p:sp>
      <p:pic>
        <p:nvPicPr>
          <p:cNvPr id="1945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33338"/>
            <a:ext cx="3656013"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Box 3"/>
          <p:cNvSpPr txBox="1">
            <a:spLocks noChangeArrowheads="1"/>
          </p:cNvSpPr>
          <p:nvPr/>
        </p:nvSpPr>
        <p:spPr bwMode="auto">
          <a:xfrm>
            <a:off x="3168650" y="2728914"/>
            <a:ext cx="7924800" cy="420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sz="3000">
                <a:latin typeface="Courier New" panose="02070309020205020404" pitchFamily="49" charset="0"/>
                <a:cs typeface="Courier New" panose="02070309020205020404" pitchFamily="49" charset="0"/>
              </a:rPr>
              <a:t>pinMode(</a:t>
            </a:r>
            <a:r>
              <a:rPr lang="en-US" sz="3000" i="1">
                <a:latin typeface="Courier New" panose="02070309020205020404" pitchFamily="49" charset="0"/>
                <a:cs typeface="Courier New" panose="02070309020205020404" pitchFamily="49" charset="0"/>
              </a:rPr>
              <a:t>pin</a:t>
            </a:r>
            <a:r>
              <a:rPr lang="en-US" sz="3000">
                <a:latin typeface="Courier New" panose="02070309020205020404" pitchFamily="49" charset="0"/>
                <a:cs typeface="Courier New" panose="02070309020205020404" pitchFamily="49" charset="0"/>
              </a:rPr>
              <a:t>, </a:t>
            </a:r>
            <a:r>
              <a:rPr lang="en-US" sz="3000" i="1">
                <a:latin typeface="Courier New" panose="02070309020205020404" pitchFamily="49" charset="0"/>
                <a:cs typeface="Courier New" panose="02070309020205020404" pitchFamily="49" charset="0"/>
              </a:rPr>
              <a:t>mode</a:t>
            </a:r>
            <a:r>
              <a:rPr lang="en-US" sz="3000">
                <a:latin typeface="Courier New" panose="02070309020205020404" pitchFamily="49" charset="0"/>
                <a:cs typeface="Courier New" panose="02070309020205020404" pitchFamily="49" charset="0"/>
              </a:rPr>
              <a:t>)</a:t>
            </a:r>
          </a:p>
          <a:p>
            <a:pPr lvl="1" eaLnBrk="1" hangingPunct="1">
              <a:lnSpc>
                <a:spcPct val="90000"/>
              </a:lnSpc>
              <a:spcBef>
                <a:spcPct val="0"/>
              </a:spcBef>
              <a:buFontTx/>
              <a:buNone/>
            </a:pPr>
            <a:r>
              <a:rPr lang="en-US" sz="2600"/>
              <a:t>Sets pin to either </a:t>
            </a:r>
            <a:r>
              <a:rPr lang="en-US" sz="2600">
                <a:latin typeface="Courier New" panose="02070309020205020404" pitchFamily="49" charset="0"/>
                <a:cs typeface="Courier New" panose="02070309020205020404" pitchFamily="49" charset="0"/>
              </a:rPr>
              <a:t>INPUT</a:t>
            </a:r>
            <a:r>
              <a:rPr lang="en-US" sz="2600"/>
              <a:t> or </a:t>
            </a:r>
            <a:r>
              <a:rPr lang="en-US" sz="2600">
                <a:latin typeface="Courier New" panose="02070309020205020404" pitchFamily="49" charset="0"/>
                <a:cs typeface="Courier New" panose="02070309020205020404" pitchFamily="49" charset="0"/>
              </a:rPr>
              <a:t>OUTPUT</a:t>
            </a:r>
          </a:p>
          <a:p>
            <a:pPr lvl="1" eaLnBrk="1" hangingPunct="1">
              <a:lnSpc>
                <a:spcPct val="90000"/>
              </a:lnSpc>
              <a:spcBef>
                <a:spcPct val="0"/>
              </a:spcBef>
              <a:buFontTx/>
              <a:buNone/>
            </a:pPr>
            <a:endParaRPr lang="en-US" sz="900">
              <a:latin typeface="Courier New" panose="02070309020205020404" pitchFamily="49" charset="0"/>
              <a:cs typeface="Courier New" panose="02070309020205020404" pitchFamily="49" charset="0"/>
            </a:endParaRPr>
          </a:p>
          <a:p>
            <a:pPr eaLnBrk="1" hangingPunct="1">
              <a:lnSpc>
                <a:spcPct val="90000"/>
              </a:lnSpc>
              <a:spcBef>
                <a:spcPct val="0"/>
              </a:spcBef>
              <a:buFontTx/>
              <a:buNone/>
            </a:pPr>
            <a:r>
              <a:rPr lang="en-US" sz="3000">
                <a:latin typeface="Courier New" panose="02070309020205020404" pitchFamily="49" charset="0"/>
                <a:cs typeface="Courier New" panose="02070309020205020404" pitchFamily="49" charset="0"/>
              </a:rPr>
              <a:t>digitalRead(</a:t>
            </a:r>
            <a:r>
              <a:rPr lang="en-US" sz="3000" i="1">
                <a:latin typeface="Courier New" panose="02070309020205020404" pitchFamily="49" charset="0"/>
                <a:cs typeface="Courier New" panose="02070309020205020404" pitchFamily="49" charset="0"/>
              </a:rPr>
              <a:t>pin</a:t>
            </a:r>
            <a:r>
              <a:rPr lang="en-US" sz="3000">
                <a:latin typeface="Courier New" panose="02070309020205020404" pitchFamily="49" charset="0"/>
                <a:cs typeface="Courier New" panose="02070309020205020404" pitchFamily="49" charset="0"/>
              </a:rPr>
              <a:t>)</a:t>
            </a:r>
          </a:p>
          <a:p>
            <a:pPr lvl="1" eaLnBrk="1" hangingPunct="1">
              <a:lnSpc>
                <a:spcPct val="90000"/>
              </a:lnSpc>
              <a:spcBef>
                <a:spcPct val="0"/>
              </a:spcBef>
              <a:buFontTx/>
              <a:buNone/>
            </a:pPr>
            <a:r>
              <a:rPr lang="en-US" sz="2600"/>
              <a:t>Reads </a:t>
            </a:r>
            <a:r>
              <a:rPr lang="en-US" sz="2600">
                <a:latin typeface="Courier New" panose="02070309020205020404" pitchFamily="49" charset="0"/>
                <a:cs typeface="Courier New" panose="02070309020205020404" pitchFamily="49" charset="0"/>
              </a:rPr>
              <a:t>HIGH</a:t>
            </a:r>
            <a:r>
              <a:rPr lang="en-US" sz="2600"/>
              <a:t> or </a:t>
            </a:r>
            <a:r>
              <a:rPr lang="en-US" sz="2600">
                <a:latin typeface="Courier New" panose="02070309020205020404" pitchFamily="49" charset="0"/>
                <a:cs typeface="Courier New" panose="02070309020205020404" pitchFamily="49" charset="0"/>
              </a:rPr>
              <a:t>LOW</a:t>
            </a:r>
            <a:r>
              <a:rPr lang="en-US" sz="2600"/>
              <a:t> from a pin</a:t>
            </a:r>
          </a:p>
          <a:p>
            <a:pPr lvl="1" eaLnBrk="1" hangingPunct="1">
              <a:lnSpc>
                <a:spcPct val="90000"/>
              </a:lnSpc>
              <a:spcBef>
                <a:spcPct val="0"/>
              </a:spcBef>
              <a:buFontTx/>
              <a:buNone/>
            </a:pPr>
            <a:endParaRPr lang="en-US" sz="900"/>
          </a:p>
          <a:p>
            <a:pPr eaLnBrk="1" hangingPunct="1">
              <a:lnSpc>
                <a:spcPct val="90000"/>
              </a:lnSpc>
              <a:spcBef>
                <a:spcPct val="0"/>
              </a:spcBef>
              <a:buFontTx/>
              <a:buNone/>
            </a:pPr>
            <a:r>
              <a:rPr lang="en-US" sz="3000">
                <a:latin typeface="Courier New" panose="02070309020205020404" pitchFamily="49" charset="0"/>
                <a:cs typeface="Courier New" panose="02070309020205020404" pitchFamily="49" charset="0"/>
              </a:rPr>
              <a:t>digitalWrite(</a:t>
            </a:r>
            <a:r>
              <a:rPr lang="en-US" sz="3000" i="1">
                <a:latin typeface="Courier New" panose="02070309020205020404" pitchFamily="49" charset="0"/>
                <a:cs typeface="Courier New" panose="02070309020205020404" pitchFamily="49" charset="0"/>
              </a:rPr>
              <a:t>pin</a:t>
            </a:r>
            <a:r>
              <a:rPr lang="en-US" sz="3000">
                <a:latin typeface="Courier New" panose="02070309020205020404" pitchFamily="49" charset="0"/>
                <a:cs typeface="Courier New" panose="02070309020205020404" pitchFamily="49" charset="0"/>
              </a:rPr>
              <a:t>, </a:t>
            </a:r>
            <a:r>
              <a:rPr lang="en-US" sz="3000" i="1">
                <a:latin typeface="Courier New" panose="02070309020205020404" pitchFamily="49" charset="0"/>
                <a:cs typeface="Courier New" panose="02070309020205020404" pitchFamily="49" charset="0"/>
              </a:rPr>
              <a:t>value</a:t>
            </a:r>
            <a:r>
              <a:rPr lang="en-US" sz="3000">
                <a:latin typeface="Courier New" panose="02070309020205020404" pitchFamily="49" charset="0"/>
                <a:cs typeface="Courier New" panose="02070309020205020404" pitchFamily="49" charset="0"/>
              </a:rPr>
              <a:t>)</a:t>
            </a:r>
          </a:p>
          <a:p>
            <a:pPr lvl="1" eaLnBrk="1" hangingPunct="1">
              <a:lnSpc>
                <a:spcPct val="90000"/>
              </a:lnSpc>
              <a:spcBef>
                <a:spcPct val="0"/>
              </a:spcBef>
              <a:buFontTx/>
              <a:buNone/>
            </a:pPr>
            <a:r>
              <a:rPr lang="en-US" sz="2600"/>
              <a:t>Writes </a:t>
            </a:r>
            <a:r>
              <a:rPr lang="en-US" sz="2600">
                <a:latin typeface="Courier New" panose="02070309020205020404" pitchFamily="49" charset="0"/>
                <a:cs typeface="Courier New" panose="02070309020205020404" pitchFamily="49" charset="0"/>
              </a:rPr>
              <a:t>HIGH</a:t>
            </a:r>
            <a:r>
              <a:rPr lang="en-US" sz="2600"/>
              <a:t> or </a:t>
            </a:r>
            <a:r>
              <a:rPr lang="en-US" sz="2600">
                <a:latin typeface="Courier New" panose="02070309020205020404" pitchFamily="49" charset="0"/>
                <a:cs typeface="Courier New" panose="02070309020205020404" pitchFamily="49" charset="0"/>
              </a:rPr>
              <a:t>LOW</a:t>
            </a:r>
            <a:r>
              <a:rPr lang="en-US" sz="2600"/>
              <a:t> to a pin</a:t>
            </a:r>
          </a:p>
          <a:p>
            <a:pPr lvl="1" eaLnBrk="1" hangingPunct="1">
              <a:lnSpc>
                <a:spcPct val="90000"/>
              </a:lnSpc>
              <a:spcBef>
                <a:spcPct val="0"/>
              </a:spcBef>
              <a:buFontTx/>
              <a:buNone/>
            </a:pPr>
            <a:endParaRPr lang="en-US" sz="900"/>
          </a:p>
          <a:p>
            <a:pPr eaLnBrk="1" hangingPunct="1">
              <a:lnSpc>
                <a:spcPct val="90000"/>
              </a:lnSpc>
              <a:spcBef>
                <a:spcPct val="0"/>
              </a:spcBef>
              <a:buFontTx/>
              <a:buNone/>
            </a:pPr>
            <a:r>
              <a:rPr lang="en-US" sz="3000"/>
              <a:t>Electronic stuff </a:t>
            </a:r>
          </a:p>
          <a:p>
            <a:pPr lvl="1" eaLnBrk="1" hangingPunct="1">
              <a:lnSpc>
                <a:spcPct val="90000"/>
              </a:lnSpc>
              <a:spcBef>
                <a:spcPct val="0"/>
              </a:spcBef>
              <a:buFontTx/>
              <a:buNone/>
            </a:pPr>
            <a:r>
              <a:rPr lang="en-US" sz="2600"/>
              <a:t>Output pins can provide 40 mA of current</a:t>
            </a:r>
          </a:p>
          <a:p>
            <a:pPr lvl="1" eaLnBrk="1" hangingPunct="1">
              <a:lnSpc>
                <a:spcPct val="90000"/>
              </a:lnSpc>
              <a:spcBef>
                <a:spcPct val="0"/>
              </a:spcBef>
              <a:buFontTx/>
              <a:buNone/>
            </a:pPr>
            <a:r>
              <a:rPr lang="en-US" sz="2600"/>
              <a:t>Writing </a:t>
            </a:r>
            <a:r>
              <a:rPr lang="en-US" sz="2600">
                <a:latin typeface="Courier New" panose="02070309020205020404" pitchFamily="49" charset="0"/>
                <a:cs typeface="Courier New" panose="02070309020205020404" pitchFamily="49" charset="0"/>
              </a:rPr>
              <a:t>HIGH</a:t>
            </a:r>
            <a:r>
              <a:rPr lang="en-US" sz="2600"/>
              <a:t> to an input pin installs a 20K</a:t>
            </a:r>
            <a:r>
              <a:rPr lang="el-GR" sz="2600">
                <a:latin typeface="Arial" panose="020B0604020202020204" pitchFamily="34" charset="0"/>
              </a:rPr>
              <a:t>Ω</a:t>
            </a:r>
            <a:r>
              <a:rPr lang="en-US" sz="2600"/>
              <a:t> pullup</a:t>
            </a:r>
          </a:p>
          <a:p>
            <a:pPr eaLnBrk="1" hangingPunct="1">
              <a:spcBef>
                <a:spcPct val="0"/>
              </a:spcBef>
              <a:buFontTx/>
              <a:buNone/>
            </a:pPr>
            <a:endParaRPr lang="en-US" sz="1800"/>
          </a:p>
        </p:txBody>
      </p:sp>
      <p:sp>
        <p:nvSpPr>
          <p:cNvPr id="19461" name="Text Box 9"/>
          <p:cNvSpPr txBox="1">
            <a:spLocks noChangeArrowheads="1"/>
          </p:cNvSpPr>
          <p:nvPr/>
        </p:nvSpPr>
        <p:spPr bwMode="auto">
          <a:xfrm>
            <a:off x="1752600" y="2122489"/>
            <a:ext cx="2832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Arial" panose="020B0604020202020204" pitchFamily="34" charset="0"/>
                <a:ea typeface="MS PGothic" panose="020B0600070205080204" pitchFamily="34" charset="-128"/>
              </a:rPr>
              <a:t>www.mikroe.com/chapters/view/1</a:t>
            </a:r>
            <a:endParaRPr lang="en-US" sz="2400">
              <a:solidFill>
                <a:srgbClr val="000000"/>
              </a:solidFill>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29089351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Arduino Timing</a:t>
            </a:r>
          </a:p>
        </p:txBody>
      </p:sp>
      <p:sp>
        <p:nvSpPr>
          <p:cNvPr id="21507" name="Content Placeholder 2"/>
          <p:cNvSpPr txBox="1">
            <a:spLocks/>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r>
              <a:rPr lang="en-US">
                <a:latin typeface="Courier New" panose="02070309020205020404" pitchFamily="49" charset="0"/>
                <a:cs typeface="Courier New" panose="02070309020205020404" pitchFamily="49" charset="0"/>
              </a:rPr>
              <a:t>delay(</a:t>
            </a:r>
            <a:r>
              <a:rPr lang="en-US" i="1">
                <a:latin typeface="Courier New" panose="02070309020205020404" pitchFamily="49" charset="0"/>
                <a:cs typeface="Courier New" panose="02070309020205020404" pitchFamily="49" charset="0"/>
              </a:rPr>
              <a:t>ms</a:t>
            </a:r>
            <a:r>
              <a:rPr lang="en-US">
                <a:latin typeface="Courier New" panose="02070309020205020404" pitchFamily="49" charset="0"/>
                <a:cs typeface="Courier New" panose="02070309020205020404" pitchFamily="49" charset="0"/>
              </a:rPr>
              <a:t>)</a:t>
            </a:r>
          </a:p>
          <a:p>
            <a:pPr lvl="1" eaLnBrk="1" hangingPunct="1"/>
            <a:r>
              <a:rPr lang="en-US"/>
              <a:t>Pauses for a few milliseconds</a:t>
            </a:r>
          </a:p>
          <a:p>
            <a:pPr eaLnBrk="1" hangingPunct="1"/>
            <a:r>
              <a:rPr lang="en-US">
                <a:latin typeface="Courier New" panose="02070309020205020404" pitchFamily="49" charset="0"/>
                <a:cs typeface="Courier New" panose="02070309020205020404" pitchFamily="49" charset="0"/>
              </a:rPr>
              <a:t>delayMicroseconds(</a:t>
            </a:r>
            <a:r>
              <a:rPr lang="en-US" i="1">
                <a:latin typeface="Courier New" panose="02070309020205020404" pitchFamily="49" charset="0"/>
                <a:cs typeface="Courier New" panose="02070309020205020404" pitchFamily="49" charset="0"/>
              </a:rPr>
              <a:t>us</a:t>
            </a:r>
            <a:r>
              <a:rPr lang="en-US">
                <a:latin typeface="Courier New" panose="02070309020205020404" pitchFamily="49" charset="0"/>
                <a:cs typeface="Courier New" panose="02070309020205020404" pitchFamily="49" charset="0"/>
              </a:rPr>
              <a:t>)</a:t>
            </a:r>
          </a:p>
          <a:p>
            <a:pPr lvl="1" eaLnBrk="1" hangingPunct="1"/>
            <a:r>
              <a:rPr lang="en-US"/>
              <a:t>Pauses for a few microseconds</a:t>
            </a:r>
          </a:p>
          <a:p>
            <a:pPr eaLnBrk="1" hangingPunct="1"/>
            <a:r>
              <a:rPr lang="en-US"/>
              <a:t>More commands: </a:t>
            </a:r>
            <a:r>
              <a:rPr lang="en-US">
                <a:hlinkClick r:id="rId2" action="ppaction://hlinkfile"/>
              </a:rPr>
              <a:t>arduino.cc/en/Reference/HomePage</a:t>
            </a:r>
            <a:endParaRPr lang="en-US"/>
          </a:p>
          <a:p>
            <a:pPr eaLnBrk="1" hangingPunct="1"/>
            <a:endParaRPr lang="en-US"/>
          </a:p>
        </p:txBody>
      </p:sp>
    </p:spTree>
    <p:extLst>
      <p:ext uri="{BB962C8B-B14F-4D97-AF65-F5344CB8AC3E}">
        <p14:creationId xmlns:p14="http://schemas.microsoft.com/office/powerpoint/2010/main" val="2573571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xmlns="" id="{54DE7671-1F55-4A6A-A65B-B0C9CFB47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49466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88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981200" y="0"/>
            <a:ext cx="8229600" cy="1143000"/>
          </a:xfrm>
        </p:spPr>
        <p:txBody>
          <a:bodyPr/>
          <a:lstStyle/>
          <a:p>
            <a:pPr eaLnBrk="1" hangingPunct="1"/>
            <a:r>
              <a:rPr lang="en-US" smtClean="0"/>
              <a:t>Digital?  Analog?</a:t>
            </a:r>
          </a:p>
        </p:txBody>
      </p:sp>
      <p:sp>
        <p:nvSpPr>
          <p:cNvPr id="22531" name="Rectangle 3"/>
          <p:cNvSpPr txBox="1">
            <a:spLocks/>
          </p:cNvSpPr>
          <p:nvPr/>
        </p:nvSpPr>
        <p:spPr bwMode="auto">
          <a:xfrm>
            <a:off x="1828800" y="1219200"/>
            <a:ext cx="8534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r>
              <a:rPr lang="en-US"/>
              <a:t>Digital has two values: </a:t>
            </a:r>
            <a:r>
              <a:rPr lang="en-US" b="1"/>
              <a:t>on</a:t>
            </a:r>
            <a:r>
              <a:rPr lang="en-US"/>
              <a:t> and </a:t>
            </a:r>
            <a:r>
              <a:rPr lang="en-US" b="1"/>
              <a:t>off</a:t>
            </a:r>
          </a:p>
          <a:p>
            <a:pPr eaLnBrk="1" hangingPunct="1"/>
            <a:r>
              <a:rPr lang="en-US"/>
              <a:t>Analog has many (infinite) values</a:t>
            </a:r>
          </a:p>
          <a:p>
            <a:pPr eaLnBrk="1" hangingPunct="1"/>
            <a:r>
              <a:rPr lang="en-US"/>
              <a:t>Computers don’t really do analog, they </a:t>
            </a:r>
            <a:r>
              <a:rPr lang="en-US" b="1" i="1"/>
              <a:t>quantize</a:t>
            </a:r>
          </a:p>
          <a:p>
            <a:pPr eaLnBrk="1" hangingPunct="1"/>
            <a:r>
              <a:rPr lang="en-US"/>
              <a:t>Remember the 6 analog input pins---here’s  how they work</a:t>
            </a:r>
            <a:r>
              <a:rPr lang="en-US" i="1"/>
              <a:t> </a:t>
            </a:r>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3050" y="3657601"/>
            <a:ext cx="628015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Text Box 9"/>
          <p:cNvSpPr txBox="1">
            <a:spLocks noChangeArrowheads="1"/>
          </p:cNvSpPr>
          <p:nvPr/>
        </p:nvSpPr>
        <p:spPr bwMode="auto">
          <a:xfrm>
            <a:off x="5694364" y="6550026"/>
            <a:ext cx="2611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Arial" panose="020B0604020202020204" pitchFamily="34" charset="0"/>
                <a:ea typeface="MS PGothic" panose="020B0600070205080204" pitchFamily="34" charset="-128"/>
              </a:rPr>
              <a:t>todbot.com/blog/bionicarduino</a:t>
            </a:r>
            <a:endParaRPr lang="en-US" sz="2400">
              <a:solidFill>
                <a:srgbClr val="000000"/>
              </a:solidFill>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34138683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39200" y="2133600"/>
            <a:ext cx="18288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itle 1"/>
          <p:cNvSpPr>
            <a:spLocks noGrp="1"/>
          </p:cNvSpPr>
          <p:nvPr>
            <p:ph type="title"/>
          </p:nvPr>
        </p:nvSpPr>
        <p:spPr>
          <a:xfrm>
            <a:off x="1995488" y="0"/>
            <a:ext cx="8229600" cy="914400"/>
          </a:xfrm>
        </p:spPr>
        <p:txBody>
          <a:bodyPr/>
          <a:lstStyle/>
          <a:p>
            <a:pPr eaLnBrk="1" hangingPunct="1"/>
            <a:r>
              <a:rPr lang="en-US" smtClean="0"/>
              <a:t>Putting It Together</a:t>
            </a:r>
          </a:p>
        </p:txBody>
      </p:sp>
      <p:pic>
        <p:nvPicPr>
          <p:cNvPr id="2458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914400"/>
            <a:ext cx="2524125"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97013" y="4483100"/>
            <a:ext cx="8235951"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TextBox 4"/>
          <p:cNvSpPr txBox="1">
            <a:spLocks noChangeArrowheads="1"/>
          </p:cNvSpPr>
          <p:nvPr/>
        </p:nvSpPr>
        <p:spPr bwMode="auto">
          <a:xfrm>
            <a:off x="3983038" y="1147764"/>
            <a:ext cx="5510212" cy="304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en-US"/>
              <a:t>Complete the sketch (program) below.</a:t>
            </a:r>
          </a:p>
          <a:p>
            <a:pPr eaLnBrk="1" hangingPunct="1">
              <a:spcBef>
                <a:spcPct val="0"/>
              </a:spcBef>
            </a:pPr>
            <a:r>
              <a:rPr lang="en-US"/>
              <a:t>What output will be generated by this program?</a:t>
            </a:r>
          </a:p>
          <a:p>
            <a:pPr eaLnBrk="1" hangingPunct="1">
              <a:spcBef>
                <a:spcPct val="0"/>
              </a:spcBef>
            </a:pPr>
            <a:r>
              <a:rPr lang="en-US"/>
              <a:t>What if the schematic were changed?                  </a:t>
            </a:r>
            <a:r>
              <a:rPr lang="en-US">
                <a:sym typeface="Wingdings" panose="05000000000000000000" pitchFamily="2" charset="2"/>
              </a:rPr>
              <a:t></a:t>
            </a:r>
            <a:endParaRPr lang="en-US"/>
          </a:p>
        </p:txBody>
      </p:sp>
      <p:sp>
        <p:nvSpPr>
          <p:cNvPr id="24583" name="Text Box 9"/>
          <p:cNvSpPr txBox="1">
            <a:spLocks noChangeArrowheads="1"/>
          </p:cNvSpPr>
          <p:nvPr/>
        </p:nvSpPr>
        <p:spPr bwMode="auto">
          <a:xfrm>
            <a:off x="4572001" y="6550026"/>
            <a:ext cx="2632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Arial" panose="020B0604020202020204" pitchFamily="34" charset="0"/>
                <a:ea typeface="MS PGothic" panose="020B0600070205080204" pitchFamily="34" charset="-128"/>
              </a:rPr>
              <a:t>www.ladyada.net/learn/arduino</a:t>
            </a:r>
            <a:endParaRPr lang="en-US" sz="2400">
              <a:solidFill>
                <a:srgbClr val="000000"/>
              </a:solidFill>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3853818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31D5EDA0-753D-406E-9A0D-36F3186053EE}"/>
              </a:ext>
            </a:extLst>
          </p:cNvPr>
          <p:cNvSpPr/>
          <p:nvPr/>
        </p:nvSpPr>
        <p:spPr>
          <a:xfrm>
            <a:off x="508000" y="1016000"/>
            <a:ext cx="11408230" cy="4154984"/>
          </a:xfrm>
          <a:prstGeom prst="rect">
            <a:avLst/>
          </a:prstGeom>
        </p:spPr>
        <p:txBody>
          <a:bodyPr wrap="square">
            <a:spAutoFit/>
          </a:bodyPr>
          <a:lstStyle/>
          <a:p>
            <a:r>
              <a:rPr lang="en-US" sz="2400" dirty="0"/>
              <a:t>Once the circuit has been created on the breadboard, you’ll need to upload the program (known as a sketch) to the Arduino.  </a:t>
            </a:r>
          </a:p>
          <a:p>
            <a:endParaRPr lang="en-US" sz="2400" dirty="0"/>
          </a:p>
          <a:p>
            <a:r>
              <a:rPr lang="en-US" sz="2400" dirty="0"/>
              <a:t>The sketch is a set of instructions that tells the board what functions it needs to perform.  </a:t>
            </a:r>
          </a:p>
          <a:p>
            <a:endParaRPr lang="en-US" sz="2400" dirty="0"/>
          </a:p>
          <a:p>
            <a:r>
              <a:rPr lang="en-US" sz="2400" dirty="0"/>
              <a:t>An Arduino board can only hold and perform one sketch at a time.  </a:t>
            </a:r>
          </a:p>
          <a:p>
            <a:endParaRPr lang="en-US" sz="2400" dirty="0"/>
          </a:p>
          <a:p>
            <a:r>
              <a:rPr lang="en-US" sz="2400" dirty="0"/>
              <a:t>The software used to create Arduino sketches is called the IDE which stands for Integrated Development Environment.  </a:t>
            </a:r>
          </a:p>
          <a:p>
            <a:endParaRPr lang="en-US" sz="2400" dirty="0"/>
          </a:p>
          <a:p>
            <a:pPr fontAlgn="base"/>
            <a:endParaRPr lang="en-US" sz="2400" dirty="0"/>
          </a:p>
        </p:txBody>
      </p:sp>
      <p:sp>
        <p:nvSpPr>
          <p:cNvPr id="5" name="Title 1">
            <a:extLst>
              <a:ext uri="{FF2B5EF4-FFF2-40B4-BE49-F238E27FC236}">
                <a16:creationId xmlns:a16="http://schemas.microsoft.com/office/drawing/2014/main" xmlns="" id="{D1C81767-4E19-4E54-AA0D-924B2B8EA85B}"/>
              </a:ext>
            </a:extLst>
          </p:cNvPr>
          <p:cNvSpPr>
            <a:spLocks noGrp="1"/>
          </p:cNvSpPr>
          <p:nvPr>
            <p:ph type="title"/>
          </p:nvPr>
        </p:nvSpPr>
        <p:spPr>
          <a:xfrm>
            <a:off x="838200" y="217714"/>
            <a:ext cx="10515600" cy="624115"/>
          </a:xfrm>
        </p:spPr>
        <p:txBody>
          <a:bodyPr>
            <a:normAutofit fontScale="90000"/>
          </a:bodyPr>
          <a:lstStyle/>
          <a:p>
            <a:pPr algn="ctr"/>
            <a:r>
              <a:rPr lang="en-US" b="1" dirty="0"/>
              <a:t>How To Program Arduino</a:t>
            </a:r>
            <a:endParaRPr lang="en-IN" b="1" dirty="0"/>
          </a:p>
        </p:txBody>
      </p:sp>
    </p:spTree>
    <p:extLst>
      <p:ext uri="{BB962C8B-B14F-4D97-AF65-F5344CB8AC3E}">
        <p14:creationId xmlns:p14="http://schemas.microsoft.com/office/powerpoint/2010/main" val="5454612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ABA450BA-FDF2-49B5-B7C5-2C532B0AA511}"/>
              </a:ext>
            </a:extLst>
          </p:cNvPr>
          <p:cNvSpPr/>
          <p:nvPr/>
        </p:nvSpPr>
        <p:spPr>
          <a:xfrm>
            <a:off x="986971" y="972457"/>
            <a:ext cx="10515600" cy="4431983"/>
          </a:xfrm>
          <a:prstGeom prst="rect">
            <a:avLst/>
          </a:prstGeom>
        </p:spPr>
        <p:txBody>
          <a:bodyPr wrap="square">
            <a:spAutoFit/>
          </a:bodyPr>
          <a:lstStyle/>
          <a:p>
            <a:r>
              <a:rPr lang="en-US" sz="2400" b="0" i="0" dirty="0">
                <a:solidFill>
                  <a:srgbClr val="374146"/>
                </a:solidFill>
                <a:effectLst/>
                <a:latin typeface="Open Sans"/>
              </a:rPr>
              <a:t>Arduino programming language can be divided in three main parts: </a:t>
            </a:r>
          </a:p>
          <a:p>
            <a:pPr marL="285750" indent="-285750">
              <a:buFont typeface="Arial" panose="020B0604020202020204" pitchFamily="34" charset="0"/>
              <a:buChar char="•"/>
            </a:pPr>
            <a:r>
              <a:rPr lang="en-US" sz="2400" cap="all" dirty="0"/>
              <a:t>FUNCTIONS - </a:t>
            </a:r>
            <a:r>
              <a:rPr lang="en-US" sz="2400" dirty="0"/>
              <a:t>For controlling the Arduino board and performing computations.</a:t>
            </a:r>
          </a:p>
          <a:p>
            <a:pPr marL="285750" indent="-285750">
              <a:buFont typeface="Arial" panose="020B0604020202020204" pitchFamily="34" charset="0"/>
              <a:buChar char="•"/>
            </a:pPr>
            <a:r>
              <a:rPr lang="en-IN" sz="2400" cap="all" dirty="0"/>
              <a:t>VARIABLES - </a:t>
            </a:r>
            <a:r>
              <a:rPr lang="en-IN" sz="2400" dirty="0"/>
              <a:t>Arduino data types and constants.</a:t>
            </a:r>
          </a:p>
          <a:p>
            <a:pPr marL="285750" indent="-285750">
              <a:buFont typeface="Arial" panose="020B0604020202020204" pitchFamily="34" charset="0"/>
              <a:buChar char="•"/>
            </a:pPr>
            <a:r>
              <a:rPr lang="en-US" sz="2400" cap="all" dirty="0"/>
              <a:t>STRUCTURE - </a:t>
            </a:r>
            <a:r>
              <a:rPr lang="en-US" sz="2400" dirty="0"/>
              <a:t>The elements of Arduino (C++) code.</a:t>
            </a:r>
          </a:p>
          <a:p>
            <a:pPr marL="285750" indent="-285750">
              <a:buFont typeface="Arial" panose="020B0604020202020204" pitchFamily="34" charset="0"/>
              <a:buChar char="•"/>
            </a:pPr>
            <a:endParaRPr lang="en-US" sz="2400" dirty="0"/>
          </a:p>
          <a:p>
            <a:r>
              <a:rPr lang="en-US" sz="2400" dirty="0"/>
              <a:t>Every Arduino sketch has two main parts to the program:</a:t>
            </a:r>
          </a:p>
          <a:p>
            <a:pPr fontAlgn="base"/>
            <a:r>
              <a:rPr lang="en-US" sz="2400" dirty="0">
                <a:solidFill>
                  <a:srgbClr val="FF0000"/>
                </a:solidFill>
              </a:rPr>
              <a:t>void setup() </a:t>
            </a:r>
            <a:r>
              <a:rPr lang="en-US" sz="2400" dirty="0"/>
              <a:t>– Sets things up that have to be done once and then don’t happen again.</a:t>
            </a:r>
          </a:p>
          <a:p>
            <a:pPr fontAlgn="base"/>
            <a:r>
              <a:rPr lang="en-US" sz="2400" dirty="0">
                <a:solidFill>
                  <a:srgbClr val="FF0000"/>
                </a:solidFill>
              </a:rPr>
              <a:t>void loop()  </a:t>
            </a:r>
            <a:r>
              <a:rPr lang="en-US" sz="2400" dirty="0"/>
              <a:t>– Contains the instructions that get repeated over and over until the board is turned off</a:t>
            </a:r>
            <a:r>
              <a:rPr lang="en-US" sz="1600" dirty="0"/>
              <a:t>.</a:t>
            </a:r>
          </a:p>
          <a:p>
            <a:endParaRPr lang="en-US" sz="2400" dirty="0"/>
          </a:p>
          <a:p>
            <a:endParaRPr lang="en-IN" dirty="0"/>
          </a:p>
        </p:txBody>
      </p:sp>
      <p:sp>
        <p:nvSpPr>
          <p:cNvPr id="5" name="Title 1">
            <a:extLst>
              <a:ext uri="{FF2B5EF4-FFF2-40B4-BE49-F238E27FC236}">
                <a16:creationId xmlns:a16="http://schemas.microsoft.com/office/drawing/2014/main" xmlns="" id="{09E2F7A8-BDD9-40B5-9EE8-A4D7FEF35908}"/>
              </a:ext>
            </a:extLst>
          </p:cNvPr>
          <p:cNvSpPr>
            <a:spLocks noGrp="1"/>
          </p:cNvSpPr>
          <p:nvPr>
            <p:ph type="title"/>
          </p:nvPr>
        </p:nvSpPr>
        <p:spPr>
          <a:xfrm>
            <a:off x="838200" y="217714"/>
            <a:ext cx="10515600" cy="624115"/>
          </a:xfrm>
        </p:spPr>
        <p:txBody>
          <a:bodyPr>
            <a:normAutofit fontScale="90000"/>
          </a:bodyPr>
          <a:lstStyle/>
          <a:p>
            <a:pPr algn="ctr"/>
            <a:r>
              <a:rPr lang="en-US" b="1" dirty="0"/>
              <a:t>Arduino Programming Language</a:t>
            </a:r>
            <a:endParaRPr lang="en-IN" b="1" dirty="0"/>
          </a:p>
        </p:txBody>
      </p:sp>
    </p:spTree>
    <p:extLst>
      <p:ext uri="{BB962C8B-B14F-4D97-AF65-F5344CB8AC3E}">
        <p14:creationId xmlns:p14="http://schemas.microsoft.com/office/powerpoint/2010/main" val="26188411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5A5B579-5FDA-4D06-A157-DEDC6AA81077}"/>
              </a:ext>
            </a:extLst>
          </p:cNvPr>
          <p:cNvPicPr/>
          <p:nvPr/>
        </p:nvPicPr>
        <p:blipFill rotWithShape="1">
          <a:blip r:embed="rId2">
            <a:extLst>
              <a:ext uri="{28A0092B-C50C-407E-A947-70E740481C1C}">
                <a14:useLocalDpi xmlns:a14="http://schemas.microsoft.com/office/drawing/2010/main" val="0"/>
              </a:ext>
            </a:extLst>
          </a:blip>
          <a:srcRect l="36327" t="24136" r="9723" b="1"/>
          <a:stretch/>
        </p:blipFill>
        <p:spPr bwMode="auto">
          <a:xfrm>
            <a:off x="1154242" y="631205"/>
            <a:ext cx="9114020" cy="55955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610184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5AA72D85-C88E-4CE6-AD3C-94114CA5F4BA}"/>
              </a:ext>
            </a:extLst>
          </p:cNvPr>
          <p:cNvSpPr/>
          <p:nvPr/>
        </p:nvSpPr>
        <p:spPr>
          <a:xfrm>
            <a:off x="72571" y="1111440"/>
            <a:ext cx="12119429" cy="5016758"/>
          </a:xfrm>
          <a:prstGeom prst="rect">
            <a:avLst/>
          </a:prstGeom>
        </p:spPr>
        <p:txBody>
          <a:bodyPr wrap="square">
            <a:spAutoFit/>
          </a:bodyPr>
          <a:lstStyle/>
          <a:p>
            <a:r>
              <a:rPr lang="en-US" sz="2000" dirty="0"/>
              <a:t>Used for communication between the Arduino board and a computer or other devices. All Arduino boards have at least one serial port (also known as a UART or USART), and some have several.</a:t>
            </a:r>
          </a:p>
          <a:p>
            <a:endParaRPr lang="en-IN" sz="2000" b="0" i="0" dirty="0">
              <a:solidFill>
                <a:srgbClr val="374146"/>
              </a:solidFill>
              <a:effectLst/>
              <a:latin typeface="Open Sans"/>
            </a:endParaRPr>
          </a:p>
          <a:p>
            <a:r>
              <a:rPr lang="en-US" sz="2000" dirty="0"/>
              <a:t>As the name implies serial communication means sending and receiving data bit by bit over a single line. Arduino uno board has one serial port at digital pins 0(RX) and 1(TX) to communicate with other external serial devices or with computer through USB cable. </a:t>
            </a:r>
          </a:p>
          <a:p>
            <a:endParaRPr lang="en-US" sz="2000" b="0" i="0" dirty="0">
              <a:solidFill>
                <a:srgbClr val="374146"/>
              </a:solidFill>
              <a:effectLst/>
              <a:latin typeface="Open Sans"/>
            </a:endParaRPr>
          </a:p>
          <a:p>
            <a:r>
              <a:rPr lang="en-US" sz="2000" dirty="0"/>
              <a:t>The process of sending and receiving data can be observed by flashing of TX and RX LED’s on the </a:t>
            </a:r>
            <a:r>
              <a:rPr lang="en-US" sz="2000" dirty="0" err="1"/>
              <a:t>arduino</a:t>
            </a:r>
            <a:r>
              <a:rPr lang="en-US" sz="2000" dirty="0"/>
              <a:t> board.</a:t>
            </a:r>
          </a:p>
          <a:p>
            <a:endParaRPr lang="en-IN" sz="2000" b="0" i="0" dirty="0">
              <a:solidFill>
                <a:srgbClr val="374146"/>
              </a:solidFill>
              <a:effectLst/>
              <a:latin typeface="Open Sans"/>
            </a:endParaRPr>
          </a:p>
          <a:p>
            <a:r>
              <a:rPr lang="en-US" sz="2000" dirty="0"/>
              <a:t>The baud rate specifies how fast the data is sent over the serial line or in simple terms, the speed of serial communication. Some common rates for UART are 9600 baud, 11520 baud etc. </a:t>
            </a:r>
          </a:p>
          <a:p>
            <a:endParaRPr lang="en-US" sz="2000" dirty="0">
              <a:solidFill>
                <a:srgbClr val="374146"/>
              </a:solidFill>
              <a:latin typeface="Open Sans"/>
            </a:endParaRPr>
          </a:p>
          <a:p>
            <a:r>
              <a:rPr lang="en-US" sz="2000" dirty="0" err="1"/>
              <a:t>Serial.begin</a:t>
            </a:r>
            <a:r>
              <a:rPr lang="en-US" sz="2000" dirty="0"/>
              <a:t>(9600) - opens the serial communication between the </a:t>
            </a:r>
            <a:r>
              <a:rPr lang="en-US" sz="2000" dirty="0" err="1"/>
              <a:t>arduino</a:t>
            </a:r>
            <a:r>
              <a:rPr lang="en-US" sz="2000" dirty="0"/>
              <a:t> and the computer at baud rate 9600bps. </a:t>
            </a:r>
          </a:p>
          <a:p>
            <a:r>
              <a:rPr lang="en-US" sz="2000" dirty="0" err="1"/>
              <a:t>Serial.available</a:t>
            </a:r>
            <a:r>
              <a:rPr lang="en-US" sz="2000" dirty="0"/>
              <a:t>() - return the number of bytes that are currently present in the </a:t>
            </a:r>
            <a:r>
              <a:rPr lang="en-US" sz="2000" dirty="0" err="1"/>
              <a:t>arduino</a:t>
            </a:r>
            <a:r>
              <a:rPr lang="en-US" sz="2000" dirty="0"/>
              <a:t> serial buffer.</a:t>
            </a:r>
          </a:p>
          <a:p>
            <a:r>
              <a:rPr lang="en-US" sz="2000" dirty="0" err="1"/>
              <a:t>Serial.println</a:t>
            </a:r>
            <a:r>
              <a:rPr lang="en-US" sz="2000" dirty="0"/>
              <a:t>() - this function prints data to the serial port to which </a:t>
            </a:r>
            <a:r>
              <a:rPr lang="en-US" sz="2000" dirty="0" err="1"/>
              <a:t>arduino</a:t>
            </a:r>
            <a:r>
              <a:rPr lang="en-US" sz="2000" dirty="0"/>
              <a:t> is connected.</a:t>
            </a:r>
          </a:p>
          <a:p>
            <a:r>
              <a:rPr lang="en-US" sz="2000" dirty="0" err="1"/>
              <a:t>Serial.read</a:t>
            </a:r>
            <a:r>
              <a:rPr lang="en-US" sz="2000" dirty="0"/>
              <a:t>() – will read the serial data(ASCII value) from the key board</a:t>
            </a:r>
            <a:endParaRPr lang="en-IN" sz="2000" b="0" i="0" dirty="0">
              <a:solidFill>
                <a:srgbClr val="374146"/>
              </a:solidFill>
              <a:effectLst/>
              <a:latin typeface="Open Sans"/>
            </a:endParaRPr>
          </a:p>
        </p:txBody>
      </p:sp>
      <p:sp>
        <p:nvSpPr>
          <p:cNvPr id="7" name="Rectangle 6">
            <a:extLst>
              <a:ext uri="{FF2B5EF4-FFF2-40B4-BE49-F238E27FC236}">
                <a16:creationId xmlns:a16="http://schemas.microsoft.com/office/drawing/2014/main" xmlns="" id="{227B3EFC-4269-4C7A-8083-BFEAC1F48FC3}"/>
              </a:ext>
            </a:extLst>
          </p:cNvPr>
          <p:cNvSpPr/>
          <p:nvPr/>
        </p:nvSpPr>
        <p:spPr>
          <a:xfrm>
            <a:off x="737232" y="588220"/>
            <a:ext cx="2420599" cy="523220"/>
          </a:xfrm>
          <a:prstGeom prst="rect">
            <a:avLst/>
          </a:prstGeom>
        </p:spPr>
        <p:txBody>
          <a:bodyPr wrap="none">
            <a:spAutoFit/>
          </a:bodyPr>
          <a:lstStyle/>
          <a:p>
            <a:r>
              <a:rPr lang="en-IN" sz="2800" b="1" i="0" dirty="0">
                <a:solidFill>
                  <a:srgbClr val="374146"/>
                </a:solidFill>
                <a:effectLst/>
                <a:latin typeface="Open Sans"/>
              </a:rPr>
              <a:t>Serial Library</a:t>
            </a:r>
          </a:p>
        </p:txBody>
      </p:sp>
    </p:spTree>
    <p:extLst>
      <p:ext uri="{BB962C8B-B14F-4D97-AF65-F5344CB8AC3E}">
        <p14:creationId xmlns:p14="http://schemas.microsoft.com/office/powerpoint/2010/main" val="3768054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FE7F27A6-4CA5-4C08-ABBA-F58C3E9001D9}"/>
              </a:ext>
            </a:extLst>
          </p:cNvPr>
          <p:cNvSpPr/>
          <p:nvPr/>
        </p:nvSpPr>
        <p:spPr>
          <a:xfrm>
            <a:off x="928920" y="428562"/>
            <a:ext cx="1997919" cy="523220"/>
          </a:xfrm>
          <a:prstGeom prst="rect">
            <a:avLst/>
          </a:prstGeom>
        </p:spPr>
        <p:txBody>
          <a:bodyPr wrap="none">
            <a:spAutoFit/>
          </a:bodyPr>
          <a:lstStyle/>
          <a:p>
            <a:r>
              <a:rPr lang="en-IN" sz="2800" b="1"/>
              <a:t>push button</a:t>
            </a:r>
            <a:endParaRPr lang="en-IN" sz="2800" b="1" dirty="0"/>
          </a:p>
        </p:txBody>
      </p:sp>
      <p:pic>
        <p:nvPicPr>
          <p:cNvPr id="8" name="Picture 7">
            <a:extLst>
              <a:ext uri="{FF2B5EF4-FFF2-40B4-BE49-F238E27FC236}">
                <a16:creationId xmlns:a16="http://schemas.microsoft.com/office/drawing/2014/main" xmlns="" id="{03596857-6F74-4015-867B-19EE64DC52ED}"/>
              </a:ext>
            </a:extLst>
          </p:cNvPr>
          <p:cNvPicPr>
            <a:picLocks noChangeAspect="1"/>
          </p:cNvPicPr>
          <p:nvPr/>
        </p:nvPicPr>
        <p:blipFill>
          <a:blip r:embed="rId2"/>
          <a:stretch>
            <a:fillRect/>
          </a:stretch>
        </p:blipFill>
        <p:spPr>
          <a:xfrm>
            <a:off x="1435554" y="1198524"/>
            <a:ext cx="8724446" cy="4858219"/>
          </a:xfrm>
          <a:prstGeom prst="rect">
            <a:avLst/>
          </a:prstGeom>
        </p:spPr>
      </p:pic>
    </p:spTree>
    <p:extLst>
      <p:ext uri="{BB962C8B-B14F-4D97-AF65-F5344CB8AC3E}">
        <p14:creationId xmlns:p14="http://schemas.microsoft.com/office/powerpoint/2010/main" val="16055758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BE56582F-B779-440B-9C41-9B0687F80516}"/>
              </a:ext>
            </a:extLst>
          </p:cNvPr>
          <p:cNvPicPr/>
          <p:nvPr/>
        </p:nvPicPr>
        <p:blipFill rotWithShape="1">
          <a:blip r:embed="rId2">
            <a:extLst>
              <a:ext uri="{28A0092B-C50C-407E-A947-70E740481C1C}">
                <a14:useLocalDpi xmlns:a14="http://schemas.microsoft.com/office/drawing/2010/main" val="0"/>
              </a:ext>
            </a:extLst>
          </a:blip>
          <a:srcRect l="16269" t="22054"/>
          <a:stretch/>
        </p:blipFill>
        <p:spPr bwMode="auto">
          <a:xfrm>
            <a:off x="1109270" y="408482"/>
            <a:ext cx="10298244" cy="604103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835608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FFA6B44-9FB1-41F8-BFCC-1A508486CDA0}"/>
              </a:ext>
            </a:extLst>
          </p:cNvPr>
          <p:cNvPicPr/>
          <p:nvPr/>
        </p:nvPicPr>
        <p:blipFill rotWithShape="1">
          <a:blip r:embed="rId2">
            <a:extLst>
              <a:ext uri="{28A0092B-C50C-407E-A947-70E740481C1C}">
                <a14:useLocalDpi xmlns:a14="http://schemas.microsoft.com/office/drawing/2010/main" val="0"/>
              </a:ext>
            </a:extLst>
          </a:blip>
          <a:srcRect l="15050" t="29513" r="137" b="9176"/>
          <a:stretch/>
        </p:blipFill>
        <p:spPr bwMode="auto">
          <a:xfrm>
            <a:off x="928919" y="951782"/>
            <a:ext cx="11074395" cy="5637704"/>
          </a:xfrm>
          <a:prstGeom prst="rect">
            <a:avLst/>
          </a:prstGeom>
          <a:noFill/>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xmlns="" id="{7B4186F1-B7FF-4178-83EE-CC103174F779}"/>
              </a:ext>
            </a:extLst>
          </p:cNvPr>
          <p:cNvSpPr/>
          <p:nvPr/>
        </p:nvSpPr>
        <p:spPr>
          <a:xfrm>
            <a:off x="928920" y="428562"/>
            <a:ext cx="2101537" cy="523220"/>
          </a:xfrm>
          <a:prstGeom prst="rect">
            <a:avLst/>
          </a:prstGeom>
        </p:spPr>
        <p:txBody>
          <a:bodyPr wrap="none">
            <a:spAutoFit/>
          </a:bodyPr>
          <a:lstStyle/>
          <a:p>
            <a:r>
              <a:rPr lang="en-IN" sz="2800" b="1" dirty="0"/>
              <a:t>LED Rotation</a:t>
            </a:r>
          </a:p>
        </p:txBody>
      </p:sp>
    </p:spTree>
    <p:extLst>
      <p:ext uri="{BB962C8B-B14F-4D97-AF65-F5344CB8AC3E}">
        <p14:creationId xmlns:p14="http://schemas.microsoft.com/office/powerpoint/2010/main" val="11902728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311750D-D172-4294-86A6-5BD138BC3031}"/>
              </a:ext>
            </a:extLst>
          </p:cNvPr>
          <p:cNvPicPr>
            <a:picLocks noChangeAspect="1"/>
          </p:cNvPicPr>
          <p:nvPr/>
        </p:nvPicPr>
        <p:blipFill rotWithShape="1">
          <a:blip r:embed="rId2"/>
          <a:srcRect l="15079" t="6349" r="21429" b="9629"/>
          <a:stretch/>
        </p:blipFill>
        <p:spPr>
          <a:xfrm>
            <a:off x="130628" y="206830"/>
            <a:ext cx="2434890" cy="3222170"/>
          </a:xfrm>
          <a:prstGeom prst="rect">
            <a:avLst/>
          </a:prstGeom>
        </p:spPr>
      </p:pic>
      <p:sp>
        <p:nvSpPr>
          <p:cNvPr id="5" name="Rectangle 4">
            <a:extLst>
              <a:ext uri="{FF2B5EF4-FFF2-40B4-BE49-F238E27FC236}">
                <a16:creationId xmlns:a16="http://schemas.microsoft.com/office/drawing/2014/main" xmlns="" id="{708D654A-9AB4-410F-8934-471DFFFFB13E}"/>
              </a:ext>
            </a:extLst>
          </p:cNvPr>
          <p:cNvSpPr/>
          <p:nvPr/>
        </p:nvSpPr>
        <p:spPr>
          <a:xfrm>
            <a:off x="2902857" y="667659"/>
            <a:ext cx="8810172" cy="6063198"/>
          </a:xfrm>
          <a:prstGeom prst="rect">
            <a:avLst/>
          </a:prstGeom>
        </p:spPr>
        <p:txBody>
          <a:bodyPr wrap="square">
            <a:spAutoFit/>
          </a:bodyPr>
          <a:lstStyle/>
          <a:p>
            <a:pPr algn="just"/>
            <a:r>
              <a:rPr lang="en-US" dirty="0"/>
              <a:t>A </a:t>
            </a:r>
            <a:r>
              <a:rPr lang="en-US" b="1" dirty="0">
                <a:solidFill>
                  <a:srgbClr val="FF0000"/>
                </a:solidFill>
              </a:rPr>
              <a:t>potentiometer</a:t>
            </a:r>
            <a:r>
              <a:rPr lang="en-US" dirty="0"/>
              <a:t> is a three-terminal resistor with a sliding or rotating contact that forms an adjustable voltage divider.</a:t>
            </a:r>
          </a:p>
          <a:p>
            <a:pPr algn="just"/>
            <a:endParaRPr lang="en-IN" dirty="0"/>
          </a:p>
          <a:p>
            <a:pPr algn="just"/>
            <a:r>
              <a:rPr lang="en-US" dirty="0"/>
              <a:t>A variable resistor with a third adjustable terminal. The potential at the third terminal can be adjusted to give any fraction of the potential across the ends of the resistor.</a:t>
            </a:r>
          </a:p>
          <a:p>
            <a:pPr algn="just"/>
            <a:endParaRPr lang="en-US" dirty="0"/>
          </a:p>
          <a:p>
            <a:pPr algn="just"/>
            <a:r>
              <a:rPr lang="en-US" dirty="0"/>
              <a:t>An </a:t>
            </a:r>
            <a:r>
              <a:rPr lang="en-US" b="1" dirty="0">
                <a:solidFill>
                  <a:srgbClr val="FF0000"/>
                </a:solidFill>
              </a:rPr>
              <a:t>LDR (</a:t>
            </a:r>
            <a:r>
              <a:rPr lang="en-US" b="0" i="0" dirty="0">
                <a:solidFill>
                  <a:srgbClr val="2F333A"/>
                </a:solidFill>
                <a:effectLst/>
                <a:latin typeface="DIN Next"/>
              </a:rPr>
              <a:t>Light Dependent Resistor</a:t>
            </a:r>
            <a:r>
              <a:rPr lang="en-US" b="1" dirty="0">
                <a:solidFill>
                  <a:srgbClr val="FF0000"/>
                </a:solidFill>
              </a:rPr>
              <a:t>)</a:t>
            </a:r>
            <a:r>
              <a:rPr lang="en-US" dirty="0"/>
              <a:t> is a component that has a (variable) resistance that changes with the light intensity that falls upon it. This allows them to be used in light sensing circuits.  </a:t>
            </a:r>
          </a:p>
          <a:p>
            <a:pPr algn="just"/>
            <a:endParaRPr lang="en-US" dirty="0"/>
          </a:p>
          <a:p>
            <a:pPr algn="just"/>
            <a:r>
              <a:rPr lang="en-IN" sz="2800" b="1" dirty="0"/>
              <a:t>map()</a:t>
            </a:r>
          </a:p>
          <a:p>
            <a:pPr algn="just"/>
            <a:r>
              <a:rPr lang="en-US" dirty="0"/>
              <a:t>Re-maps a number from one range to another. </a:t>
            </a:r>
          </a:p>
          <a:p>
            <a:pPr algn="just"/>
            <a:endParaRPr lang="en-US" dirty="0"/>
          </a:p>
          <a:p>
            <a:pPr algn="just"/>
            <a:r>
              <a:rPr lang="en-US" dirty="0"/>
              <a:t>Arduino has an </a:t>
            </a:r>
            <a:r>
              <a:rPr lang="en-US" dirty="0" err="1"/>
              <a:t>analogRead</a:t>
            </a:r>
            <a:r>
              <a:rPr lang="en-US" dirty="0"/>
              <a:t> range from 0 to 1023, and an </a:t>
            </a:r>
            <a:r>
              <a:rPr lang="en-US" dirty="0" err="1"/>
              <a:t>analogWrite</a:t>
            </a:r>
            <a:r>
              <a:rPr lang="en-US" dirty="0"/>
              <a:t> range only from 0 to 255, therefore the data from the potentiometer needs to be converted to fit into the smaller range before using it to dim the LED.</a:t>
            </a:r>
          </a:p>
          <a:p>
            <a:endParaRPr lang="en-US" dirty="0"/>
          </a:p>
          <a:p>
            <a:r>
              <a:rPr lang="en-US" dirty="0"/>
              <a:t>Example:   </a:t>
            </a:r>
          </a:p>
          <a:p>
            <a:endParaRPr lang="en-US" dirty="0"/>
          </a:p>
          <a:p>
            <a:r>
              <a:rPr lang="en-US" dirty="0"/>
              <a:t>int var=</a:t>
            </a:r>
            <a:r>
              <a:rPr lang="en-US" dirty="0" err="1"/>
              <a:t>analogRead</a:t>
            </a:r>
            <a:r>
              <a:rPr lang="en-US" dirty="0"/>
              <a:t>(A0);</a:t>
            </a:r>
          </a:p>
          <a:p>
            <a:r>
              <a:rPr lang="en-US" dirty="0"/>
              <a:t>int </a:t>
            </a:r>
            <a:r>
              <a:rPr lang="en-US" dirty="0" err="1"/>
              <a:t>val</a:t>
            </a:r>
            <a:r>
              <a:rPr lang="en-US" dirty="0"/>
              <a:t>=map(var,0,1024,0,256);</a:t>
            </a:r>
          </a:p>
        </p:txBody>
      </p:sp>
      <p:pic>
        <p:nvPicPr>
          <p:cNvPr id="14" name="Picture 13">
            <a:extLst>
              <a:ext uri="{FF2B5EF4-FFF2-40B4-BE49-F238E27FC236}">
                <a16:creationId xmlns:a16="http://schemas.microsoft.com/office/drawing/2014/main" xmlns="" id="{7B7958CA-6D62-47D9-9DA6-632F582FA3E9}"/>
              </a:ext>
            </a:extLst>
          </p:cNvPr>
          <p:cNvPicPr>
            <a:picLocks noChangeAspect="1"/>
          </p:cNvPicPr>
          <p:nvPr/>
        </p:nvPicPr>
        <p:blipFill>
          <a:blip r:embed="rId3"/>
          <a:stretch>
            <a:fillRect/>
          </a:stretch>
        </p:blipFill>
        <p:spPr>
          <a:xfrm>
            <a:off x="0" y="3560389"/>
            <a:ext cx="2530059" cy="2523963"/>
          </a:xfrm>
          <a:prstGeom prst="rect">
            <a:avLst/>
          </a:prstGeom>
        </p:spPr>
      </p:pic>
    </p:spTree>
    <p:extLst>
      <p:ext uri="{BB962C8B-B14F-4D97-AF65-F5344CB8AC3E}">
        <p14:creationId xmlns:p14="http://schemas.microsoft.com/office/powerpoint/2010/main" val="741688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oT architecture diagram">
            <a:extLst>
              <a:ext uri="{FF2B5EF4-FFF2-40B4-BE49-F238E27FC236}">
                <a16:creationId xmlns:a16="http://schemas.microsoft.com/office/drawing/2014/main" xmlns="" id="{843E42F9-6C69-4664-804D-6C253C6667F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9121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2634C03-C79E-495F-A736-EE77C5B830DA}"/>
              </a:ext>
            </a:extLst>
          </p:cNvPr>
          <p:cNvPicPr/>
          <p:nvPr/>
        </p:nvPicPr>
        <p:blipFill rotWithShape="1">
          <a:blip r:embed="rId2">
            <a:extLst>
              <a:ext uri="{28A0092B-C50C-407E-A947-70E740481C1C}">
                <a14:useLocalDpi xmlns:a14="http://schemas.microsoft.com/office/drawing/2010/main" val="0"/>
              </a:ext>
            </a:extLst>
          </a:blip>
          <a:srcRect l="5276" t="11348"/>
          <a:stretch/>
        </p:blipFill>
        <p:spPr bwMode="auto">
          <a:xfrm>
            <a:off x="752006" y="299804"/>
            <a:ext cx="10687987" cy="628087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871652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170EB89-1C86-4F9B-B5D9-37805B72FE89}"/>
              </a:ext>
            </a:extLst>
          </p:cNvPr>
          <p:cNvPicPr/>
          <p:nvPr/>
        </p:nvPicPr>
        <p:blipFill rotWithShape="1">
          <a:blip r:embed="rId2">
            <a:extLst>
              <a:ext uri="{28A0092B-C50C-407E-A947-70E740481C1C}">
                <a14:useLocalDpi xmlns:a14="http://schemas.microsoft.com/office/drawing/2010/main" val="0"/>
              </a:ext>
            </a:extLst>
          </a:blip>
          <a:srcRect l="16546" t="23187"/>
          <a:stretch/>
        </p:blipFill>
        <p:spPr bwMode="auto">
          <a:xfrm>
            <a:off x="389744" y="299802"/>
            <a:ext cx="11017771" cy="598107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399039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AABFA-C05F-4475-BA98-F53ABAA429E9}"/>
              </a:ext>
            </a:extLst>
          </p:cNvPr>
          <p:cNvSpPr>
            <a:spLocks noGrp="1"/>
          </p:cNvSpPr>
          <p:nvPr>
            <p:ph type="title"/>
          </p:nvPr>
        </p:nvSpPr>
        <p:spPr>
          <a:xfrm>
            <a:off x="838200" y="365125"/>
            <a:ext cx="4093564" cy="744147"/>
          </a:xfrm>
        </p:spPr>
        <p:txBody>
          <a:bodyPr/>
          <a:lstStyle/>
          <a:p>
            <a:r>
              <a:rPr lang="en-US" dirty="0"/>
              <a:t>Servo Motor </a:t>
            </a:r>
            <a:endParaRPr lang="en-IN" dirty="0"/>
          </a:p>
        </p:txBody>
      </p:sp>
      <p:sp>
        <p:nvSpPr>
          <p:cNvPr id="3" name="Content Placeholder 2">
            <a:extLst>
              <a:ext uri="{FF2B5EF4-FFF2-40B4-BE49-F238E27FC236}">
                <a16:creationId xmlns:a16="http://schemas.microsoft.com/office/drawing/2014/main" xmlns="" id="{261375E7-E059-4B4E-8F7F-282F7037D0C4}"/>
              </a:ext>
            </a:extLst>
          </p:cNvPr>
          <p:cNvSpPr>
            <a:spLocks noGrp="1"/>
          </p:cNvSpPr>
          <p:nvPr>
            <p:ph idx="1"/>
          </p:nvPr>
        </p:nvSpPr>
        <p:spPr>
          <a:xfrm>
            <a:off x="838200" y="1253331"/>
            <a:ext cx="10515600" cy="4351338"/>
          </a:xfrm>
        </p:spPr>
        <p:txBody>
          <a:bodyPr>
            <a:normAutofit/>
          </a:bodyPr>
          <a:lstStyle/>
          <a:p>
            <a:pPr algn="just"/>
            <a:r>
              <a:rPr lang="en-US" dirty="0"/>
              <a:t>A Servo Motor is a small device that has an output shaft. This shaft can be positioned to specific angular positions by sending the servo a coded signal. Usually, shaft can turn </a:t>
            </a:r>
            <a:r>
              <a:rPr lang="en-US" dirty="0" err="1"/>
              <a:t>upto</a:t>
            </a:r>
            <a:r>
              <a:rPr lang="en-US" dirty="0"/>
              <a:t> 180 degrees. </a:t>
            </a:r>
          </a:p>
          <a:p>
            <a:pPr algn="just"/>
            <a:endParaRPr lang="en-US" dirty="0"/>
          </a:p>
          <a:p>
            <a:pPr algn="just"/>
            <a:r>
              <a:rPr lang="en-US" dirty="0"/>
              <a:t>Servo motors were first used in the Remote Control (RC) world, usually to control the steering of RC cars or the flaps on a RC plane. With time, they found their uses in robotics, automation, and of course, the Arduino world.</a:t>
            </a:r>
          </a:p>
          <a:p>
            <a:pPr algn="just"/>
            <a:endParaRPr lang="en-US" dirty="0"/>
          </a:p>
          <a:p>
            <a:pPr algn="just"/>
            <a:endParaRPr lang="en-US" dirty="0"/>
          </a:p>
        </p:txBody>
      </p:sp>
      <p:pic>
        <p:nvPicPr>
          <p:cNvPr id="1026" name="Picture 2" descr="How to Use Servo Motors with Arduino - Arduino Project Hub">
            <a:extLst>
              <a:ext uri="{FF2B5EF4-FFF2-40B4-BE49-F238E27FC236}">
                <a16:creationId xmlns:a16="http://schemas.microsoft.com/office/drawing/2014/main" xmlns="" id="{A41AF1A6-4F8A-4D4F-98AB-3AD0DF52D2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5163" y="4454767"/>
            <a:ext cx="3208440" cy="2403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4579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560E12C1-BFF8-4332-9BA0-8F9A94B4B846}"/>
              </a:ext>
            </a:extLst>
          </p:cNvPr>
          <p:cNvPicPr/>
          <p:nvPr/>
        </p:nvPicPr>
        <p:blipFill rotWithShape="1">
          <a:blip r:embed="rId2">
            <a:extLst>
              <a:ext uri="{28A0092B-C50C-407E-A947-70E740481C1C}">
                <a14:useLocalDpi xmlns:a14="http://schemas.microsoft.com/office/drawing/2010/main" val="0"/>
              </a:ext>
            </a:extLst>
          </a:blip>
          <a:srcRect l="9509" t="22616"/>
          <a:stretch/>
        </p:blipFill>
        <p:spPr bwMode="auto">
          <a:xfrm>
            <a:off x="419725" y="419725"/>
            <a:ext cx="11242623" cy="607101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862343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300F9D-2E2E-4C3B-99E5-02FED7381C6E}"/>
              </a:ext>
            </a:extLst>
          </p:cNvPr>
          <p:cNvSpPr>
            <a:spLocks noGrp="1"/>
          </p:cNvSpPr>
          <p:nvPr>
            <p:ph type="title"/>
          </p:nvPr>
        </p:nvSpPr>
        <p:spPr>
          <a:xfrm>
            <a:off x="478436" y="302714"/>
            <a:ext cx="10515600" cy="455583"/>
          </a:xfrm>
        </p:spPr>
        <p:txBody>
          <a:bodyPr>
            <a:normAutofit fontScale="90000"/>
          </a:bodyPr>
          <a:lstStyle/>
          <a:p>
            <a:r>
              <a:rPr lang="en-US" dirty="0"/>
              <a:t>DC motors</a:t>
            </a:r>
            <a:endParaRPr lang="en-IN" dirty="0"/>
          </a:p>
        </p:txBody>
      </p:sp>
      <p:sp>
        <p:nvSpPr>
          <p:cNvPr id="3" name="Content Placeholder 2">
            <a:extLst>
              <a:ext uri="{FF2B5EF4-FFF2-40B4-BE49-F238E27FC236}">
                <a16:creationId xmlns:a16="http://schemas.microsoft.com/office/drawing/2014/main" xmlns="" id="{2FF8615C-4FD6-4CED-9077-8D1BE08E52F5}"/>
              </a:ext>
            </a:extLst>
          </p:cNvPr>
          <p:cNvSpPr>
            <a:spLocks noGrp="1"/>
          </p:cNvSpPr>
          <p:nvPr>
            <p:ph idx="1"/>
          </p:nvPr>
        </p:nvSpPr>
        <p:spPr>
          <a:xfrm>
            <a:off x="616470" y="965533"/>
            <a:ext cx="11150809" cy="1292905"/>
          </a:xfrm>
        </p:spPr>
        <p:txBody>
          <a:bodyPr>
            <a:normAutofit fontScale="85000" lnSpcReduction="20000"/>
          </a:bodyPr>
          <a:lstStyle/>
          <a:p>
            <a:pPr algn="just"/>
            <a:r>
              <a:rPr lang="en-US" dirty="0"/>
              <a:t>DC motors are interfaced to  Arduino using L293D Motor Driver IC. It can control both speed and spinning direction of two DC motors.</a:t>
            </a:r>
          </a:p>
          <a:p>
            <a:pPr algn="just"/>
            <a:r>
              <a:rPr lang="en-US" dirty="0"/>
              <a:t>The L293D is a dual-channel H-Bridge motor driver capable of driving a pair of DC motors or one stepper motor.</a:t>
            </a:r>
          </a:p>
        </p:txBody>
      </p:sp>
      <p:pic>
        <p:nvPicPr>
          <p:cNvPr id="2052" name="Picture 4" descr="H-Bridge Working Motor Direction Control Animation">
            <a:extLst>
              <a:ext uri="{FF2B5EF4-FFF2-40B4-BE49-F238E27FC236}">
                <a16:creationId xmlns:a16="http://schemas.microsoft.com/office/drawing/2014/main" xmlns="" id="{A0B0D20C-FA42-49E9-99B5-BD31E39B9C7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78436" y="2258438"/>
            <a:ext cx="2945114" cy="435133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xmlns="" id="{0E0D1711-8184-4D0E-B6D6-511F9E9A9726}"/>
              </a:ext>
            </a:extLst>
          </p:cNvPr>
          <p:cNvSpPr/>
          <p:nvPr/>
        </p:nvSpPr>
        <p:spPr>
          <a:xfrm>
            <a:off x="3542674" y="6232120"/>
            <a:ext cx="7451361" cy="369332"/>
          </a:xfrm>
          <a:prstGeom prst="rect">
            <a:avLst/>
          </a:prstGeom>
        </p:spPr>
        <p:txBody>
          <a:bodyPr wrap="square">
            <a:spAutoFit/>
          </a:bodyPr>
          <a:lstStyle/>
          <a:p>
            <a:r>
              <a:rPr lang="en-IN" dirty="0">
                <a:hlinkClick r:id="rId3"/>
              </a:rPr>
              <a:t>https://lastminuteengineers.com/l293d-dc-motor-arduino-tutorial/</a:t>
            </a:r>
            <a:endParaRPr lang="en-IN" dirty="0"/>
          </a:p>
        </p:txBody>
      </p:sp>
      <p:pic>
        <p:nvPicPr>
          <p:cNvPr id="6" name="Picture 5">
            <a:extLst>
              <a:ext uri="{FF2B5EF4-FFF2-40B4-BE49-F238E27FC236}">
                <a16:creationId xmlns:a16="http://schemas.microsoft.com/office/drawing/2014/main" xmlns="" id="{AE76E65A-5444-4AF5-B382-9F0602EBF021}"/>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3865606" y="2546046"/>
            <a:ext cx="7360149" cy="3168953"/>
          </a:xfrm>
          <a:prstGeom prst="rect">
            <a:avLst/>
          </a:prstGeom>
        </p:spPr>
      </p:pic>
    </p:spTree>
    <p:extLst>
      <p:ext uri="{BB962C8B-B14F-4D97-AF65-F5344CB8AC3E}">
        <p14:creationId xmlns:p14="http://schemas.microsoft.com/office/powerpoint/2010/main" val="12385716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L293D Dual H-Bridge Motor Driver IC Pinout">
            <a:extLst>
              <a:ext uri="{FF2B5EF4-FFF2-40B4-BE49-F238E27FC236}">
                <a16:creationId xmlns:a16="http://schemas.microsoft.com/office/drawing/2014/main" xmlns="" id="{EBFA904B-F8DE-4F34-95A1-E04F8C76D2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152" y="1272210"/>
            <a:ext cx="6166248" cy="469892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xmlns="" id="{C06ADDD0-A187-4A1B-B699-DDA77CC8CA0B}"/>
              </a:ext>
            </a:extLst>
          </p:cNvPr>
          <p:cNvSpPr/>
          <p:nvPr/>
        </p:nvSpPr>
        <p:spPr>
          <a:xfrm>
            <a:off x="8088443" y="1272210"/>
            <a:ext cx="3782671" cy="3416320"/>
          </a:xfrm>
          <a:prstGeom prst="rect">
            <a:avLst/>
          </a:prstGeom>
        </p:spPr>
        <p:txBody>
          <a:bodyPr wrap="square">
            <a:spAutoFit/>
          </a:bodyPr>
          <a:lstStyle/>
          <a:p>
            <a:pPr algn="just"/>
            <a:r>
              <a:rPr lang="en-US" dirty="0">
                <a:latin typeface="Roboto"/>
              </a:rPr>
              <a:t>The L293D motor driver’s output channels for the motor A and B are brought out to pins </a:t>
            </a:r>
            <a:r>
              <a:rPr lang="en-IN" dirty="0">
                <a:latin typeface="Roboto"/>
              </a:rPr>
              <a:t> OUT1,OUT2 </a:t>
            </a:r>
            <a:r>
              <a:rPr lang="en-US" dirty="0">
                <a:latin typeface="Roboto"/>
              </a:rPr>
              <a:t>and </a:t>
            </a:r>
            <a:r>
              <a:rPr lang="en-IN" dirty="0">
                <a:latin typeface="Roboto"/>
              </a:rPr>
              <a:t>OUT3,OUT4</a:t>
            </a:r>
            <a:r>
              <a:rPr lang="en-US" dirty="0">
                <a:latin typeface="Roboto"/>
              </a:rPr>
              <a:t> respectively.</a:t>
            </a:r>
          </a:p>
          <a:p>
            <a:pPr algn="just"/>
            <a:endParaRPr lang="en-US" dirty="0">
              <a:latin typeface="Roboto"/>
            </a:endParaRPr>
          </a:p>
          <a:p>
            <a:pPr algn="just"/>
            <a:r>
              <a:rPr lang="en-US" dirty="0">
                <a:latin typeface="Roboto"/>
              </a:rPr>
              <a:t>For each of the L293D’s channels, there are two types of control pins which allow us to control speed and spinning direction of the DC motors at the same time viz. Direction control pins &amp; Speed control pins. </a:t>
            </a:r>
            <a:r>
              <a:rPr lang="en-US" dirty="0">
                <a:highlight>
                  <a:srgbClr val="FFFF00"/>
                </a:highlight>
                <a:latin typeface="Roboto"/>
              </a:rPr>
              <a:t>IN1</a:t>
            </a:r>
            <a:r>
              <a:rPr lang="en-US" dirty="0">
                <a:latin typeface="Roboto"/>
              </a:rPr>
              <a:t> , IN2 &amp; </a:t>
            </a:r>
            <a:r>
              <a:rPr lang="en-US" dirty="0">
                <a:highlight>
                  <a:srgbClr val="FFFF00"/>
                </a:highlight>
                <a:latin typeface="Roboto"/>
              </a:rPr>
              <a:t>IN3</a:t>
            </a:r>
            <a:r>
              <a:rPr lang="en-US" dirty="0">
                <a:latin typeface="Roboto"/>
              </a:rPr>
              <a:t> , IN4</a:t>
            </a:r>
            <a:endParaRPr lang="en-IN" dirty="0">
              <a:latin typeface="Roboto"/>
            </a:endParaRPr>
          </a:p>
        </p:txBody>
      </p:sp>
    </p:spTree>
    <p:extLst>
      <p:ext uri="{BB962C8B-B14F-4D97-AF65-F5344CB8AC3E}">
        <p14:creationId xmlns:p14="http://schemas.microsoft.com/office/powerpoint/2010/main" val="28863775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rduino joystick dc motor control circuit">
            <a:extLst>
              <a:ext uri="{FF2B5EF4-FFF2-40B4-BE49-F238E27FC236}">
                <a16:creationId xmlns:a16="http://schemas.microsoft.com/office/drawing/2014/main" xmlns="" id="{EE448A2C-B69B-444F-90B6-0CDD158FD7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81113"/>
            <a:ext cx="9753600"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8175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xmlns="" id="{C152E3FD-4199-4D05-A179-6178C0FFD5B8}"/>
              </a:ext>
            </a:extLst>
          </p:cNvPr>
          <p:cNvPicPr/>
          <p:nvPr/>
        </p:nvPicPr>
        <p:blipFill rotWithShape="1">
          <a:blip r:embed="rId2">
            <a:extLst>
              <a:ext uri="{28A0092B-C50C-407E-A947-70E740481C1C}">
                <a14:useLocalDpi xmlns:a14="http://schemas.microsoft.com/office/drawing/2010/main" val="0"/>
              </a:ext>
            </a:extLst>
          </a:blip>
          <a:srcRect l="5411" t="11594"/>
          <a:stretch/>
        </p:blipFill>
        <p:spPr bwMode="auto">
          <a:xfrm>
            <a:off x="512704" y="445866"/>
            <a:ext cx="10984751" cy="595493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905837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19E71B-2309-4B3F-A524-D86700F88DC0}"/>
              </a:ext>
            </a:extLst>
          </p:cNvPr>
          <p:cNvSpPr>
            <a:spLocks noGrp="1"/>
          </p:cNvSpPr>
          <p:nvPr>
            <p:ph type="title"/>
          </p:nvPr>
        </p:nvSpPr>
        <p:spPr>
          <a:xfrm>
            <a:off x="838200" y="365125"/>
            <a:ext cx="10515600" cy="663575"/>
          </a:xfrm>
        </p:spPr>
        <p:txBody>
          <a:bodyPr>
            <a:normAutofit/>
          </a:bodyPr>
          <a:lstStyle/>
          <a:p>
            <a:r>
              <a:rPr lang="en-IN" sz="3200" b="1" dirty="0"/>
              <a:t>LCD – Liquid Crystal Display</a:t>
            </a:r>
          </a:p>
        </p:txBody>
      </p:sp>
      <p:sp>
        <p:nvSpPr>
          <p:cNvPr id="4" name="Rectangle 3">
            <a:extLst>
              <a:ext uri="{FF2B5EF4-FFF2-40B4-BE49-F238E27FC236}">
                <a16:creationId xmlns:a16="http://schemas.microsoft.com/office/drawing/2014/main" xmlns="" id="{AC205A91-06AE-4282-AC9E-081D7AFFBD52}"/>
              </a:ext>
            </a:extLst>
          </p:cNvPr>
          <p:cNvSpPr/>
          <p:nvPr/>
        </p:nvSpPr>
        <p:spPr>
          <a:xfrm>
            <a:off x="5985783" y="2480448"/>
            <a:ext cx="6316435" cy="3416320"/>
          </a:xfrm>
          <a:prstGeom prst="rect">
            <a:avLst/>
          </a:prstGeom>
        </p:spPr>
        <p:txBody>
          <a:bodyPr wrap="square">
            <a:spAutoFit/>
          </a:bodyPr>
          <a:lstStyle/>
          <a:p>
            <a:r>
              <a:rPr lang="en-IN" sz="2400" dirty="0"/>
              <a:t>Liquid Crystal Library - #include &lt;</a:t>
            </a:r>
            <a:r>
              <a:rPr lang="en-IN" sz="2400" dirty="0" err="1"/>
              <a:t>LiquidCrystal.h</a:t>
            </a:r>
            <a:r>
              <a:rPr lang="en-IN" sz="2400" dirty="0"/>
              <a:t>&gt;</a:t>
            </a:r>
          </a:p>
          <a:p>
            <a:r>
              <a:rPr lang="en-IN" sz="2000" dirty="0" err="1"/>
              <a:t>const</a:t>
            </a:r>
            <a:r>
              <a:rPr lang="en-IN" sz="2000" dirty="0"/>
              <a:t> int </a:t>
            </a:r>
            <a:r>
              <a:rPr lang="en-IN" sz="2000" dirty="0" err="1"/>
              <a:t>rs</a:t>
            </a:r>
            <a:r>
              <a:rPr lang="en-IN" sz="2000" dirty="0"/>
              <a:t> = 12, </a:t>
            </a:r>
            <a:r>
              <a:rPr lang="en-IN" sz="2000" dirty="0" err="1"/>
              <a:t>en</a:t>
            </a:r>
            <a:r>
              <a:rPr lang="en-IN" sz="2000" dirty="0"/>
              <a:t> = 11, d4 = 5, d5 = 4, d6 = 3, d7 = 2;</a:t>
            </a:r>
          </a:p>
          <a:p>
            <a:r>
              <a:rPr lang="en-IN" sz="2400" dirty="0" err="1"/>
              <a:t>LiquidCrystal</a:t>
            </a:r>
            <a:r>
              <a:rPr lang="en-IN" sz="2400" dirty="0"/>
              <a:t> </a:t>
            </a:r>
            <a:r>
              <a:rPr lang="en-IN" sz="2400" dirty="0" err="1"/>
              <a:t>lcd</a:t>
            </a:r>
            <a:r>
              <a:rPr lang="en-IN" sz="2400" dirty="0"/>
              <a:t>(</a:t>
            </a:r>
            <a:r>
              <a:rPr lang="en-IN" sz="2400" dirty="0" err="1"/>
              <a:t>rs</a:t>
            </a:r>
            <a:r>
              <a:rPr lang="en-IN" sz="2400" dirty="0"/>
              <a:t>, </a:t>
            </a:r>
            <a:r>
              <a:rPr lang="en-IN" sz="2400" dirty="0" err="1"/>
              <a:t>en</a:t>
            </a:r>
            <a:r>
              <a:rPr lang="en-IN" sz="2400" dirty="0"/>
              <a:t>, d4, d5, d6, d7);</a:t>
            </a:r>
          </a:p>
          <a:p>
            <a:endParaRPr lang="en-IN" sz="2400" dirty="0">
              <a:solidFill>
                <a:srgbClr val="00979C"/>
              </a:solidFill>
              <a:latin typeface="typoninesans regular 18"/>
            </a:endParaRPr>
          </a:p>
          <a:p>
            <a:pPr>
              <a:buFont typeface="Arial" panose="020B0604020202020204" pitchFamily="34" charset="0"/>
              <a:buChar char="•"/>
            </a:pPr>
            <a:r>
              <a:rPr lang="en-IN" sz="2400" dirty="0">
                <a:latin typeface="typoninesans regular 18"/>
              </a:rPr>
              <a:t>lcd.begin()</a:t>
            </a:r>
          </a:p>
          <a:p>
            <a:pPr>
              <a:buFont typeface="Arial" panose="020B0604020202020204" pitchFamily="34" charset="0"/>
              <a:buChar char="•"/>
            </a:pPr>
            <a:r>
              <a:rPr lang="en-IN" sz="2400" dirty="0">
                <a:latin typeface="typoninesans regular 18"/>
              </a:rPr>
              <a:t>lcd.print()</a:t>
            </a:r>
          </a:p>
          <a:p>
            <a:pPr>
              <a:buFont typeface="Arial" panose="020B0604020202020204" pitchFamily="34" charset="0"/>
              <a:buChar char="•"/>
            </a:pPr>
            <a:r>
              <a:rPr lang="en-IN" sz="2400" dirty="0">
                <a:latin typeface="typoninesans regular 18"/>
              </a:rPr>
              <a:t>lcd.setCursor()</a:t>
            </a:r>
          </a:p>
          <a:p>
            <a:pPr>
              <a:buFont typeface="Arial" panose="020B0604020202020204" pitchFamily="34" charset="0"/>
              <a:buChar char="•"/>
            </a:pPr>
            <a:r>
              <a:rPr lang="en-US" sz="2400" dirty="0">
                <a:latin typeface="typoninesans regular 18"/>
              </a:rPr>
              <a:t> </a:t>
            </a:r>
            <a:r>
              <a:rPr lang="en-US" sz="2400" dirty="0" err="1">
                <a:latin typeface="typoninesans regular 18"/>
              </a:rPr>
              <a:t>lcd.noDisplay</a:t>
            </a:r>
            <a:r>
              <a:rPr lang="en-US" sz="2400" dirty="0">
                <a:latin typeface="typoninesans regular 18"/>
              </a:rPr>
              <a:t>(); </a:t>
            </a:r>
          </a:p>
          <a:p>
            <a:pPr>
              <a:buFont typeface="Arial" panose="020B0604020202020204" pitchFamily="34" charset="0"/>
              <a:buChar char="•"/>
            </a:pPr>
            <a:r>
              <a:rPr lang="en-US" sz="2400" dirty="0" err="1">
                <a:latin typeface="typoninesans regular 18"/>
              </a:rPr>
              <a:t>lcd.display</a:t>
            </a:r>
            <a:r>
              <a:rPr lang="en-US" sz="2400" dirty="0">
                <a:latin typeface="typoninesans regular 18"/>
              </a:rPr>
              <a:t>();</a:t>
            </a:r>
            <a:endParaRPr lang="en-IN" sz="2400" b="0" i="0" dirty="0">
              <a:effectLst/>
              <a:latin typeface="typoninesans regular 18"/>
            </a:endParaRPr>
          </a:p>
        </p:txBody>
      </p:sp>
      <p:sp>
        <p:nvSpPr>
          <p:cNvPr id="6" name="Rectangle 5">
            <a:extLst>
              <a:ext uri="{FF2B5EF4-FFF2-40B4-BE49-F238E27FC236}">
                <a16:creationId xmlns:a16="http://schemas.microsoft.com/office/drawing/2014/main" xmlns="" id="{75F955CE-834A-4F19-BF4A-3077B67774BD}"/>
              </a:ext>
            </a:extLst>
          </p:cNvPr>
          <p:cNvSpPr/>
          <p:nvPr/>
        </p:nvSpPr>
        <p:spPr>
          <a:xfrm>
            <a:off x="1095829" y="1028520"/>
            <a:ext cx="11096171" cy="1477328"/>
          </a:xfrm>
          <a:prstGeom prst="rect">
            <a:avLst/>
          </a:prstGeom>
        </p:spPr>
        <p:txBody>
          <a:bodyPr wrap="square">
            <a:spAutoFit/>
          </a:bodyPr>
          <a:lstStyle/>
          <a:p>
            <a:r>
              <a:rPr lang="en-US" dirty="0">
                <a:latin typeface="typoninesans regular 18"/>
              </a:rPr>
              <a:t>The library works with in either 4- or 8-bit mode (i.e. using 4 or 8 data lines).</a:t>
            </a:r>
          </a:p>
          <a:p>
            <a:r>
              <a:rPr lang="en-US" b="1" dirty="0"/>
              <a:t>Vo pin </a:t>
            </a:r>
            <a:r>
              <a:rPr lang="en-US" dirty="0"/>
              <a:t>on which we can attach a potentiometer for controlling the contrast of the display.</a:t>
            </a:r>
            <a:endParaRPr lang="en-US" dirty="0">
              <a:latin typeface="typoninesans regular 18"/>
            </a:endParaRPr>
          </a:p>
          <a:p>
            <a:r>
              <a:rPr lang="en-US" dirty="0"/>
              <a:t>The </a:t>
            </a:r>
            <a:r>
              <a:rPr lang="en-US" b="1" dirty="0"/>
              <a:t>RS pin</a:t>
            </a:r>
            <a:r>
              <a:rPr lang="en-US" dirty="0"/>
              <a:t> is set on low state or zero volts, then we are sending commands to the LCD like: set the cursor to a specific location, clear the display, turn off the display and so on.</a:t>
            </a:r>
          </a:p>
          <a:p>
            <a:r>
              <a:rPr lang="en-US" b="1" dirty="0"/>
              <a:t>R/W pin</a:t>
            </a:r>
            <a:r>
              <a:rPr lang="en-US" dirty="0"/>
              <a:t> - read/write mode</a:t>
            </a:r>
            <a:endParaRPr lang="en-IN" dirty="0"/>
          </a:p>
        </p:txBody>
      </p:sp>
      <p:pic>
        <p:nvPicPr>
          <p:cNvPr id="5124" name="Picture 4" descr="LCD Pin-Out">
            <a:extLst>
              <a:ext uri="{FF2B5EF4-FFF2-40B4-BE49-F238E27FC236}">
                <a16:creationId xmlns:a16="http://schemas.microsoft.com/office/drawing/2014/main" xmlns="" id="{AB163F4C-2637-49F7-A259-874C6F8421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403" y="2423340"/>
            <a:ext cx="5835597" cy="434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5317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B78436B-CBE6-400E-97B5-4523A28E8F61}"/>
              </a:ext>
            </a:extLst>
          </p:cNvPr>
          <p:cNvPicPr/>
          <p:nvPr/>
        </p:nvPicPr>
        <p:blipFill rotWithShape="1">
          <a:blip r:embed="rId2">
            <a:extLst>
              <a:ext uri="{28A0092B-C50C-407E-A947-70E740481C1C}">
                <a14:useLocalDpi xmlns:a14="http://schemas.microsoft.com/office/drawing/2010/main" val="0"/>
              </a:ext>
            </a:extLst>
          </a:blip>
          <a:srcRect l="4856" t="11102"/>
          <a:stretch/>
        </p:blipFill>
        <p:spPr bwMode="auto">
          <a:xfrm>
            <a:off x="566465" y="572373"/>
            <a:ext cx="11035921" cy="563355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44908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xmlns="" id="{89A8C570-C8B2-44BB-88D7-74BBB572D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049" y="1045408"/>
            <a:ext cx="11307901" cy="522048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xmlns="" id="{1531DEBF-340E-449E-87C2-3B8ADCF0B2CC}"/>
              </a:ext>
            </a:extLst>
          </p:cNvPr>
          <p:cNvSpPr>
            <a:spLocks noGrp="1"/>
          </p:cNvSpPr>
          <p:nvPr>
            <p:ph type="title"/>
          </p:nvPr>
        </p:nvSpPr>
        <p:spPr>
          <a:xfrm>
            <a:off x="838200" y="156381"/>
            <a:ext cx="10515600" cy="849078"/>
          </a:xfrm>
        </p:spPr>
        <p:txBody>
          <a:bodyPr/>
          <a:lstStyle/>
          <a:p>
            <a:pPr algn="ctr"/>
            <a:r>
              <a:rPr lang="en-IN" b="1" dirty="0"/>
              <a:t>IOT Applications</a:t>
            </a:r>
            <a:endParaRPr lang="en-IN" dirty="0"/>
          </a:p>
        </p:txBody>
      </p:sp>
    </p:spTree>
    <p:extLst>
      <p:ext uri="{BB962C8B-B14F-4D97-AF65-F5344CB8AC3E}">
        <p14:creationId xmlns:p14="http://schemas.microsoft.com/office/powerpoint/2010/main" val="24830262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52DCFE8A-D72C-4B27-B483-00CE41F4F834}"/>
              </a:ext>
            </a:extLst>
          </p:cNvPr>
          <p:cNvPicPr/>
          <p:nvPr/>
        </p:nvPicPr>
        <p:blipFill rotWithShape="1">
          <a:blip r:embed="rId2">
            <a:extLst>
              <a:ext uri="{28A0092B-C50C-407E-A947-70E740481C1C}">
                <a14:useLocalDpi xmlns:a14="http://schemas.microsoft.com/office/drawing/2010/main" val="0"/>
              </a:ext>
            </a:extLst>
          </a:blip>
          <a:srcRect l="4856" t="7894"/>
          <a:stretch/>
        </p:blipFill>
        <p:spPr bwMode="auto">
          <a:xfrm>
            <a:off x="611437" y="490641"/>
            <a:ext cx="10826058" cy="583520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663908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D77AF45-7AF7-4F6C-B8F0-F602E2D470A2}"/>
              </a:ext>
            </a:extLst>
          </p:cNvPr>
          <p:cNvSpPr>
            <a:spLocks noGrp="1"/>
          </p:cNvSpPr>
          <p:nvPr>
            <p:ph type="title"/>
          </p:nvPr>
        </p:nvSpPr>
        <p:spPr>
          <a:xfrm>
            <a:off x="589560" y="856180"/>
            <a:ext cx="4560584" cy="1128068"/>
          </a:xfrm>
        </p:spPr>
        <p:txBody>
          <a:bodyPr anchor="ctr">
            <a:normAutofit/>
          </a:bodyPr>
          <a:lstStyle/>
          <a:p>
            <a:r>
              <a:rPr lang="en-IN" sz="3700"/>
              <a:t>PWM - Pulse Width Modulation</a:t>
            </a:r>
          </a:p>
        </p:txBody>
      </p:sp>
      <p:grpSp>
        <p:nvGrpSpPr>
          <p:cNvPr id="73"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F7728D77-C25B-41E7-A81C-805EAF3D017C}"/>
              </a:ext>
            </a:extLst>
          </p:cNvPr>
          <p:cNvSpPr>
            <a:spLocks noGrp="1"/>
          </p:cNvSpPr>
          <p:nvPr>
            <p:ph idx="1"/>
          </p:nvPr>
        </p:nvSpPr>
        <p:spPr>
          <a:xfrm>
            <a:off x="590719" y="2330505"/>
            <a:ext cx="4559425" cy="3979585"/>
          </a:xfrm>
        </p:spPr>
        <p:txBody>
          <a:bodyPr anchor="ctr">
            <a:normAutofit/>
          </a:bodyPr>
          <a:lstStyle/>
          <a:p>
            <a:r>
              <a:rPr lang="en-US" sz="1700"/>
              <a:t>PWM is a technique where average value of the input voltage is adjusted by sending a series of ON-OFF pulses.</a:t>
            </a:r>
          </a:p>
          <a:p>
            <a:r>
              <a:rPr lang="en-US" sz="1700"/>
              <a:t>The average voltage is proportional to the width of the pulses known as Duty Cycle.</a:t>
            </a:r>
          </a:p>
          <a:p>
            <a:r>
              <a:rPr lang="en-US" sz="1700"/>
              <a:t>The higher the duty cycle, the greater the average voltage being applied to the dc motor(High Speed) and the lower the duty cycle, the less the average voltage being applied to the dc motor(Low Speed).</a:t>
            </a:r>
          </a:p>
          <a:p>
            <a:r>
              <a:rPr lang="en-US" sz="1700"/>
              <a:t>Below image illustrates PWM technique with various duty cycles and average voltages.</a:t>
            </a:r>
          </a:p>
          <a:p>
            <a:pPr marL="0" indent="0">
              <a:buNone/>
            </a:pPr>
            <a:r>
              <a:rPr lang="en-US" sz="1700"/>
              <a:t/>
            </a:r>
            <a:br>
              <a:rPr lang="en-US" sz="1700"/>
            </a:br>
            <a:endParaRPr lang="en-IN" sz="1700"/>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Pulse Width Modulation PWM Technique with Duty Cycles">
            <a:extLst>
              <a:ext uri="{FF2B5EF4-FFF2-40B4-BE49-F238E27FC236}">
                <a16:creationId xmlns:a16="http://schemas.microsoft.com/office/drawing/2014/main" xmlns="" id="{857554C4-C64D-4BC0-8DB4-9666F4A15E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21" b="4284"/>
          <a:stretch/>
        </p:blipFill>
        <p:spPr bwMode="auto">
          <a:xfrm>
            <a:off x="6036410" y="856180"/>
            <a:ext cx="5366787" cy="520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809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77AF45-7AF7-4F6C-B8F0-F602E2D470A2}"/>
              </a:ext>
            </a:extLst>
          </p:cNvPr>
          <p:cNvSpPr>
            <a:spLocks noGrp="1"/>
          </p:cNvSpPr>
          <p:nvPr>
            <p:ph type="title"/>
          </p:nvPr>
        </p:nvSpPr>
        <p:spPr>
          <a:xfrm>
            <a:off x="838200" y="365125"/>
            <a:ext cx="10515600" cy="594245"/>
          </a:xfrm>
        </p:spPr>
        <p:txBody>
          <a:bodyPr>
            <a:normAutofit fontScale="90000"/>
          </a:bodyPr>
          <a:lstStyle/>
          <a:p>
            <a:pPr algn="ctr"/>
            <a:r>
              <a:rPr lang="en-US" b="1" dirty="0" err="1" smtClean="0"/>
              <a:t>TinkerCad</a:t>
            </a:r>
            <a:endParaRPr lang="en-IN" b="1" dirty="0"/>
          </a:p>
        </p:txBody>
      </p:sp>
      <p:sp>
        <p:nvSpPr>
          <p:cNvPr id="3" name="Content Placeholder 2">
            <a:extLst>
              <a:ext uri="{FF2B5EF4-FFF2-40B4-BE49-F238E27FC236}">
                <a16:creationId xmlns:a16="http://schemas.microsoft.com/office/drawing/2014/main" xmlns="" id="{F7728D77-C25B-41E7-A81C-805EAF3D017C}"/>
              </a:ext>
            </a:extLst>
          </p:cNvPr>
          <p:cNvSpPr>
            <a:spLocks noGrp="1"/>
          </p:cNvSpPr>
          <p:nvPr>
            <p:ph idx="1"/>
          </p:nvPr>
        </p:nvSpPr>
        <p:spPr>
          <a:xfrm>
            <a:off x="254833" y="959370"/>
            <a:ext cx="11722307" cy="5681273"/>
          </a:xfrm>
        </p:spPr>
        <p:txBody>
          <a:bodyPr>
            <a:normAutofit fontScale="92500" lnSpcReduction="10000"/>
          </a:bodyPr>
          <a:lstStyle/>
          <a:p>
            <a:pPr marL="0" indent="0">
              <a:buNone/>
            </a:pPr>
            <a:r>
              <a:rPr lang="en-US" dirty="0"/>
              <a:t>Introduce you to the basics of </a:t>
            </a:r>
            <a:r>
              <a:rPr lang="en-US" dirty="0" err="1"/>
              <a:t>Tinkercad</a:t>
            </a:r>
            <a:r>
              <a:rPr lang="en-US" dirty="0"/>
              <a:t> Circuits.</a:t>
            </a:r>
          </a:p>
          <a:p>
            <a:r>
              <a:rPr lang="en-US" dirty="0"/>
              <a:t>which was a free and easy to use breadboard simulator. </a:t>
            </a:r>
          </a:p>
          <a:p>
            <a:r>
              <a:rPr lang="en-US" dirty="0"/>
              <a:t>Like Fritzing, is a great design resource for makers. </a:t>
            </a:r>
          </a:p>
          <a:p>
            <a:r>
              <a:rPr lang="en-US" dirty="0"/>
              <a:t>Education for introducing students to electronics and coding in a virtual low-effort, low-risk and low-cost environment. </a:t>
            </a:r>
          </a:p>
          <a:p>
            <a:r>
              <a:rPr lang="en-US" dirty="0"/>
              <a:t>Even generate their actual Arduino code.</a:t>
            </a:r>
          </a:p>
          <a:p>
            <a:endParaRPr lang="en-US" dirty="0"/>
          </a:p>
          <a:p>
            <a:pPr marL="0" indent="0">
              <a:buNone/>
            </a:pPr>
            <a:r>
              <a:rPr lang="en-IN" dirty="0"/>
              <a:t>component library - </a:t>
            </a:r>
          </a:p>
          <a:p>
            <a:r>
              <a:rPr lang="en-IN" dirty="0"/>
              <a:t>input, output, power, Breadboards,</a:t>
            </a:r>
          </a:p>
          <a:p>
            <a:r>
              <a:rPr lang="en-IN" dirty="0"/>
              <a:t>Microcontrollers - </a:t>
            </a:r>
            <a:r>
              <a:rPr lang="en-US" b="1" dirty="0"/>
              <a:t>Arduino Uno R3</a:t>
            </a:r>
            <a:r>
              <a:rPr lang="en-US" dirty="0"/>
              <a:t> and an </a:t>
            </a:r>
            <a:r>
              <a:rPr lang="en-US" b="1" dirty="0" err="1"/>
              <a:t>ATtiny</a:t>
            </a:r>
            <a:endParaRPr lang="en-IN" dirty="0"/>
          </a:p>
          <a:p>
            <a:r>
              <a:rPr lang="en-IN" dirty="0"/>
              <a:t>Instruments - </a:t>
            </a:r>
            <a:r>
              <a:rPr lang="en-US" dirty="0"/>
              <a:t> </a:t>
            </a:r>
            <a:r>
              <a:rPr lang="en-US" b="1" dirty="0"/>
              <a:t>multimeter</a:t>
            </a:r>
            <a:r>
              <a:rPr lang="en-US" dirty="0"/>
              <a:t>, a </a:t>
            </a:r>
            <a:r>
              <a:rPr lang="en-US" b="1" dirty="0"/>
              <a:t>power supply</a:t>
            </a:r>
            <a:r>
              <a:rPr lang="en-US" dirty="0"/>
              <a:t>, a </a:t>
            </a:r>
            <a:r>
              <a:rPr lang="en-US" b="1" dirty="0"/>
              <a:t>function generator</a:t>
            </a:r>
            <a:r>
              <a:rPr lang="en-US" dirty="0"/>
              <a:t> and an </a:t>
            </a:r>
            <a:r>
              <a:rPr lang="en-US" b="1" dirty="0"/>
              <a:t>oscilloscope</a:t>
            </a:r>
            <a:r>
              <a:rPr lang="en-US" dirty="0"/>
              <a:t>.</a:t>
            </a:r>
            <a:endParaRPr lang="en-IN" dirty="0"/>
          </a:p>
          <a:p>
            <a:r>
              <a:rPr lang="en-IN" dirty="0"/>
              <a:t>Integrated Circuits – such as </a:t>
            </a:r>
            <a:r>
              <a:rPr lang="en-US" b="1" dirty="0"/>
              <a:t>timers</a:t>
            </a:r>
            <a:r>
              <a:rPr lang="en-US" dirty="0"/>
              <a:t>, an </a:t>
            </a:r>
            <a:r>
              <a:rPr lang="en-US" b="1" dirty="0"/>
              <a:t>op-amp</a:t>
            </a:r>
            <a:r>
              <a:rPr lang="en-US" dirty="0"/>
              <a:t> and </a:t>
            </a:r>
            <a:r>
              <a:rPr lang="en-US" b="1" dirty="0"/>
              <a:t>comparators</a:t>
            </a:r>
            <a:r>
              <a:rPr lang="en-IN" dirty="0"/>
              <a:t> </a:t>
            </a:r>
          </a:p>
        </p:txBody>
      </p:sp>
    </p:spTree>
    <p:extLst>
      <p:ext uri="{BB962C8B-B14F-4D97-AF65-F5344CB8AC3E}">
        <p14:creationId xmlns:p14="http://schemas.microsoft.com/office/powerpoint/2010/main" val="1481353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77AF45-7AF7-4F6C-B8F0-F602E2D470A2}"/>
              </a:ext>
            </a:extLst>
          </p:cNvPr>
          <p:cNvSpPr>
            <a:spLocks noGrp="1"/>
          </p:cNvSpPr>
          <p:nvPr>
            <p:ph type="title"/>
          </p:nvPr>
        </p:nvSpPr>
        <p:spPr>
          <a:xfrm>
            <a:off x="838200" y="217714"/>
            <a:ext cx="10515600" cy="624115"/>
          </a:xfrm>
        </p:spPr>
        <p:txBody>
          <a:bodyPr>
            <a:normAutofit fontScale="90000"/>
          </a:bodyPr>
          <a:lstStyle/>
          <a:p>
            <a:pPr algn="ctr"/>
            <a:r>
              <a:rPr lang="en-IN" b="1" dirty="0"/>
              <a:t>What Is Arduino?</a:t>
            </a:r>
          </a:p>
        </p:txBody>
      </p:sp>
      <p:sp>
        <p:nvSpPr>
          <p:cNvPr id="3" name="Content Placeholder 2">
            <a:extLst>
              <a:ext uri="{FF2B5EF4-FFF2-40B4-BE49-F238E27FC236}">
                <a16:creationId xmlns:a16="http://schemas.microsoft.com/office/drawing/2014/main" xmlns="" id="{F7728D77-C25B-41E7-A81C-805EAF3D017C}"/>
              </a:ext>
            </a:extLst>
          </p:cNvPr>
          <p:cNvSpPr>
            <a:spLocks noGrp="1"/>
          </p:cNvSpPr>
          <p:nvPr>
            <p:ph idx="1"/>
          </p:nvPr>
        </p:nvSpPr>
        <p:spPr>
          <a:xfrm>
            <a:off x="838200" y="994229"/>
            <a:ext cx="10515600" cy="5646057"/>
          </a:xfrm>
        </p:spPr>
        <p:txBody>
          <a:bodyPr/>
          <a:lstStyle/>
          <a:p>
            <a:pPr algn="just"/>
            <a:r>
              <a:rPr lang="en-US" dirty="0"/>
              <a:t>Arduino is an open source programmable circuit board that can be integrated into a wide variety of makerspace projects both simple and complex.  </a:t>
            </a:r>
          </a:p>
          <a:p>
            <a:pPr algn="just"/>
            <a:endParaRPr lang="en-US" dirty="0"/>
          </a:p>
          <a:p>
            <a:pPr algn="just"/>
            <a:r>
              <a:rPr lang="en-US" dirty="0"/>
              <a:t>This board contains a microcontroller which is able to be programmed to sense and control objects in the physical world.   By responding to sensors and inputs, the Arduino is able to interact with a large array of outputs such as LEDs, motors and displays.  </a:t>
            </a:r>
          </a:p>
          <a:p>
            <a:pPr algn="just"/>
            <a:endParaRPr lang="en-US" dirty="0"/>
          </a:p>
          <a:p>
            <a:pPr algn="just"/>
            <a:r>
              <a:rPr lang="en-US" dirty="0"/>
              <a:t>Because of it’s flexibility and low cost, Arduino has become a very popular choice for makers and makerspaces looking to create interactive hardware projects.</a:t>
            </a:r>
            <a:endParaRPr lang="en-IN" dirty="0"/>
          </a:p>
        </p:txBody>
      </p:sp>
    </p:spTree>
    <p:extLst>
      <p:ext uri="{BB962C8B-B14F-4D97-AF65-F5344CB8AC3E}">
        <p14:creationId xmlns:p14="http://schemas.microsoft.com/office/powerpoint/2010/main" val="3710115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057400" y="0"/>
            <a:ext cx="7772400" cy="1143000"/>
          </a:xfrm>
        </p:spPr>
        <p:txBody>
          <a:bodyPr/>
          <a:lstStyle/>
          <a:p>
            <a:pPr eaLnBrk="1" hangingPunct="1"/>
            <a:r>
              <a:rPr lang="en-US" smtClean="0"/>
              <a:t>What is the Arduino</a:t>
            </a:r>
          </a:p>
        </p:txBody>
      </p:sp>
      <p:pic>
        <p:nvPicPr>
          <p:cNvPr id="8195" name="Picture 2" descr="pic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19200"/>
            <a:ext cx="8890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 Box 9"/>
          <p:cNvSpPr txBox="1">
            <a:spLocks noChangeArrowheads="1"/>
          </p:cNvSpPr>
          <p:nvPr/>
        </p:nvSpPr>
        <p:spPr bwMode="auto">
          <a:xfrm>
            <a:off x="4973639" y="6213476"/>
            <a:ext cx="2611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Arial" panose="020B0604020202020204" pitchFamily="34" charset="0"/>
                <a:ea typeface="MS PGothic" panose="020B0600070205080204" pitchFamily="34" charset="-128"/>
              </a:rPr>
              <a:t>todbot.com/blog/bionicarduino</a:t>
            </a:r>
            <a:endParaRPr lang="en-US" sz="2400">
              <a:solidFill>
                <a:srgbClr val="000000"/>
              </a:solidFill>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574691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Arduino UNO">
            <a:extLst>
              <a:ext uri="{FF2B5EF4-FFF2-40B4-BE49-F238E27FC236}">
                <a16:creationId xmlns:a16="http://schemas.microsoft.com/office/drawing/2014/main" xmlns="" id="{6AFB4F2D-A095-4E5E-8B34-4934B1F0F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0336"/>
            <a:ext cx="7081114" cy="607629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xmlns="" id="{AF1EAA05-8900-4F1F-BDDB-DA8902EF0795}"/>
              </a:ext>
            </a:extLst>
          </p:cNvPr>
          <p:cNvSpPr/>
          <p:nvPr/>
        </p:nvSpPr>
        <p:spPr>
          <a:xfrm>
            <a:off x="6096000" y="150336"/>
            <a:ext cx="5921190" cy="1477328"/>
          </a:xfrm>
          <a:prstGeom prst="rect">
            <a:avLst/>
          </a:prstGeom>
        </p:spPr>
        <p:txBody>
          <a:bodyPr wrap="square">
            <a:spAutoFit/>
          </a:bodyPr>
          <a:lstStyle/>
          <a:p>
            <a:pPr algn="just"/>
            <a:r>
              <a:rPr lang="en-US" b="1" dirty="0"/>
              <a:t>ATmega328 Microcontroller</a:t>
            </a:r>
            <a:r>
              <a:rPr lang="en-US" dirty="0"/>
              <a:t>- is a single chip Microcontroller of the </a:t>
            </a:r>
            <a:r>
              <a:rPr lang="en-US" dirty="0" err="1"/>
              <a:t>ATmel</a:t>
            </a:r>
            <a:r>
              <a:rPr lang="en-US" dirty="0"/>
              <a:t> family. The processor code inside it is of 8-bit. It combines </a:t>
            </a:r>
            <a:r>
              <a:rPr lang="en-US" b="1" dirty="0"/>
              <a:t>Memory (SRAM, EEPROM, and Flash), Analog to Digital Converter, SPI serial ports, I/O lines, registers, timer, external and internal interrupts, and oscillator.</a:t>
            </a:r>
            <a:endParaRPr lang="en-US" dirty="0"/>
          </a:p>
        </p:txBody>
      </p:sp>
      <p:sp>
        <p:nvSpPr>
          <p:cNvPr id="7" name="Rectangle 6">
            <a:extLst>
              <a:ext uri="{FF2B5EF4-FFF2-40B4-BE49-F238E27FC236}">
                <a16:creationId xmlns:a16="http://schemas.microsoft.com/office/drawing/2014/main" xmlns="" id="{C1FB99EA-A25B-44EA-975B-12C3B7771B2B}"/>
              </a:ext>
            </a:extLst>
          </p:cNvPr>
          <p:cNvSpPr/>
          <p:nvPr/>
        </p:nvSpPr>
        <p:spPr>
          <a:xfrm>
            <a:off x="7184571" y="1816350"/>
            <a:ext cx="4832619" cy="2308324"/>
          </a:xfrm>
          <a:prstGeom prst="rect">
            <a:avLst/>
          </a:prstGeom>
        </p:spPr>
        <p:txBody>
          <a:bodyPr wrap="square">
            <a:spAutoFit/>
          </a:bodyPr>
          <a:lstStyle/>
          <a:p>
            <a:r>
              <a:rPr lang="en-US" b="1" dirty="0"/>
              <a:t>ICSP pin </a:t>
            </a:r>
            <a:r>
              <a:rPr lang="en-US" dirty="0"/>
              <a:t>- The In-Circuit Serial Programming pin allows the user to program using the firmware of the Arduino board.</a:t>
            </a:r>
          </a:p>
          <a:p>
            <a:endParaRPr lang="en-US" b="1" dirty="0"/>
          </a:p>
          <a:p>
            <a:r>
              <a:rPr lang="en-US" b="1" dirty="0"/>
              <a:t>Digital I/O pins</a:t>
            </a:r>
            <a:r>
              <a:rPr lang="en-US" dirty="0"/>
              <a:t>- The digital pins D0 - D13 have the value HIGH or LOW.</a:t>
            </a:r>
          </a:p>
          <a:p>
            <a:endParaRPr lang="en-US" dirty="0"/>
          </a:p>
          <a:p>
            <a:r>
              <a:rPr lang="en-US" b="1" dirty="0"/>
              <a:t>Analog Pins</a:t>
            </a:r>
            <a:r>
              <a:rPr lang="en-US" dirty="0"/>
              <a:t>- The pins A0 to A5 are analog pins. </a:t>
            </a:r>
          </a:p>
        </p:txBody>
      </p:sp>
      <p:sp>
        <p:nvSpPr>
          <p:cNvPr id="8" name="Rectangle 7">
            <a:extLst>
              <a:ext uri="{FF2B5EF4-FFF2-40B4-BE49-F238E27FC236}">
                <a16:creationId xmlns:a16="http://schemas.microsoft.com/office/drawing/2014/main" xmlns="" id="{973B1B5E-D16C-4BB9-9376-45997AEB503D}"/>
              </a:ext>
            </a:extLst>
          </p:cNvPr>
          <p:cNvSpPr/>
          <p:nvPr/>
        </p:nvSpPr>
        <p:spPr>
          <a:xfrm>
            <a:off x="6096000" y="4487532"/>
            <a:ext cx="5921191" cy="2308324"/>
          </a:xfrm>
          <a:prstGeom prst="rect">
            <a:avLst/>
          </a:prstGeom>
        </p:spPr>
        <p:txBody>
          <a:bodyPr wrap="square">
            <a:spAutoFit/>
          </a:bodyPr>
          <a:lstStyle/>
          <a:p>
            <a:pPr algn="just"/>
            <a:r>
              <a:rPr lang="en-US" b="1" dirty="0"/>
              <a:t>AREF- </a:t>
            </a:r>
            <a:r>
              <a:rPr lang="en-US" dirty="0"/>
              <a:t>The Analog Reference (AREF) pin is used to feed a reference voltage to the Arduino UNO board from the external power supply.</a:t>
            </a:r>
          </a:p>
          <a:p>
            <a:pPr algn="just"/>
            <a:r>
              <a:rPr lang="en-US" b="1" dirty="0"/>
              <a:t>Crystal Oscillator</a:t>
            </a:r>
            <a:r>
              <a:rPr lang="en-US" dirty="0"/>
              <a:t>- The Crystal oscillator has a frequency of 16MHz, which makes the Arduino UNO a powerful </a:t>
            </a:r>
            <a:r>
              <a:rPr lang="en-US"/>
              <a:t>board</a:t>
            </a:r>
            <a:r>
              <a:rPr lang="en-US" smtClean="0"/>
              <a:t>.(OUTPUT STABLE FOR LONGER PERIOD)</a:t>
            </a:r>
            <a:endParaRPr lang="en-US" dirty="0"/>
          </a:p>
          <a:p>
            <a:pPr algn="just"/>
            <a:r>
              <a:rPr lang="en-US" b="1" dirty="0"/>
              <a:t>Voltage Regulator</a:t>
            </a:r>
            <a:r>
              <a:rPr lang="en-US" dirty="0"/>
              <a:t>- The voltage regulator converts the input voltage to 5V.</a:t>
            </a:r>
          </a:p>
        </p:txBody>
      </p:sp>
      <p:sp>
        <p:nvSpPr>
          <p:cNvPr id="9" name="Rectangle 8">
            <a:extLst>
              <a:ext uri="{FF2B5EF4-FFF2-40B4-BE49-F238E27FC236}">
                <a16:creationId xmlns:a16="http://schemas.microsoft.com/office/drawing/2014/main" xmlns="" id="{07AD581A-2054-441D-9BA3-E378D3FEDE64}"/>
              </a:ext>
            </a:extLst>
          </p:cNvPr>
          <p:cNvSpPr/>
          <p:nvPr/>
        </p:nvSpPr>
        <p:spPr>
          <a:xfrm>
            <a:off x="2308585" y="6244197"/>
            <a:ext cx="2463944" cy="584775"/>
          </a:xfrm>
          <a:prstGeom prst="rect">
            <a:avLst/>
          </a:prstGeom>
        </p:spPr>
        <p:txBody>
          <a:bodyPr wrap="none">
            <a:spAutoFit/>
          </a:bodyPr>
          <a:lstStyle/>
          <a:p>
            <a:r>
              <a:rPr lang="en-IN" sz="3200" b="1" dirty="0"/>
              <a:t>Arduino UNO</a:t>
            </a:r>
          </a:p>
        </p:txBody>
      </p:sp>
    </p:spTree>
    <p:extLst>
      <p:ext uri="{BB962C8B-B14F-4D97-AF65-F5344CB8AC3E}">
        <p14:creationId xmlns:p14="http://schemas.microsoft.com/office/powerpoint/2010/main" val="3538659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Getting Started</a:t>
            </a:r>
          </a:p>
        </p:txBody>
      </p:sp>
      <p:sp>
        <p:nvSpPr>
          <p:cNvPr id="3" name="Content Placeholder 2"/>
          <p:cNvSpPr>
            <a:spLocks noGrp="1"/>
          </p:cNvSpPr>
          <p:nvPr>
            <p:ph idx="1"/>
          </p:nvPr>
        </p:nvSpPr>
        <p:spPr>
          <a:xfrm>
            <a:off x="1828800" y="1600201"/>
            <a:ext cx="8610600" cy="4525963"/>
          </a:xfrm>
        </p:spPr>
        <p:txBody>
          <a:bodyPr rtlCol="0">
            <a:normAutofit/>
          </a:bodyPr>
          <a:lstStyle/>
          <a:p>
            <a:pPr>
              <a:defRPr/>
            </a:pPr>
            <a:r>
              <a:rPr lang="en-US" dirty="0" smtClean="0"/>
              <a:t>Check out: </a:t>
            </a:r>
            <a:r>
              <a:rPr lang="en-US" dirty="0" smtClean="0">
                <a:hlinkClick r:id="rId2"/>
              </a:rPr>
              <a:t>http://arduino.cc/en/Guide/HomePage</a:t>
            </a:r>
            <a:endParaRPr lang="en-US" dirty="0" smtClean="0"/>
          </a:p>
          <a:p>
            <a:pPr marL="914400" lvl="1" indent="-514350">
              <a:buFont typeface="+mj-lt"/>
              <a:buAutoNum type="arabicPeriod"/>
              <a:defRPr/>
            </a:pPr>
            <a:r>
              <a:rPr lang="en-US" b="1" dirty="0" smtClean="0"/>
              <a:t>Download &amp; install the </a:t>
            </a:r>
            <a:r>
              <a:rPr lang="en-US" b="1" dirty="0" err="1" smtClean="0"/>
              <a:t>Arduino</a:t>
            </a:r>
            <a:r>
              <a:rPr lang="en-US" b="1" dirty="0" smtClean="0"/>
              <a:t> environment (IDE)</a:t>
            </a:r>
          </a:p>
          <a:p>
            <a:pPr marL="914400" lvl="1" indent="-514350">
              <a:buFont typeface="+mj-lt"/>
              <a:buAutoNum type="arabicPeriod"/>
              <a:defRPr/>
            </a:pPr>
            <a:r>
              <a:rPr lang="en-US" b="1" dirty="0" smtClean="0"/>
              <a:t>Connect the board to your computer via the UBS cable</a:t>
            </a:r>
          </a:p>
          <a:p>
            <a:pPr marL="914400" lvl="1" indent="-514350">
              <a:buFont typeface="+mj-lt"/>
              <a:buAutoNum type="arabicPeriod"/>
              <a:defRPr/>
            </a:pPr>
            <a:r>
              <a:rPr lang="en-US" b="1" dirty="0" smtClean="0"/>
              <a:t>If needed, install the drivers (not needed in lab)</a:t>
            </a:r>
          </a:p>
          <a:p>
            <a:pPr marL="914400" lvl="1" indent="-514350">
              <a:buFont typeface="+mj-lt"/>
              <a:buAutoNum type="arabicPeriod"/>
              <a:defRPr/>
            </a:pPr>
            <a:r>
              <a:rPr lang="en-US" b="1" dirty="0" smtClean="0"/>
              <a:t>Launch the </a:t>
            </a:r>
            <a:r>
              <a:rPr lang="en-US" b="1" dirty="0" err="1" smtClean="0"/>
              <a:t>Arduino</a:t>
            </a:r>
            <a:r>
              <a:rPr lang="en-US" b="1" dirty="0" smtClean="0"/>
              <a:t> IDE</a:t>
            </a:r>
          </a:p>
          <a:p>
            <a:pPr marL="914400" lvl="1" indent="-514350">
              <a:buFont typeface="+mj-lt"/>
              <a:buAutoNum type="arabicPeriod"/>
              <a:defRPr/>
            </a:pPr>
            <a:r>
              <a:rPr lang="en-US" b="1" dirty="0" smtClean="0"/>
              <a:t>Select your board</a:t>
            </a:r>
          </a:p>
          <a:p>
            <a:pPr marL="914400" lvl="1" indent="-514350">
              <a:buFont typeface="+mj-lt"/>
              <a:buAutoNum type="arabicPeriod"/>
              <a:defRPr/>
            </a:pPr>
            <a:r>
              <a:rPr lang="en-US" b="1" dirty="0" smtClean="0"/>
              <a:t>Select your serial port</a:t>
            </a:r>
          </a:p>
          <a:p>
            <a:pPr marL="914400" lvl="1" indent="-514350">
              <a:buFont typeface="+mj-lt"/>
              <a:buAutoNum type="arabicPeriod"/>
              <a:defRPr/>
            </a:pPr>
            <a:r>
              <a:rPr lang="en-US" b="1" dirty="0" smtClean="0"/>
              <a:t>Open the blink example</a:t>
            </a:r>
          </a:p>
          <a:p>
            <a:pPr marL="914400" lvl="1" indent="-514350">
              <a:buFont typeface="+mj-lt"/>
              <a:buAutoNum type="arabicPeriod"/>
              <a:defRPr/>
            </a:pPr>
            <a:r>
              <a:rPr lang="en-US" b="1" dirty="0" smtClean="0"/>
              <a:t>Upload the program</a:t>
            </a:r>
          </a:p>
          <a:p>
            <a:pPr marL="514350" indent="-514350">
              <a:buFont typeface="+mj-lt"/>
              <a:buAutoNum type="arabicPeriod"/>
              <a:defRPr/>
            </a:pPr>
            <a:endParaRPr lang="en-US" b="1" dirty="0" smtClean="0"/>
          </a:p>
          <a:p>
            <a:pPr marL="514350" indent="-514350">
              <a:buFont typeface="+mj-lt"/>
              <a:buAutoNum type="arabicPeriod"/>
              <a:defRPr/>
            </a:pPr>
            <a:endParaRPr lang="en-US" b="1" dirty="0" smtClean="0"/>
          </a:p>
          <a:p>
            <a:pPr marL="514350" indent="-514350">
              <a:buFont typeface="+mj-lt"/>
              <a:buAutoNum type="arabicPeriod"/>
              <a:defRPr/>
            </a:pPr>
            <a:endParaRPr lang="en-US" dirty="0" smtClean="0"/>
          </a:p>
        </p:txBody>
      </p:sp>
    </p:spTree>
    <p:extLst>
      <p:ext uri="{BB962C8B-B14F-4D97-AF65-F5344CB8AC3E}">
        <p14:creationId xmlns:p14="http://schemas.microsoft.com/office/powerpoint/2010/main" val="4029788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7C2D7C3F50CD48B5D8CD8E924F01E6" ma:contentTypeVersion="12" ma:contentTypeDescription="Create a new document." ma:contentTypeScope="" ma:versionID="ba58d99401732d2b78792876fa958826">
  <xsd:schema xmlns:xsd="http://www.w3.org/2001/XMLSchema" xmlns:xs="http://www.w3.org/2001/XMLSchema" xmlns:p="http://schemas.microsoft.com/office/2006/metadata/properties" xmlns:ns2="e5b1661c-6c69-4f0f-9f82-a64d52cee4d7" xmlns:ns3="9a646e76-a2e6-42c9-96d0-6aca5437d582" targetNamespace="http://schemas.microsoft.com/office/2006/metadata/properties" ma:root="true" ma:fieldsID="cb3bf5d5605064fb2b70c6b995c36c2e" ns2:_="" ns3:_="">
    <xsd:import namespace="e5b1661c-6c69-4f0f-9f82-a64d52cee4d7"/>
    <xsd:import namespace="9a646e76-a2e6-42c9-96d0-6aca5437d58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b1661c-6c69-4f0f-9f82-a64d52cee4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a646e76-a2e6-42c9-96d0-6aca5437d58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3D2F22-CB0F-49A4-A84A-F0E611F75648}"/>
</file>

<file path=customXml/itemProps2.xml><?xml version="1.0" encoding="utf-8"?>
<ds:datastoreItem xmlns:ds="http://schemas.openxmlformats.org/officeDocument/2006/customXml" ds:itemID="{7D5DBC0A-F36F-4506-8BEA-E9C89BA0C9DD}"/>
</file>

<file path=customXml/itemProps3.xml><?xml version="1.0" encoding="utf-8"?>
<ds:datastoreItem xmlns:ds="http://schemas.openxmlformats.org/officeDocument/2006/customXml" ds:itemID="{484B8A56-FCDE-4153-B3B6-64247DAFD978}"/>
</file>

<file path=docProps/app.xml><?xml version="1.0" encoding="utf-8"?>
<Properties xmlns="http://schemas.openxmlformats.org/officeDocument/2006/extended-properties" xmlns:vt="http://schemas.openxmlformats.org/officeDocument/2006/docPropsVTypes">
  <TotalTime>600</TotalTime>
  <Words>993</Words>
  <Application>Microsoft Office PowerPoint</Application>
  <PresentationFormat>Widescreen</PresentationFormat>
  <Paragraphs>177</Paragraphs>
  <Slides>41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MS PGothic</vt:lpstr>
      <vt:lpstr>Arial</vt:lpstr>
      <vt:lpstr>Calibri</vt:lpstr>
      <vt:lpstr>Calibri Light</vt:lpstr>
      <vt:lpstr>Courier New</vt:lpstr>
      <vt:lpstr>DIN Next</vt:lpstr>
      <vt:lpstr>Open Sans</vt:lpstr>
      <vt:lpstr>Roboto</vt:lpstr>
      <vt:lpstr>typoninesans regular 18</vt:lpstr>
      <vt:lpstr>Wingdings</vt:lpstr>
      <vt:lpstr>Office Theme</vt:lpstr>
      <vt:lpstr>What is Internet Of Things(IoT)?</vt:lpstr>
      <vt:lpstr>PowerPoint Presentation</vt:lpstr>
      <vt:lpstr>PowerPoint Presentation</vt:lpstr>
      <vt:lpstr>IOT Applications</vt:lpstr>
      <vt:lpstr>TinkerCad</vt:lpstr>
      <vt:lpstr>What Is Arduino?</vt:lpstr>
      <vt:lpstr>What is the Arduino</vt:lpstr>
      <vt:lpstr>PowerPoint Presentation</vt:lpstr>
      <vt:lpstr>Getting Started</vt:lpstr>
      <vt:lpstr>Try It: Connect the USB Cable</vt:lpstr>
      <vt:lpstr>Arduino IDE</vt:lpstr>
      <vt:lpstr>Select Serial Port and Board</vt:lpstr>
      <vt:lpstr>Status Messages</vt:lpstr>
      <vt:lpstr>PowerPoint Presentation</vt:lpstr>
      <vt:lpstr>A Little Bit About Programming</vt:lpstr>
      <vt:lpstr>Add an External LED to pin 13</vt:lpstr>
      <vt:lpstr>Terminology</vt:lpstr>
      <vt:lpstr>Digital I/0</vt:lpstr>
      <vt:lpstr>Arduino Timing</vt:lpstr>
      <vt:lpstr>Digital?  Analog?</vt:lpstr>
      <vt:lpstr>Putting It Together</vt:lpstr>
      <vt:lpstr>How To Program Arduino</vt:lpstr>
      <vt:lpstr>Arduino Programming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Servo Motor </vt:lpstr>
      <vt:lpstr>PowerPoint Presentation</vt:lpstr>
      <vt:lpstr>DC motors</vt:lpstr>
      <vt:lpstr>PowerPoint Presentation</vt:lpstr>
      <vt:lpstr>PowerPoint Presentation</vt:lpstr>
      <vt:lpstr>PowerPoint Presentation</vt:lpstr>
      <vt:lpstr>LCD – Liquid Crystal Display</vt:lpstr>
      <vt:lpstr>PowerPoint Presentation</vt:lpstr>
      <vt:lpstr>PowerPoint Presentation</vt:lpstr>
      <vt:lpstr>PWM - Pulse Width Modulation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 B.A</dc:creator>
  <cp:lastModifiedBy>Windows User</cp:lastModifiedBy>
  <cp:revision>74</cp:revision>
  <dcterms:created xsi:type="dcterms:W3CDTF">2020-08-02T04:46:29Z</dcterms:created>
  <dcterms:modified xsi:type="dcterms:W3CDTF">2021-02-02T09:33:03Z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0x0101001C7C2D7C3F50CD48B5D8CD8E924F01E6</vt:lpwstr>
  </property>
</Properties>
</file>