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70" r:id="rId9"/>
    <p:sldId id="267" r:id="rId10"/>
    <p:sldId id="268" r:id="rId11"/>
    <p:sldId id="264" r:id="rId12"/>
    <p:sldId id="265" r:id="rId13"/>
    <p:sldId id="266"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108.jps@gmail.com" initials="r" lastIdx="1" clrIdx="0">
    <p:extLst>
      <p:ext uri="{19B8F6BF-5375-455C-9EA6-DF929625EA0E}">
        <p15:presenceInfo xmlns:p15="http://schemas.microsoft.com/office/powerpoint/2012/main" userId="06de22650c1e08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252715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DEEC61-528D-4D21-9F94-F0DBC255CAF0}"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322161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195683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6DEEC61-528D-4D21-9F94-F0DBC255CAF0}" type="datetimeFigureOut">
              <a:rPr lang="en-IN" smtClean="0"/>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212770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378400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421522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16367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EEC61-528D-4D21-9F94-F0DBC255CAF0}"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424207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DEEC61-528D-4D21-9F94-F0DBC255CAF0}"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251984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DEEC61-528D-4D21-9F94-F0DBC255CAF0}" type="datetimeFigureOut">
              <a:rPr lang="en-IN" smtClean="0"/>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92015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DEEC61-528D-4D21-9F94-F0DBC255CAF0}" type="datetimeFigureOut">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113310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EEC61-528D-4D21-9F94-F0DBC255CAF0}" type="datetimeFigureOut">
              <a:rPr lang="en-IN" smtClean="0"/>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26241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DEEC61-528D-4D21-9F94-F0DBC255CAF0}"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317603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6DEEC61-528D-4D21-9F94-F0DBC255CAF0}" type="datetimeFigureOut">
              <a:rPr lang="en-IN" smtClean="0"/>
              <a:t>12-05-2021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6D2CE9D-4928-4674-985F-3BC294676769}" type="slidenum">
              <a:rPr lang="en-IN" smtClean="0"/>
              <a:t>‹#›</a:t>
            </a:fld>
            <a:endParaRPr lang="en-IN"/>
          </a:p>
        </p:txBody>
      </p:sp>
    </p:spTree>
    <p:extLst>
      <p:ext uri="{BB962C8B-B14F-4D97-AF65-F5344CB8AC3E}">
        <p14:creationId xmlns:p14="http://schemas.microsoft.com/office/powerpoint/2010/main" val="407274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DEEC61-528D-4D21-9F94-F0DBC255CAF0}" type="datetimeFigureOut">
              <a:rPr lang="en-IN" smtClean="0"/>
              <a:t>12-05-2021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6D2CE9D-4928-4674-985F-3BC294676769}" type="slidenum">
              <a:rPr lang="en-IN" smtClean="0"/>
              <a:t>‹#›</a:t>
            </a:fld>
            <a:endParaRPr lang="en-IN"/>
          </a:p>
        </p:txBody>
      </p:sp>
    </p:spTree>
    <p:extLst>
      <p:ext uri="{BB962C8B-B14F-4D97-AF65-F5344CB8AC3E}">
        <p14:creationId xmlns:p14="http://schemas.microsoft.com/office/powerpoint/2010/main" val="241737212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anicalarm.vercel.app/auth/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2F24-ACDD-4382-963D-F36EE14450B9}"/>
              </a:ext>
            </a:extLst>
          </p:cNvPr>
          <p:cNvSpPr>
            <a:spLocks noGrp="1"/>
          </p:cNvSpPr>
          <p:nvPr>
            <p:ph type="ctrTitle"/>
          </p:nvPr>
        </p:nvSpPr>
        <p:spPr>
          <a:xfrm>
            <a:off x="538342" y="1281842"/>
            <a:ext cx="6437700" cy="2611967"/>
          </a:xfrm>
        </p:spPr>
        <p:txBody>
          <a:bodyPr anchor="b">
            <a:normAutofit/>
          </a:bodyPr>
          <a:lstStyle/>
          <a:p>
            <a:pPr algn="l"/>
            <a:r>
              <a:rPr lang="en-IN" sz="5400" dirty="0"/>
              <a:t>Panic</a:t>
            </a:r>
            <a:br>
              <a:rPr lang="en-IN" sz="5400" dirty="0"/>
            </a:br>
            <a:r>
              <a:rPr lang="en-IN" sz="5400" dirty="0"/>
              <a:t>Alarm For Elders</a:t>
            </a:r>
          </a:p>
        </p:txBody>
      </p:sp>
      <p:sp>
        <p:nvSpPr>
          <p:cNvPr id="3" name="Subtitle 2">
            <a:extLst>
              <a:ext uri="{FF2B5EF4-FFF2-40B4-BE49-F238E27FC236}">
                <a16:creationId xmlns:a16="http://schemas.microsoft.com/office/drawing/2014/main" id="{C803907C-6339-4D6F-91A1-37ED2F492EE8}"/>
              </a:ext>
            </a:extLst>
          </p:cNvPr>
          <p:cNvSpPr>
            <a:spLocks noGrp="1"/>
          </p:cNvSpPr>
          <p:nvPr>
            <p:ph type="subTitle" idx="1"/>
          </p:nvPr>
        </p:nvSpPr>
        <p:spPr>
          <a:xfrm>
            <a:off x="538342" y="3959708"/>
            <a:ext cx="7211864" cy="1155525"/>
          </a:xfrm>
        </p:spPr>
        <p:txBody>
          <a:bodyPr anchor="t">
            <a:normAutofit/>
          </a:bodyPr>
          <a:lstStyle/>
          <a:p>
            <a:pPr algn="l"/>
            <a:r>
              <a:rPr lang="en-IN" sz="2000" dirty="0"/>
              <a:t>A wearable device that calls for help in one – click.</a:t>
            </a:r>
          </a:p>
        </p:txBody>
      </p:sp>
      <p:sp>
        <p:nvSpPr>
          <p:cNvPr id="4" name="TextBox 3">
            <a:extLst>
              <a:ext uri="{FF2B5EF4-FFF2-40B4-BE49-F238E27FC236}">
                <a16:creationId xmlns:a16="http://schemas.microsoft.com/office/drawing/2014/main" id="{B928AD84-834B-4B47-975C-8F57EE475E49}"/>
              </a:ext>
            </a:extLst>
          </p:cNvPr>
          <p:cNvSpPr txBox="1"/>
          <p:nvPr/>
        </p:nvSpPr>
        <p:spPr>
          <a:xfrm>
            <a:off x="6312023" y="5181132"/>
            <a:ext cx="5255581" cy="1477328"/>
          </a:xfrm>
          <a:prstGeom prst="rect">
            <a:avLst/>
          </a:prstGeom>
          <a:noFill/>
        </p:spPr>
        <p:txBody>
          <a:bodyPr wrap="square" rtlCol="0">
            <a:spAutoFit/>
          </a:bodyPr>
          <a:lstStyle/>
          <a:p>
            <a:r>
              <a:rPr lang="en-IN" dirty="0"/>
              <a:t>20181CSE0621 – Sai Ram. K</a:t>
            </a:r>
          </a:p>
          <a:p>
            <a:r>
              <a:rPr lang="en-IN" dirty="0"/>
              <a:t>20181CSE0643 – Satyam Mourya</a:t>
            </a:r>
          </a:p>
          <a:p>
            <a:r>
              <a:rPr lang="en-IN" dirty="0"/>
              <a:t>20181CSE0660 – Shaiq Iqbal</a:t>
            </a:r>
          </a:p>
          <a:p>
            <a:r>
              <a:rPr lang="en-IN" dirty="0"/>
              <a:t>20181CSE0669 – Shivam Singh</a:t>
            </a:r>
          </a:p>
          <a:p>
            <a:r>
              <a:rPr lang="en-IN" dirty="0"/>
              <a:t>20181CSE0670 – Shlaghana J.S.</a:t>
            </a:r>
          </a:p>
        </p:txBody>
      </p:sp>
    </p:spTree>
    <p:extLst>
      <p:ext uri="{BB962C8B-B14F-4D97-AF65-F5344CB8AC3E}">
        <p14:creationId xmlns:p14="http://schemas.microsoft.com/office/powerpoint/2010/main" val="34954800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FE91-CA86-41E8-8FFA-9740C83F7021}"/>
              </a:ext>
            </a:extLst>
          </p:cNvPr>
          <p:cNvSpPr>
            <a:spLocks noGrp="1"/>
          </p:cNvSpPr>
          <p:nvPr>
            <p:ph type="title"/>
          </p:nvPr>
        </p:nvSpPr>
        <p:spPr>
          <a:xfrm>
            <a:off x="1102963" y="287390"/>
            <a:ext cx="10571998" cy="970450"/>
          </a:xfrm>
        </p:spPr>
        <p:txBody>
          <a:bodyPr/>
          <a:lstStyle/>
          <a:p>
            <a:pPr algn="ctr"/>
            <a:r>
              <a:rPr lang="en-US" dirty="0"/>
              <a:t>Panic Alarm WebApp</a:t>
            </a:r>
            <a:endParaRPr lang="en-IN" dirty="0"/>
          </a:p>
        </p:txBody>
      </p:sp>
      <p:pic>
        <p:nvPicPr>
          <p:cNvPr id="5" name="Content Placeholder 4">
            <a:extLst>
              <a:ext uri="{FF2B5EF4-FFF2-40B4-BE49-F238E27FC236}">
                <a16:creationId xmlns:a16="http://schemas.microsoft.com/office/drawing/2014/main" id="{11ABBF82-5DD7-4A8D-9122-66D9C292F74E}"/>
              </a:ext>
            </a:extLst>
          </p:cNvPr>
          <p:cNvPicPr>
            <a:picLocks noGrp="1" noChangeAspect="1"/>
          </p:cNvPicPr>
          <p:nvPr>
            <p:ph idx="1"/>
          </p:nvPr>
        </p:nvPicPr>
        <p:blipFill>
          <a:blip r:embed="rId2"/>
          <a:stretch>
            <a:fillRect/>
          </a:stretch>
        </p:blipFill>
        <p:spPr>
          <a:xfrm>
            <a:off x="1462516" y="1580225"/>
            <a:ext cx="9550234" cy="4830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0367F12-E72A-47C8-A936-7017BA05FBDD}"/>
              </a:ext>
            </a:extLst>
          </p:cNvPr>
          <p:cNvSpPr txBox="1"/>
          <p:nvPr/>
        </p:nvSpPr>
        <p:spPr>
          <a:xfrm>
            <a:off x="1582773" y="6410813"/>
            <a:ext cx="9612378" cy="369332"/>
          </a:xfrm>
          <a:prstGeom prst="rect">
            <a:avLst/>
          </a:prstGeom>
          <a:noFill/>
        </p:spPr>
        <p:txBody>
          <a:bodyPr wrap="square" rtlCol="0">
            <a:spAutoFit/>
          </a:bodyPr>
          <a:lstStyle/>
          <a:p>
            <a:pPr algn="ctr"/>
            <a:r>
              <a:rPr lang="en-US" dirty="0"/>
              <a:t>The login page of the WebApp that allows users to login or create a new account.</a:t>
            </a:r>
            <a:endParaRPr lang="en-IN" dirty="0"/>
          </a:p>
        </p:txBody>
      </p:sp>
    </p:spTree>
    <p:extLst>
      <p:ext uri="{BB962C8B-B14F-4D97-AF65-F5344CB8AC3E}">
        <p14:creationId xmlns:p14="http://schemas.microsoft.com/office/powerpoint/2010/main" val="272070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5503-479C-4038-89EE-ED364811F699}"/>
              </a:ext>
            </a:extLst>
          </p:cNvPr>
          <p:cNvSpPr>
            <a:spLocks noGrp="1"/>
          </p:cNvSpPr>
          <p:nvPr>
            <p:ph type="title"/>
          </p:nvPr>
        </p:nvSpPr>
        <p:spPr>
          <a:xfrm>
            <a:off x="916532" y="278512"/>
            <a:ext cx="10571998" cy="970450"/>
          </a:xfrm>
        </p:spPr>
        <p:txBody>
          <a:bodyPr/>
          <a:lstStyle/>
          <a:p>
            <a:pPr algn="ctr"/>
            <a:r>
              <a:rPr lang="en-US" dirty="0"/>
              <a:t>Alerts Dashboard</a:t>
            </a:r>
            <a:endParaRPr lang="en-IN" dirty="0"/>
          </a:p>
        </p:txBody>
      </p:sp>
      <p:pic>
        <p:nvPicPr>
          <p:cNvPr id="6" name="Content Placeholder 5">
            <a:extLst>
              <a:ext uri="{FF2B5EF4-FFF2-40B4-BE49-F238E27FC236}">
                <a16:creationId xmlns:a16="http://schemas.microsoft.com/office/drawing/2014/main" id="{92CDFBFC-72B7-4FFD-BB0C-288DEB013990}"/>
              </a:ext>
            </a:extLst>
          </p:cNvPr>
          <p:cNvPicPr>
            <a:picLocks noGrp="1" noChangeAspect="1"/>
          </p:cNvPicPr>
          <p:nvPr>
            <p:ph idx="1"/>
          </p:nvPr>
        </p:nvPicPr>
        <p:blipFill>
          <a:blip r:embed="rId2"/>
          <a:stretch>
            <a:fillRect/>
          </a:stretch>
        </p:blipFill>
        <p:spPr>
          <a:xfrm>
            <a:off x="1947153" y="1468159"/>
            <a:ext cx="8297694" cy="476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C37BF61F-F9B6-4D4E-A8F2-E3B1AE7CD86B}"/>
              </a:ext>
            </a:extLst>
          </p:cNvPr>
          <p:cNvSpPr txBox="1"/>
          <p:nvPr/>
        </p:nvSpPr>
        <p:spPr>
          <a:xfrm>
            <a:off x="233747" y="6292048"/>
            <a:ext cx="11354540" cy="377301"/>
          </a:xfrm>
          <a:prstGeom prst="rect">
            <a:avLst/>
          </a:prstGeom>
          <a:noFill/>
        </p:spPr>
        <p:txBody>
          <a:bodyPr wrap="square" rtlCol="0">
            <a:spAutoFit/>
          </a:bodyPr>
          <a:lstStyle/>
          <a:p>
            <a:pPr algn="ctr"/>
            <a:r>
              <a:rPr lang="en-US" dirty="0"/>
              <a:t>Alerts Dashboard that appears when a user logs into their account and displays the triggers.</a:t>
            </a:r>
            <a:endParaRPr lang="en-IN" dirty="0"/>
          </a:p>
        </p:txBody>
      </p:sp>
    </p:spTree>
    <p:extLst>
      <p:ext uri="{BB962C8B-B14F-4D97-AF65-F5344CB8AC3E}">
        <p14:creationId xmlns:p14="http://schemas.microsoft.com/office/powerpoint/2010/main" val="134331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83D5-3AFE-49B8-99B4-2B2197C23439}"/>
              </a:ext>
            </a:extLst>
          </p:cNvPr>
          <p:cNvSpPr>
            <a:spLocks noGrp="1"/>
          </p:cNvSpPr>
          <p:nvPr>
            <p:ph type="title"/>
          </p:nvPr>
        </p:nvSpPr>
        <p:spPr/>
        <p:txBody>
          <a:bodyPr/>
          <a:lstStyle/>
          <a:p>
            <a:pPr algn="ctr"/>
            <a:r>
              <a:rPr lang="en-US" dirty="0"/>
              <a:t>Alert ID </a:t>
            </a:r>
            <a:endParaRPr lang="en-IN" dirty="0"/>
          </a:p>
        </p:txBody>
      </p:sp>
      <p:pic>
        <p:nvPicPr>
          <p:cNvPr id="9" name="Content Placeholder 8">
            <a:extLst>
              <a:ext uri="{FF2B5EF4-FFF2-40B4-BE49-F238E27FC236}">
                <a16:creationId xmlns:a16="http://schemas.microsoft.com/office/drawing/2014/main" id="{1A381E9C-947E-452B-97A1-B7A9BB944B57}"/>
              </a:ext>
            </a:extLst>
          </p:cNvPr>
          <p:cNvPicPr>
            <a:picLocks noGrp="1" noChangeAspect="1"/>
          </p:cNvPicPr>
          <p:nvPr>
            <p:ph idx="1"/>
          </p:nvPr>
        </p:nvPicPr>
        <p:blipFill>
          <a:blip r:embed="rId2"/>
          <a:stretch>
            <a:fillRect/>
          </a:stretch>
        </p:blipFill>
        <p:spPr>
          <a:xfrm>
            <a:off x="4067453" y="2296612"/>
            <a:ext cx="4057094" cy="3362384"/>
          </a:xfrm>
        </p:spPr>
      </p:pic>
      <p:sp>
        <p:nvSpPr>
          <p:cNvPr id="10" name="TextBox 9">
            <a:extLst>
              <a:ext uri="{FF2B5EF4-FFF2-40B4-BE49-F238E27FC236}">
                <a16:creationId xmlns:a16="http://schemas.microsoft.com/office/drawing/2014/main" id="{88D68A0A-5DB0-4558-9350-612DE2868379}"/>
              </a:ext>
            </a:extLst>
          </p:cNvPr>
          <p:cNvSpPr txBox="1"/>
          <p:nvPr/>
        </p:nvSpPr>
        <p:spPr>
          <a:xfrm>
            <a:off x="2571564" y="5695894"/>
            <a:ext cx="7048870" cy="646331"/>
          </a:xfrm>
          <a:prstGeom prst="rect">
            <a:avLst/>
          </a:prstGeom>
          <a:noFill/>
        </p:spPr>
        <p:txBody>
          <a:bodyPr wrap="square" rtlCol="0">
            <a:spAutoFit/>
          </a:bodyPr>
          <a:lstStyle/>
          <a:p>
            <a:pPr algn="ctr"/>
            <a:r>
              <a:rPr lang="en-US" dirty="0"/>
              <a:t>An alert ID pane that has an unique ID for each user and is expected to be confidential.</a:t>
            </a:r>
            <a:endParaRPr lang="en-IN" dirty="0"/>
          </a:p>
        </p:txBody>
      </p:sp>
    </p:spTree>
    <p:extLst>
      <p:ext uri="{BB962C8B-B14F-4D97-AF65-F5344CB8AC3E}">
        <p14:creationId xmlns:p14="http://schemas.microsoft.com/office/powerpoint/2010/main" val="283303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BD8C-F598-4465-BDCA-CA19A65B74AF}"/>
              </a:ext>
            </a:extLst>
          </p:cNvPr>
          <p:cNvSpPr>
            <a:spLocks noGrp="1"/>
          </p:cNvSpPr>
          <p:nvPr>
            <p:ph type="title"/>
          </p:nvPr>
        </p:nvSpPr>
        <p:spPr>
          <a:xfrm>
            <a:off x="810000" y="406493"/>
            <a:ext cx="10571998" cy="970450"/>
          </a:xfrm>
        </p:spPr>
        <p:txBody>
          <a:bodyPr/>
          <a:lstStyle/>
          <a:p>
            <a:pPr algn="ctr"/>
            <a:r>
              <a:rPr lang="en-US" dirty="0"/>
              <a:t>Alerts Display Pane</a:t>
            </a:r>
            <a:endParaRPr lang="en-IN" dirty="0"/>
          </a:p>
        </p:txBody>
      </p:sp>
      <p:pic>
        <p:nvPicPr>
          <p:cNvPr id="7" name="Content Placeholder 6">
            <a:extLst>
              <a:ext uri="{FF2B5EF4-FFF2-40B4-BE49-F238E27FC236}">
                <a16:creationId xmlns:a16="http://schemas.microsoft.com/office/drawing/2014/main" id="{56040181-35F0-4201-8999-A4D4611D368E}"/>
              </a:ext>
            </a:extLst>
          </p:cNvPr>
          <p:cNvPicPr>
            <a:picLocks noGrp="1" noChangeAspect="1"/>
          </p:cNvPicPr>
          <p:nvPr>
            <p:ph idx="1"/>
          </p:nvPr>
        </p:nvPicPr>
        <p:blipFill>
          <a:blip r:embed="rId2"/>
          <a:stretch>
            <a:fillRect/>
          </a:stretch>
        </p:blipFill>
        <p:spPr>
          <a:xfrm>
            <a:off x="1315876" y="1756192"/>
            <a:ext cx="9560246" cy="2060460"/>
          </a:xfrm>
        </p:spPr>
      </p:pic>
      <p:sp>
        <p:nvSpPr>
          <p:cNvPr id="8" name="TextBox 7">
            <a:extLst>
              <a:ext uri="{FF2B5EF4-FFF2-40B4-BE49-F238E27FC236}">
                <a16:creationId xmlns:a16="http://schemas.microsoft.com/office/drawing/2014/main" id="{1865C887-CBB2-4BC6-BD4A-D90F1960A5CE}"/>
              </a:ext>
            </a:extLst>
          </p:cNvPr>
          <p:cNvSpPr txBox="1"/>
          <p:nvPr/>
        </p:nvSpPr>
        <p:spPr>
          <a:xfrm>
            <a:off x="1315876" y="3982408"/>
            <a:ext cx="9560246" cy="338554"/>
          </a:xfrm>
          <a:prstGeom prst="rect">
            <a:avLst/>
          </a:prstGeom>
          <a:noFill/>
        </p:spPr>
        <p:txBody>
          <a:bodyPr wrap="square" rtlCol="0">
            <a:spAutoFit/>
          </a:bodyPr>
          <a:lstStyle/>
          <a:p>
            <a:pPr algn="ctr"/>
            <a:r>
              <a:rPr lang="en-US" sz="1600" dirty="0"/>
              <a:t>A. An alert that was generated automatically based on the monitoring.</a:t>
            </a:r>
            <a:endParaRPr lang="en-IN" sz="1600" dirty="0"/>
          </a:p>
        </p:txBody>
      </p:sp>
      <p:pic>
        <p:nvPicPr>
          <p:cNvPr id="10" name="Picture 9">
            <a:extLst>
              <a:ext uri="{FF2B5EF4-FFF2-40B4-BE49-F238E27FC236}">
                <a16:creationId xmlns:a16="http://schemas.microsoft.com/office/drawing/2014/main" id="{210FEB8B-C03C-4DD7-83A3-6AACD9D48CB7}"/>
              </a:ext>
            </a:extLst>
          </p:cNvPr>
          <p:cNvPicPr>
            <a:picLocks noChangeAspect="1"/>
          </p:cNvPicPr>
          <p:nvPr/>
        </p:nvPicPr>
        <p:blipFill>
          <a:blip r:embed="rId3"/>
          <a:stretch>
            <a:fillRect/>
          </a:stretch>
        </p:blipFill>
        <p:spPr>
          <a:xfrm>
            <a:off x="1239298" y="4384202"/>
            <a:ext cx="9713401" cy="2067305"/>
          </a:xfrm>
          <a:prstGeom prst="rect">
            <a:avLst/>
          </a:prstGeom>
        </p:spPr>
      </p:pic>
      <p:sp>
        <p:nvSpPr>
          <p:cNvPr id="11" name="TextBox 10">
            <a:extLst>
              <a:ext uri="{FF2B5EF4-FFF2-40B4-BE49-F238E27FC236}">
                <a16:creationId xmlns:a16="http://schemas.microsoft.com/office/drawing/2014/main" id="{610162AC-436E-4D9D-92C1-27C739C137E4}"/>
              </a:ext>
            </a:extLst>
          </p:cNvPr>
          <p:cNvSpPr txBox="1"/>
          <p:nvPr/>
        </p:nvSpPr>
        <p:spPr>
          <a:xfrm>
            <a:off x="1315876" y="6497853"/>
            <a:ext cx="9674679" cy="338554"/>
          </a:xfrm>
          <a:prstGeom prst="rect">
            <a:avLst/>
          </a:prstGeom>
          <a:noFill/>
        </p:spPr>
        <p:txBody>
          <a:bodyPr wrap="square" rtlCol="0">
            <a:spAutoFit/>
          </a:bodyPr>
          <a:lstStyle/>
          <a:p>
            <a:pPr algn="ctr"/>
            <a:r>
              <a:rPr lang="en-US" sz="1600" dirty="0"/>
              <a:t>B. An alert that was generated when a person triggered the push button.</a:t>
            </a:r>
            <a:endParaRPr lang="en-IN" sz="1600" dirty="0"/>
          </a:p>
        </p:txBody>
      </p:sp>
    </p:spTree>
    <p:extLst>
      <p:ext uri="{BB962C8B-B14F-4D97-AF65-F5344CB8AC3E}">
        <p14:creationId xmlns:p14="http://schemas.microsoft.com/office/powerpoint/2010/main" val="222230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ADCD-A65F-48FC-870F-350BA87F27E4}"/>
              </a:ext>
            </a:extLst>
          </p:cNvPr>
          <p:cNvSpPr>
            <a:spLocks noGrp="1"/>
          </p:cNvSpPr>
          <p:nvPr>
            <p:ph type="title"/>
          </p:nvPr>
        </p:nvSpPr>
        <p:spPr/>
        <p:txBody>
          <a:bodyPr/>
          <a:lstStyle/>
          <a:p>
            <a:pPr algn="ctr"/>
            <a:r>
              <a:rPr lang="en-US" dirty="0"/>
              <a:t>Alert E-mail</a:t>
            </a:r>
            <a:endParaRPr lang="en-IN" dirty="0"/>
          </a:p>
        </p:txBody>
      </p:sp>
      <p:sp>
        <p:nvSpPr>
          <p:cNvPr id="4" name="TextBox 3">
            <a:extLst>
              <a:ext uri="{FF2B5EF4-FFF2-40B4-BE49-F238E27FC236}">
                <a16:creationId xmlns:a16="http://schemas.microsoft.com/office/drawing/2014/main" id="{BD36E1BE-6BCE-479A-B9F3-BD4588DAE8BC}"/>
              </a:ext>
            </a:extLst>
          </p:cNvPr>
          <p:cNvSpPr txBox="1"/>
          <p:nvPr/>
        </p:nvSpPr>
        <p:spPr>
          <a:xfrm>
            <a:off x="1404150" y="6320902"/>
            <a:ext cx="9383697" cy="369332"/>
          </a:xfrm>
          <a:prstGeom prst="rect">
            <a:avLst/>
          </a:prstGeom>
          <a:noFill/>
        </p:spPr>
        <p:txBody>
          <a:bodyPr wrap="square" rtlCol="0">
            <a:spAutoFit/>
          </a:bodyPr>
          <a:lstStyle/>
          <a:p>
            <a:r>
              <a:rPr lang="en-US" dirty="0"/>
              <a:t>Screenshot of the e-mail as sent by the panic alarm when the alert was triggered.</a:t>
            </a:r>
            <a:endParaRPr lang="en-IN" dirty="0"/>
          </a:p>
        </p:txBody>
      </p:sp>
      <p:pic>
        <p:nvPicPr>
          <p:cNvPr id="5" name="Picture 4">
            <a:extLst>
              <a:ext uri="{FF2B5EF4-FFF2-40B4-BE49-F238E27FC236}">
                <a16:creationId xmlns:a16="http://schemas.microsoft.com/office/drawing/2014/main" id="{EDAF09AC-5B53-4AE0-9520-E9B895930C18}"/>
              </a:ext>
            </a:extLst>
          </p:cNvPr>
          <p:cNvPicPr>
            <a:picLocks noChangeAspect="1"/>
          </p:cNvPicPr>
          <p:nvPr/>
        </p:nvPicPr>
        <p:blipFill>
          <a:blip r:embed="rId2"/>
          <a:stretch>
            <a:fillRect/>
          </a:stretch>
        </p:blipFill>
        <p:spPr>
          <a:xfrm>
            <a:off x="342050" y="2625476"/>
            <a:ext cx="5845686" cy="3082865"/>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54F8438C-CD38-435F-8BBD-6012F204103C}"/>
              </a:ext>
            </a:extLst>
          </p:cNvPr>
          <p:cNvPicPr>
            <a:picLocks noChangeAspect="1"/>
          </p:cNvPicPr>
          <p:nvPr/>
        </p:nvPicPr>
        <p:blipFill>
          <a:blip r:embed="rId3"/>
          <a:stretch>
            <a:fillRect/>
          </a:stretch>
        </p:blipFill>
        <p:spPr>
          <a:xfrm>
            <a:off x="7794838" y="2137840"/>
            <a:ext cx="2993009" cy="40581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9239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08C92-7B7C-4466-8E93-41BADD5D2C41}"/>
              </a:ext>
            </a:extLst>
          </p:cNvPr>
          <p:cNvSpPr>
            <a:spLocks noGrp="1"/>
          </p:cNvSpPr>
          <p:nvPr>
            <p:ph idx="1"/>
          </p:nvPr>
        </p:nvSpPr>
        <p:spPr>
          <a:xfrm>
            <a:off x="507993" y="1282270"/>
            <a:ext cx="10554574" cy="3636511"/>
          </a:xfrm>
        </p:spPr>
        <p:txBody>
          <a:bodyPr>
            <a:normAutofit/>
          </a:bodyPr>
          <a:lstStyle/>
          <a:p>
            <a:pPr marL="0" indent="0" algn="ctr">
              <a:buNone/>
            </a:pPr>
            <a:r>
              <a:rPr lang="en-IN" sz="8800" dirty="0"/>
              <a:t>Thank You.</a:t>
            </a:r>
          </a:p>
        </p:txBody>
      </p:sp>
      <p:sp>
        <p:nvSpPr>
          <p:cNvPr id="5" name="TextBox 4">
            <a:extLst>
              <a:ext uri="{FF2B5EF4-FFF2-40B4-BE49-F238E27FC236}">
                <a16:creationId xmlns:a16="http://schemas.microsoft.com/office/drawing/2014/main" id="{B0D36B20-7203-47DA-91D1-F3F44FA98D53}"/>
              </a:ext>
            </a:extLst>
          </p:cNvPr>
          <p:cNvSpPr txBox="1"/>
          <p:nvPr/>
        </p:nvSpPr>
        <p:spPr>
          <a:xfrm>
            <a:off x="7208668" y="4439386"/>
            <a:ext cx="5521911" cy="2031325"/>
          </a:xfrm>
          <a:prstGeom prst="rect">
            <a:avLst/>
          </a:prstGeom>
          <a:noFill/>
        </p:spPr>
        <p:txBody>
          <a:bodyPr wrap="square" rtlCol="0">
            <a:spAutoFit/>
          </a:bodyPr>
          <a:lstStyle/>
          <a:p>
            <a:r>
              <a:rPr lang="en-IN" dirty="0"/>
              <a:t>A Mini – Project By : - </a:t>
            </a:r>
          </a:p>
          <a:p>
            <a:endParaRPr lang="en-IN" dirty="0"/>
          </a:p>
          <a:p>
            <a:pPr lvl="1"/>
            <a:r>
              <a:rPr lang="en-IN" dirty="0"/>
              <a:t>20181CSE0621 – Sai Ram. K</a:t>
            </a:r>
          </a:p>
          <a:p>
            <a:pPr lvl="1"/>
            <a:r>
              <a:rPr lang="en-IN" dirty="0"/>
              <a:t>20181CSE0643 – Satyam Mourya</a:t>
            </a:r>
          </a:p>
          <a:p>
            <a:pPr lvl="1"/>
            <a:r>
              <a:rPr lang="en-IN" dirty="0"/>
              <a:t>20181CSE0660 – Shaiq Iqbal</a:t>
            </a:r>
          </a:p>
          <a:p>
            <a:pPr lvl="1"/>
            <a:r>
              <a:rPr lang="en-IN" dirty="0"/>
              <a:t>20181CSE0669 – Shivam Singh</a:t>
            </a:r>
          </a:p>
          <a:p>
            <a:pPr lvl="1"/>
            <a:r>
              <a:rPr lang="en-IN" dirty="0"/>
              <a:t>20181CSE0670 – Shlaghana J.S.</a:t>
            </a:r>
          </a:p>
        </p:txBody>
      </p:sp>
    </p:spTree>
    <p:extLst>
      <p:ext uri="{BB962C8B-B14F-4D97-AF65-F5344CB8AC3E}">
        <p14:creationId xmlns:p14="http://schemas.microsoft.com/office/powerpoint/2010/main" val="257858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F904-2774-42AC-83ED-3240245DDE92}"/>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0913A5FC-B337-4361-9EBF-C91438021297}"/>
              </a:ext>
            </a:extLst>
          </p:cNvPr>
          <p:cNvSpPr>
            <a:spLocks noGrp="1"/>
          </p:cNvSpPr>
          <p:nvPr>
            <p:ph idx="1"/>
          </p:nvPr>
        </p:nvSpPr>
        <p:spPr/>
        <p:txBody>
          <a:bodyPr/>
          <a:lstStyle/>
          <a:p>
            <a:r>
              <a:rPr lang="en-IN" dirty="0"/>
              <a:t>The core functionality of this device is to alert the care-takers when a person who is differently abled, elderly or are in need of help.</a:t>
            </a:r>
          </a:p>
          <a:p>
            <a:r>
              <a:rPr lang="en-IN" dirty="0"/>
              <a:t>The device is wearable and has a simple interface and is capable of sending a pre saved message template in case of distress.</a:t>
            </a:r>
          </a:p>
          <a:p>
            <a:r>
              <a:rPr lang="en-IN" dirty="0"/>
              <a:t>The use of this device is aimed for the elderly being the top priority followed by any individual needing assistance for safety purposes.</a:t>
            </a:r>
          </a:p>
          <a:p>
            <a:endParaRPr lang="en-IN" dirty="0"/>
          </a:p>
        </p:txBody>
      </p:sp>
    </p:spTree>
    <p:extLst>
      <p:ext uri="{BB962C8B-B14F-4D97-AF65-F5344CB8AC3E}">
        <p14:creationId xmlns:p14="http://schemas.microsoft.com/office/powerpoint/2010/main" val="181671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0A0F-BD73-4398-AC0F-28535D8DA9B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0FFE4331-A036-4AA7-B2AC-2D7928330507}"/>
              </a:ext>
            </a:extLst>
          </p:cNvPr>
          <p:cNvSpPr>
            <a:spLocks noGrp="1"/>
          </p:cNvSpPr>
          <p:nvPr>
            <p:ph idx="1"/>
          </p:nvPr>
        </p:nvSpPr>
        <p:spPr/>
        <p:txBody>
          <a:bodyPr/>
          <a:lstStyle/>
          <a:p>
            <a:r>
              <a:rPr lang="en-US" dirty="0"/>
              <a:t>There can be any sudden situation of panic. It could be because of an intruder entering our house or bad health status. Situations can be many for panicking and may vary from person to person.</a:t>
            </a:r>
          </a:p>
          <a:p>
            <a:r>
              <a:rPr lang="en-US" dirty="0"/>
              <a:t>During these situations we employ the use of a panic alarm that alerts the provided care-taker to rush for help.</a:t>
            </a:r>
          </a:p>
          <a:p>
            <a:endParaRPr lang="en-IN" dirty="0"/>
          </a:p>
        </p:txBody>
      </p:sp>
    </p:spTree>
    <p:extLst>
      <p:ext uri="{BB962C8B-B14F-4D97-AF65-F5344CB8AC3E}">
        <p14:creationId xmlns:p14="http://schemas.microsoft.com/office/powerpoint/2010/main" val="7370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2948-811D-4EFD-B403-236E7DB10F3B}"/>
              </a:ext>
            </a:extLst>
          </p:cNvPr>
          <p:cNvSpPr>
            <a:spLocks noGrp="1"/>
          </p:cNvSpPr>
          <p:nvPr>
            <p:ph type="title"/>
          </p:nvPr>
        </p:nvSpPr>
        <p:spPr/>
        <p:txBody>
          <a:bodyPr/>
          <a:lstStyle/>
          <a:p>
            <a:pPr algn="ctr"/>
            <a:r>
              <a:rPr lang="en-IN" dirty="0"/>
              <a:t>Statement</a:t>
            </a:r>
          </a:p>
        </p:txBody>
      </p:sp>
      <p:sp>
        <p:nvSpPr>
          <p:cNvPr id="3" name="Content Placeholder 2">
            <a:extLst>
              <a:ext uri="{FF2B5EF4-FFF2-40B4-BE49-F238E27FC236}">
                <a16:creationId xmlns:a16="http://schemas.microsoft.com/office/drawing/2014/main" id="{9AB5B568-BB31-4B0F-A01D-7E78ADE4AAF3}"/>
              </a:ext>
            </a:extLst>
          </p:cNvPr>
          <p:cNvSpPr>
            <a:spLocks noGrp="1"/>
          </p:cNvSpPr>
          <p:nvPr>
            <p:ph idx="1"/>
          </p:nvPr>
        </p:nvSpPr>
        <p:spPr/>
        <p:txBody>
          <a:bodyPr>
            <a:normAutofit/>
          </a:bodyPr>
          <a:lstStyle/>
          <a:p>
            <a:pPr marL="0" indent="0" algn="l" fontAlgn="base">
              <a:buNone/>
            </a:pPr>
            <a:endParaRPr lang="en-US" b="0" i="0" dirty="0">
              <a:effectLst/>
            </a:endParaRPr>
          </a:p>
          <a:p>
            <a:pPr algn="l" fontAlgn="base"/>
            <a:r>
              <a:rPr lang="en-US" b="0" i="0" dirty="0">
                <a:effectLst/>
              </a:rPr>
              <a:t>The purpose of a panic alarm is to allow a person under distress to quickly and silently call for help in the event of an emergency. Panic alarms are also called "distress alarms", "hold-up alarms", or "panic buttons".</a:t>
            </a:r>
          </a:p>
          <a:p>
            <a:pPr marL="0" indent="0" algn="l" fontAlgn="base">
              <a:buNone/>
            </a:pPr>
            <a:endParaRPr lang="en-US" b="0" i="0" dirty="0">
              <a:effectLst/>
            </a:endParaRPr>
          </a:p>
          <a:p>
            <a:pPr algn="l" fontAlgn="base"/>
            <a:r>
              <a:rPr lang="en-US" b="0" i="0" dirty="0">
                <a:effectLst/>
              </a:rPr>
              <a:t>Panic alarms are used when it may be unsafe or uncomfortable to call for help in other ways. </a:t>
            </a:r>
          </a:p>
          <a:p>
            <a:pPr algn="l" fontAlgn="base"/>
            <a:r>
              <a:rPr lang="en-US" b="0" i="0" dirty="0">
                <a:effectLst/>
              </a:rPr>
              <a:t>For example, if a belligerent person is standing in your lobby, it may be unwise to further escalate the situation by picking up a phone to call for assistance. A panic alarm can provide a quick and convenient way to summon help without drawing attention</a:t>
            </a:r>
          </a:p>
          <a:p>
            <a:endParaRPr lang="en-IN" dirty="0"/>
          </a:p>
        </p:txBody>
      </p:sp>
    </p:spTree>
    <p:extLst>
      <p:ext uri="{BB962C8B-B14F-4D97-AF65-F5344CB8AC3E}">
        <p14:creationId xmlns:p14="http://schemas.microsoft.com/office/powerpoint/2010/main" val="354286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B93-EF8C-45AB-A00D-CEADF7021294}"/>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DFE45AE9-A930-49BC-95E4-D4D7E778CA02}"/>
              </a:ext>
            </a:extLst>
          </p:cNvPr>
          <p:cNvSpPr>
            <a:spLocks noGrp="1"/>
          </p:cNvSpPr>
          <p:nvPr>
            <p:ph idx="1"/>
          </p:nvPr>
        </p:nvSpPr>
        <p:spPr>
          <a:xfrm>
            <a:off x="818713" y="2214100"/>
            <a:ext cx="10554574" cy="3023725"/>
          </a:xfrm>
        </p:spPr>
        <p:txBody>
          <a:bodyPr>
            <a:normAutofit/>
          </a:bodyPr>
          <a:lstStyle/>
          <a:p>
            <a:r>
              <a:rPr lang="en-IN" dirty="0"/>
              <a:t>Citation :</a:t>
            </a:r>
          </a:p>
          <a:p>
            <a:pPr marL="400050" lvl="1" indent="0">
              <a:buNone/>
            </a:pPr>
            <a:r>
              <a:rPr lang="en-IN" dirty="0"/>
              <a:t>1.  B. Choudhury, T. S. Choudhury, A. </a:t>
            </a:r>
            <a:r>
              <a:rPr lang="en-IN" dirty="0" err="1"/>
              <a:t>Pramanik</a:t>
            </a:r>
            <a:r>
              <a:rPr lang="en-IN" dirty="0"/>
              <a:t>, W. </a:t>
            </a:r>
            <a:r>
              <a:rPr lang="en-IN" dirty="0" err="1"/>
              <a:t>Arif</a:t>
            </a:r>
            <a:r>
              <a:rPr lang="en-IN" dirty="0"/>
              <a:t> and J. Mehedi, "Design and implementation of an SMS based home security system," 2015 IEEE International Conference on Electrical, Computer and Communication Technologies (ICECCT), Coimbatore, India, 2015, pp. 1-7, </a:t>
            </a:r>
            <a:r>
              <a:rPr lang="en-IN" dirty="0" err="1"/>
              <a:t>doi</a:t>
            </a:r>
            <a:r>
              <a:rPr lang="en-IN" dirty="0"/>
              <a:t>: 10.1109/ICECCT.2015.7226115.</a:t>
            </a:r>
          </a:p>
          <a:p>
            <a:pPr marL="400050" lvl="1" indent="0">
              <a:buNone/>
            </a:pPr>
            <a:r>
              <a:rPr lang="en-IN" dirty="0"/>
              <a:t>2.  S. D. Damayanti, M. </a:t>
            </a:r>
            <a:r>
              <a:rPr lang="en-IN" dirty="0" err="1"/>
              <a:t>Suryanegara</a:t>
            </a:r>
            <a:r>
              <a:rPr lang="en-IN" dirty="0"/>
              <a:t>, I. K. A. </a:t>
            </a:r>
            <a:r>
              <a:rPr lang="en-IN" dirty="0" err="1"/>
              <a:t>Enriko</a:t>
            </a:r>
            <a:r>
              <a:rPr lang="en-IN" dirty="0"/>
              <a:t> and M. I. </a:t>
            </a:r>
            <a:r>
              <a:rPr lang="en-IN" dirty="0" err="1"/>
              <a:t>Nashiruddin</a:t>
            </a:r>
            <a:r>
              <a:rPr lang="en-IN" dirty="0"/>
              <a:t>, "Designing A LoRa-Based Panic Button for Bali Smart Island Project," 2019 7th International Conference on Smart Computing &amp; Communications (ICSCC), Sarawak, Malaysia, 2019, pp. 1-5, </a:t>
            </a:r>
            <a:r>
              <a:rPr lang="en-IN" dirty="0" err="1"/>
              <a:t>doi</a:t>
            </a:r>
            <a:r>
              <a:rPr lang="en-IN" dirty="0"/>
              <a:t>: 10.1109/ICSCC.2019.8843614.</a:t>
            </a:r>
          </a:p>
        </p:txBody>
      </p:sp>
      <p:sp>
        <p:nvSpPr>
          <p:cNvPr id="4" name="TextBox 3">
            <a:extLst>
              <a:ext uri="{FF2B5EF4-FFF2-40B4-BE49-F238E27FC236}">
                <a16:creationId xmlns:a16="http://schemas.microsoft.com/office/drawing/2014/main" id="{1BAAF214-0C3A-4133-9318-21C66F546DF1}"/>
              </a:ext>
            </a:extLst>
          </p:cNvPr>
          <p:cNvSpPr txBox="1"/>
          <p:nvPr/>
        </p:nvSpPr>
        <p:spPr>
          <a:xfrm>
            <a:off x="818713" y="5237825"/>
            <a:ext cx="10571998" cy="1200329"/>
          </a:xfrm>
          <a:prstGeom prst="rect">
            <a:avLst/>
          </a:prstGeom>
          <a:noFill/>
        </p:spPr>
        <p:txBody>
          <a:bodyPr wrap="square" rtlCol="0">
            <a:spAutoFit/>
          </a:bodyPr>
          <a:lstStyle/>
          <a:p>
            <a:pPr marL="285750" indent="-285750">
              <a:buFont typeface="Courier New" panose="02070309020205020404" pitchFamily="49" charset="0"/>
              <a:buChar char="o"/>
            </a:pPr>
            <a:r>
              <a:rPr lang="en-IN" dirty="0"/>
              <a:t>Improvements : </a:t>
            </a:r>
          </a:p>
          <a:p>
            <a:r>
              <a:rPr lang="en-IN" dirty="0"/>
              <a:t>     1. Compressed the proto-type into a wearable watch.</a:t>
            </a:r>
          </a:p>
          <a:p>
            <a:r>
              <a:rPr lang="en-IN" dirty="0"/>
              <a:t>     2. Containerize and scale the web-client using Docker.</a:t>
            </a:r>
          </a:p>
          <a:p>
            <a:r>
              <a:rPr lang="en-IN" dirty="0"/>
              <a:t>     3. React Native App for controlling the watch and in app notifications.</a:t>
            </a:r>
          </a:p>
        </p:txBody>
      </p:sp>
    </p:spTree>
    <p:extLst>
      <p:ext uri="{BB962C8B-B14F-4D97-AF65-F5344CB8AC3E}">
        <p14:creationId xmlns:p14="http://schemas.microsoft.com/office/powerpoint/2010/main" val="208279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A72A-0294-4FB6-B538-7EECF374B5A4}"/>
              </a:ext>
            </a:extLst>
          </p:cNvPr>
          <p:cNvSpPr>
            <a:spLocks noGrp="1"/>
          </p:cNvSpPr>
          <p:nvPr>
            <p:ph type="title"/>
          </p:nvPr>
        </p:nvSpPr>
        <p:spPr/>
        <p:txBody>
          <a:bodyPr/>
          <a:lstStyle/>
          <a:p>
            <a:pPr algn="ctr"/>
            <a:r>
              <a:rPr lang="en-IN" dirty="0"/>
              <a:t>Architecture</a:t>
            </a:r>
          </a:p>
        </p:txBody>
      </p:sp>
      <p:pic>
        <p:nvPicPr>
          <p:cNvPr id="5" name="Content Placeholder 4">
            <a:extLst>
              <a:ext uri="{FF2B5EF4-FFF2-40B4-BE49-F238E27FC236}">
                <a16:creationId xmlns:a16="http://schemas.microsoft.com/office/drawing/2014/main" id="{5E228F0A-0D49-4930-A244-61ABECFE5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360" y="2204746"/>
            <a:ext cx="4405003" cy="3840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85A3502-FCC7-4B02-B341-5EA00F6B3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980" y="2204746"/>
            <a:ext cx="4976389" cy="3840948"/>
          </a:xfrm>
          <a:prstGeom prst="rect">
            <a:avLst/>
          </a:prstGeom>
        </p:spPr>
      </p:pic>
      <p:sp>
        <p:nvSpPr>
          <p:cNvPr id="9" name="TextBox 8">
            <a:extLst>
              <a:ext uri="{FF2B5EF4-FFF2-40B4-BE49-F238E27FC236}">
                <a16:creationId xmlns:a16="http://schemas.microsoft.com/office/drawing/2014/main" id="{93EBCC5B-20D2-4004-A177-B6F1A384DAFC}"/>
              </a:ext>
            </a:extLst>
          </p:cNvPr>
          <p:cNvSpPr txBox="1"/>
          <p:nvPr/>
        </p:nvSpPr>
        <p:spPr>
          <a:xfrm>
            <a:off x="1429305" y="6226146"/>
            <a:ext cx="2876365" cy="369332"/>
          </a:xfrm>
          <a:prstGeom prst="rect">
            <a:avLst/>
          </a:prstGeom>
          <a:noFill/>
        </p:spPr>
        <p:txBody>
          <a:bodyPr wrap="square" rtlCol="0">
            <a:spAutoFit/>
          </a:bodyPr>
          <a:lstStyle/>
          <a:p>
            <a:r>
              <a:rPr lang="en-IN" dirty="0"/>
              <a:t>A. Circuit Diagram</a:t>
            </a:r>
          </a:p>
        </p:txBody>
      </p:sp>
      <p:sp>
        <p:nvSpPr>
          <p:cNvPr id="10" name="TextBox 9">
            <a:extLst>
              <a:ext uri="{FF2B5EF4-FFF2-40B4-BE49-F238E27FC236}">
                <a16:creationId xmlns:a16="http://schemas.microsoft.com/office/drawing/2014/main" id="{2AD8758C-F219-4B3E-91C7-7B399E2F6F24}"/>
              </a:ext>
            </a:extLst>
          </p:cNvPr>
          <p:cNvSpPr txBox="1"/>
          <p:nvPr/>
        </p:nvSpPr>
        <p:spPr>
          <a:xfrm>
            <a:off x="7297444" y="6226146"/>
            <a:ext cx="2956265" cy="369332"/>
          </a:xfrm>
          <a:prstGeom prst="rect">
            <a:avLst/>
          </a:prstGeom>
          <a:noFill/>
        </p:spPr>
        <p:txBody>
          <a:bodyPr wrap="square" rtlCol="0">
            <a:spAutoFit/>
          </a:bodyPr>
          <a:lstStyle/>
          <a:p>
            <a:r>
              <a:rPr lang="en-IN" dirty="0"/>
              <a:t>B. Wireframe Diagram</a:t>
            </a:r>
          </a:p>
        </p:txBody>
      </p:sp>
    </p:spTree>
    <p:extLst>
      <p:ext uri="{BB962C8B-B14F-4D97-AF65-F5344CB8AC3E}">
        <p14:creationId xmlns:p14="http://schemas.microsoft.com/office/powerpoint/2010/main" val="358633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2A4-162D-425A-A472-7FE5C4CAFD7A}"/>
              </a:ext>
            </a:extLst>
          </p:cNvPr>
          <p:cNvSpPr>
            <a:spLocks noGrp="1"/>
          </p:cNvSpPr>
          <p:nvPr>
            <p:ph type="title"/>
          </p:nvPr>
        </p:nvSpPr>
        <p:spPr/>
        <p:txBody>
          <a:bodyPr/>
          <a:lstStyle/>
          <a:p>
            <a:pPr algn="ctr"/>
            <a:r>
              <a:rPr lang="en-IN" dirty="0"/>
              <a:t>Output</a:t>
            </a:r>
          </a:p>
        </p:txBody>
      </p:sp>
      <p:sp>
        <p:nvSpPr>
          <p:cNvPr id="6" name="TextBox 5">
            <a:extLst>
              <a:ext uri="{FF2B5EF4-FFF2-40B4-BE49-F238E27FC236}">
                <a16:creationId xmlns:a16="http://schemas.microsoft.com/office/drawing/2014/main" id="{C8293952-B9C5-4414-8A84-04E5FF168A7E}"/>
              </a:ext>
            </a:extLst>
          </p:cNvPr>
          <p:cNvSpPr txBox="1"/>
          <p:nvPr/>
        </p:nvSpPr>
        <p:spPr>
          <a:xfrm>
            <a:off x="127246" y="5890282"/>
            <a:ext cx="5968753" cy="923330"/>
          </a:xfrm>
          <a:prstGeom prst="rect">
            <a:avLst/>
          </a:prstGeom>
          <a:noFill/>
        </p:spPr>
        <p:txBody>
          <a:bodyPr wrap="square" rtlCol="0">
            <a:spAutoFit/>
          </a:bodyPr>
          <a:lstStyle/>
          <a:p>
            <a:r>
              <a:rPr lang="en-IN" dirty="0"/>
              <a:t>A. The watch sends out an email to the dependent’s address, so as to alert him/her that they are in distress and need immediate assistance.</a:t>
            </a:r>
          </a:p>
        </p:txBody>
      </p:sp>
      <p:pic>
        <p:nvPicPr>
          <p:cNvPr id="8" name="Picture 7">
            <a:extLst>
              <a:ext uri="{FF2B5EF4-FFF2-40B4-BE49-F238E27FC236}">
                <a16:creationId xmlns:a16="http://schemas.microsoft.com/office/drawing/2014/main" id="{976CFC30-8306-4DBA-96D2-A9CCC57A75A7}"/>
              </a:ext>
            </a:extLst>
          </p:cNvPr>
          <p:cNvPicPr>
            <a:picLocks noChangeAspect="1"/>
          </p:cNvPicPr>
          <p:nvPr/>
        </p:nvPicPr>
        <p:blipFill>
          <a:blip r:embed="rId2"/>
          <a:stretch>
            <a:fillRect/>
          </a:stretch>
        </p:blipFill>
        <p:spPr>
          <a:xfrm>
            <a:off x="747331" y="2263128"/>
            <a:ext cx="3745305" cy="3627154"/>
          </a:xfrm>
          <a:prstGeom prst="rect">
            <a:avLst/>
          </a:prstGeom>
        </p:spPr>
      </p:pic>
      <p:pic>
        <p:nvPicPr>
          <p:cNvPr id="10" name="Picture 9">
            <a:extLst>
              <a:ext uri="{FF2B5EF4-FFF2-40B4-BE49-F238E27FC236}">
                <a16:creationId xmlns:a16="http://schemas.microsoft.com/office/drawing/2014/main" id="{14D47F5A-BBEE-45F5-83B1-80C41465BBAD}"/>
              </a:ext>
            </a:extLst>
          </p:cNvPr>
          <p:cNvPicPr>
            <a:picLocks noChangeAspect="1"/>
          </p:cNvPicPr>
          <p:nvPr/>
        </p:nvPicPr>
        <p:blipFill>
          <a:blip r:embed="rId3"/>
          <a:stretch>
            <a:fillRect/>
          </a:stretch>
        </p:blipFill>
        <p:spPr>
          <a:xfrm>
            <a:off x="6282430" y="2385517"/>
            <a:ext cx="5578137" cy="3402723"/>
          </a:xfrm>
          <a:prstGeom prst="rect">
            <a:avLst/>
          </a:prstGeom>
        </p:spPr>
      </p:pic>
      <p:sp>
        <p:nvSpPr>
          <p:cNvPr id="11" name="TextBox 10">
            <a:extLst>
              <a:ext uri="{FF2B5EF4-FFF2-40B4-BE49-F238E27FC236}">
                <a16:creationId xmlns:a16="http://schemas.microsoft.com/office/drawing/2014/main" id="{4C21951F-A8C1-423C-A344-55C5A9243D8E}"/>
              </a:ext>
            </a:extLst>
          </p:cNvPr>
          <p:cNvSpPr txBox="1"/>
          <p:nvPr/>
        </p:nvSpPr>
        <p:spPr>
          <a:xfrm>
            <a:off x="6329779" y="6012671"/>
            <a:ext cx="5557421" cy="646331"/>
          </a:xfrm>
          <a:prstGeom prst="rect">
            <a:avLst/>
          </a:prstGeom>
          <a:noFill/>
        </p:spPr>
        <p:txBody>
          <a:bodyPr wrap="square" rtlCol="0">
            <a:spAutoFit/>
          </a:bodyPr>
          <a:lstStyle/>
          <a:p>
            <a:r>
              <a:rPr lang="en-IN" dirty="0"/>
              <a:t>B. The prototype of the wearable panic alarm watch.</a:t>
            </a:r>
          </a:p>
        </p:txBody>
      </p:sp>
    </p:spTree>
    <p:extLst>
      <p:ext uri="{BB962C8B-B14F-4D97-AF65-F5344CB8AC3E}">
        <p14:creationId xmlns:p14="http://schemas.microsoft.com/office/powerpoint/2010/main" val="377060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6807-E27F-48FB-921F-8449F11EAF6F}"/>
              </a:ext>
            </a:extLst>
          </p:cNvPr>
          <p:cNvSpPr>
            <a:spLocks noGrp="1"/>
          </p:cNvSpPr>
          <p:nvPr>
            <p:ph type="title"/>
          </p:nvPr>
        </p:nvSpPr>
        <p:spPr/>
        <p:txBody>
          <a:bodyPr/>
          <a:lstStyle/>
          <a:p>
            <a:pPr algn="ctr"/>
            <a:r>
              <a:rPr lang="en-US" dirty="0"/>
              <a:t>Circuit Design</a:t>
            </a:r>
            <a:endParaRPr lang="en-IN" dirty="0"/>
          </a:p>
        </p:txBody>
      </p:sp>
      <p:pic>
        <p:nvPicPr>
          <p:cNvPr id="8" name="Picture 7">
            <a:extLst>
              <a:ext uri="{FF2B5EF4-FFF2-40B4-BE49-F238E27FC236}">
                <a16:creationId xmlns:a16="http://schemas.microsoft.com/office/drawing/2014/main" id="{23D9217D-6C79-47C1-8D06-40F7CCA4BFD2}"/>
              </a:ext>
            </a:extLst>
          </p:cNvPr>
          <p:cNvPicPr>
            <a:picLocks noChangeAspect="1"/>
          </p:cNvPicPr>
          <p:nvPr/>
        </p:nvPicPr>
        <p:blipFill>
          <a:blip r:embed="rId2"/>
          <a:stretch>
            <a:fillRect/>
          </a:stretch>
        </p:blipFill>
        <p:spPr>
          <a:xfrm>
            <a:off x="509822" y="2547891"/>
            <a:ext cx="4792784" cy="3499277"/>
          </a:xfrm>
          <a:prstGeom prst="rect">
            <a:avLst/>
          </a:prstGeom>
          <a:ln w="2286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B9AE1CCF-8910-4534-865A-4C7055B2D733}"/>
              </a:ext>
            </a:extLst>
          </p:cNvPr>
          <p:cNvSpPr txBox="1"/>
          <p:nvPr/>
        </p:nvSpPr>
        <p:spPr>
          <a:xfrm>
            <a:off x="6889396" y="2547891"/>
            <a:ext cx="3471169" cy="2308324"/>
          </a:xfrm>
          <a:prstGeom prst="rect">
            <a:avLst/>
          </a:prstGeom>
          <a:noFill/>
        </p:spPr>
        <p:txBody>
          <a:bodyPr wrap="square" rtlCol="0">
            <a:spAutoFit/>
          </a:bodyPr>
          <a:lstStyle/>
          <a:p>
            <a:r>
              <a:rPr lang="en-IN" b="1" u="sng" dirty="0"/>
              <a:t>Components Used :- </a:t>
            </a:r>
          </a:p>
          <a:p>
            <a:endParaRPr lang="en-IN" b="1" u="sng" dirty="0"/>
          </a:p>
          <a:p>
            <a:pPr marL="285750" indent="-285750">
              <a:buFont typeface="Arial" panose="020B0604020202020204" pitchFamily="34" charset="0"/>
              <a:buChar char="•"/>
            </a:pPr>
            <a:r>
              <a:rPr lang="en-IN" dirty="0"/>
              <a:t>LED</a:t>
            </a:r>
          </a:p>
          <a:p>
            <a:pPr marL="285750" indent="-285750">
              <a:buFont typeface="Arial" panose="020B0604020202020204" pitchFamily="34" charset="0"/>
              <a:buChar char="•"/>
            </a:pPr>
            <a:r>
              <a:rPr lang="en-IN" dirty="0"/>
              <a:t>Resistor 10 k</a:t>
            </a:r>
            <a:r>
              <a:rPr lang="el-GR" dirty="0"/>
              <a:t>Ω</a:t>
            </a:r>
            <a:endParaRPr lang="en-IN" dirty="0"/>
          </a:p>
          <a:p>
            <a:pPr marL="285750" indent="-285750">
              <a:buFont typeface="Arial" panose="020B0604020202020204" pitchFamily="34" charset="0"/>
              <a:buChar char="•"/>
            </a:pPr>
            <a:r>
              <a:rPr lang="en-IN" dirty="0"/>
              <a:t>Pulse Sensor</a:t>
            </a:r>
          </a:p>
          <a:p>
            <a:pPr marL="285750" indent="-285750">
              <a:buFont typeface="Arial" panose="020B0604020202020204" pitchFamily="34" charset="0"/>
              <a:buChar char="•"/>
            </a:pPr>
            <a:r>
              <a:rPr lang="en-IN" dirty="0"/>
              <a:t>Jumper Wires</a:t>
            </a:r>
          </a:p>
          <a:p>
            <a:pPr marL="285750" indent="-285750">
              <a:buFont typeface="Arial" panose="020B0604020202020204" pitchFamily="34" charset="0"/>
              <a:buChar char="•"/>
            </a:pPr>
            <a:r>
              <a:rPr lang="en-IN" dirty="0"/>
              <a:t>ESP8266 Node MCU</a:t>
            </a:r>
          </a:p>
          <a:p>
            <a:pPr marL="285750" indent="-285750">
              <a:buFont typeface="Arial" panose="020B0604020202020204" pitchFamily="34" charset="0"/>
              <a:buChar char="•"/>
            </a:pPr>
            <a:r>
              <a:rPr lang="en-IN" dirty="0"/>
              <a:t>Breadboard Small</a:t>
            </a:r>
          </a:p>
        </p:txBody>
      </p:sp>
    </p:spTree>
    <p:extLst>
      <p:ext uri="{BB962C8B-B14F-4D97-AF65-F5344CB8AC3E}">
        <p14:creationId xmlns:p14="http://schemas.microsoft.com/office/powerpoint/2010/main" val="2481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4D5-DE41-4279-8892-01E53BE293F2}"/>
              </a:ext>
            </a:extLst>
          </p:cNvPr>
          <p:cNvSpPr>
            <a:spLocks noGrp="1"/>
          </p:cNvSpPr>
          <p:nvPr>
            <p:ph type="title"/>
          </p:nvPr>
        </p:nvSpPr>
        <p:spPr/>
        <p:txBody>
          <a:bodyPr/>
          <a:lstStyle/>
          <a:p>
            <a:pPr algn="ctr"/>
            <a:r>
              <a:rPr lang="en-US" dirty="0"/>
              <a:t>Design of the WebApp</a:t>
            </a:r>
            <a:endParaRPr lang="en-IN" dirty="0"/>
          </a:p>
        </p:txBody>
      </p:sp>
      <p:sp>
        <p:nvSpPr>
          <p:cNvPr id="3" name="Content Placeholder 2">
            <a:extLst>
              <a:ext uri="{FF2B5EF4-FFF2-40B4-BE49-F238E27FC236}">
                <a16:creationId xmlns:a16="http://schemas.microsoft.com/office/drawing/2014/main" id="{708D2D83-078C-4787-AA2C-F091593034EC}"/>
              </a:ext>
            </a:extLst>
          </p:cNvPr>
          <p:cNvSpPr>
            <a:spLocks noGrp="1"/>
          </p:cNvSpPr>
          <p:nvPr>
            <p:ph idx="1"/>
          </p:nvPr>
        </p:nvSpPr>
        <p:spPr>
          <a:xfrm>
            <a:off x="818712" y="2222287"/>
            <a:ext cx="10554574" cy="4311678"/>
          </a:xfrm>
        </p:spPr>
        <p:txBody>
          <a:bodyPr>
            <a:normAutofit/>
          </a:bodyPr>
          <a:lstStyle/>
          <a:p>
            <a:r>
              <a:rPr lang="en-US" dirty="0"/>
              <a:t>To analyze the alerts and to provide an easy interface for users we have developed a WebApp using JavaScript Frameworks.</a:t>
            </a:r>
          </a:p>
          <a:p>
            <a:r>
              <a:rPr lang="en-US" dirty="0"/>
              <a:t>The WebApp does has the following features : </a:t>
            </a:r>
          </a:p>
          <a:p>
            <a:pPr marL="0" indent="0">
              <a:buNone/>
            </a:pPr>
            <a:r>
              <a:rPr lang="en-US" dirty="0"/>
              <a:t>	1. Allows the user to login and create an account</a:t>
            </a:r>
          </a:p>
          <a:p>
            <a:pPr marL="0" indent="0">
              <a:buNone/>
            </a:pPr>
            <a:r>
              <a:rPr lang="en-US" dirty="0"/>
              <a:t>	2. Provides each user with an unique ID for recognition.</a:t>
            </a:r>
          </a:p>
          <a:p>
            <a:pPr marL="0" indent="0">
              <a:buNone/>
            </a:pPr>
            <a:r>
              <a:rPr lang="en-US" dirty="0"/>
              <a:t>	3. Displays the time and date of each alert that is triggered and differentiates between a      	    manual alert and automatic alert.</a:t>
            </a:r>
          </a:p>
          <a:p>
            <a:pPr marL="0" indent="0">
              <a:buNone/>
            </a:pPr>
            <a:r>
              <a:rPr lang="en-US" dirty="0"/>
              <a:t>	4. Provides directions to the location where the alert was triggered.</a:t>
            </a:r>
          </a:p>
          <a:p>
            <a:pPr marL="0" indent="0">
              <a:buNone/>
            </a:pPr>
            <a:r>
              <a:rPr lang="en-US" dirty="0"/>
              <a:t>	5. Sends an e-mail to the dependents and the registered e-mail with the location and 	  	    time of the alert triggered. </a:t>
            </a:r>
          </a:p>
          <a:p>
            <a:r>
              <a:rPr lang="en-US" dirty="0"/>
              <a:t>The working of the app can be found on this clickable link - </a:t>
            </a:r>
            <a:r>
              <a:rPr lang="en-US" dirty="0">
                <a:solidFill>
                  <a:srgbClr val="FFFF00"/>
                </a:solidFill>
                <a:hlinkClick r:id="rId2">
                  <a:extLst>
                    <a:ext uri="{A12FA001-AC4F-418D-AE19-62706E023703}">
                      <ahyp:hlinkClr xmlns:ahyp="http://schemas.microsoft.com/office/drawing/2018/hyperlinkcolor" val="tx"/>
                    </a:ext>
                  </a:extLst>
                </a:hlinkClick>
              </a:rPr>
              <a:t>Panic Alarm WebApp </a:t>
            </a:r>
            <a:endParaRPr lang="en-IN" dirty="0">
              <a:solidFill>
                <a:srgbClr val="FFFF00"/>
              </a:solidFill>
            </a:endParaRPr>
          </a:p>
        </p:txBody>
      </p:sp>
    </p:spTree>
    <p:extLst>
      <p:ext uri="{BB962C8B-B14F-4D97-AF65-F5344CB8AC3E}">
        <p14:creationId xmlns:p14="http://schemas.microsoft.com/office/powerpoint/2010/main" val="409223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284</TotalTime>
  <Words>824</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2</vt:lpstr>
      <vt:lpstr>Quotable</vt:lpstr>
      <vt:lpstr>Panic Alarm For Elders</vt:lpstr>
      <vt:lpstr>Abstract</vt:lpstr>
      <vt:lpstr>Introduction</vt:lpstr>
      <vt:lpstr>Statement</vt:lpstr>
      <vt:lpstr>Literature Survey</vt:lpstr>
      <vt:lpstr>Architecture</vt:lpstr>
      <vt:lpstr>Output</vt:lpstr>
      <vt:lpstr>Circuit Design</vt:lpstr>
      <vt:lpstr>Design of the WebApp</vt:lpstr>
      <vt:lpstr>Panic Alarm WebApp</vt:lpstr>
      <vt:lpstr>Alerts Dashboard</vt:lpstr>
      <vt:lpstr>Alert ID </vt:lpstr>
      <vt:lpstr>Alerts Display Pane</vt:lpstr>
      <vt:lpstr>Alert E-mail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Panic Alarm For Elders</dc:title>
  <dc:creator>ram108.jps@gmail.com</dc:creator>
  <cp:lastModifiedBy>ram108.jps@gmail.com</cp:lastModifiedBy>
  <cp:revision>36</cp:revision>
  <dcterms:created xsi:type="dcterms:W3CDTF">2021-03-20T05:27:17Z</dcterms:created>
  <dcterms:modified xsi:type="dcterms:W3CDTF">2021-05-12T06:00:17Z</dcterms:modified>
</cp:coreProperties>
</file>