
<file path=[Content_Types].xml><?xml version="1.0" encoding="utf-8"?>
<Types xmlns="http://schemas.openxmlformats.org/package/2006/content-types">
  <Default Extension="png" ContentType="image/png"/>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74"/>
  </p:notesMasterIdLst>
  <p:handoutMasterIdLst>
    <p:handoutMasterId r:id="rId75"/>
  </p:handoutMasterIdLst>
  <p:sldIdLst>
    <p:sldId id="391" r:id="rId6"/>
    <p:sldId id="460" r:id="rId7"/>
    <p:sldId id="461" r:id="rId8"/>
    <p:sldId id="392" r:id="rId9"/>
    <p:sldId id="495" r:id="rId10"/>
    <p:sldId id="496" r:id="rId11"/>
    <p:sldId id="497" r:id="rId12"/>
    <p:sldId id="498" r:id="rId13"/>
    <p:sldId id="499" r:id="rId14"/>
    <p:sldId id="393" r:id="rId15"/>
    <p:sldId id="394" r:id="rId16"/>
    <p:sldId id="395" r:id="rId17"/>
    <p:sldId id="397" r:id="rId18"/>
    <p:sldId id="398" r:id="rId19"/>
    <p:sldId id="399" r:id="rId20"/>
    <p:sldId id="400" r:id="rId21"/>
    <p:sldId id="401" r:id="rId22"/>
    <p:sldId id="464" r:id="rId23"/>
    <p:sldId id="465" r:id="rId24"/>
    <p:sldId id="466" r:id="rId25"/>
    <p:sldId id="467" r:id="rId26"/>
    <p:sldId id="468" r:id="rId27"/>
    <p:sldId id="469" r:id="rId28"/>
    <p:sldId id="470" r:id="rId29"/>
    <p:sldId id="471" r:id="rId30"/>
    <p:sldId id="472" r:id="rId31"/>
    <p:sldId id="473" r:id="rId32"/>
    <p:sldId id="474" r:id="rId33"/>
    <p:sldId id="475" r:id="rId34"/>
    <p:sldId id="476" r:id="rId35"/>
    <p:sldId id="477" r:id="rId36"/>
    <p:sldId id="478" r:id="rId37"/>
    <p:sldId id="479" r:id="rId38"/>
    <p:sldId id="480" r:id="rId39"/>
    <p:sldId id="402" r:id="rId40"/>
    <p:sldId id="481" r:id="rId41"/>
    <p:sldId id="403" r:id="rId42"/>
    <p:sldId id="404" r:id="rId43"/>
    <p:sldId id="405" r:id="rId44"/>
    <p:sldId id="406" r:id="rId45"/>
    <p:sldId id="407" r:id="rId46"/>
    <p:sldId id="422" r:id="rId47"/>
    <p:sldId id="482" r:id="rId48"/>
    <p:sldId id="483" r:id="rId49"/>
    <p:sldId id="484" r:id="rId50"/>
    <p:sldId id="485" r:id="rId51"/>
    <p:sldId id="486" r:id="rId52"/>
    <p:sldId id="487" r:id="rId53"/>
    <p:sldId id="488" r:id="rId54"/>
    <p:sldId id="489" r:id="rId55"/>
    <p:sldId id="463" r:id="rId56"/>
    <p:sldId id="490" r:id="rId57"/>
    <p:sldId id="491" r:id="rId58"/>
    <p:sldId id="492" r:id="rId59"/>
    <p:sldId id="493" r:id="rId60"/>
    <p:sldId id="462" r:id="rId61"/>
    <p:sldId id="424" r:id="rId62"/>
    <p:sldId id="425" r:id="rId63"/>
    <p:sldId id="426" r:id="rId64"/>
    <p:sldId id="427" r:id="rId65"/>
    <p:sldId id="428" r:id="rId66"/>
    <p:sldId id="429" r:id="rId67"/>
    <p:sldId id="430" r:id="rId68"/>
    <p:sldId id="431" r:id="rId69"/>
    <p:sldId id="434" r:id="rId70"/>
    <p:sldId id="435" r:id="rId71"/>
    <p:sldId id="436" r:id="rId72"/>
    <p:sldId id="459" r:id="rId7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32D8B"/>
    <a:srgbClr val="4F520E"/>
    <a:srgbClr val="B1B1B1"/>
    <a:srgbClr val="005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434" autoAdjust="0"/>
  </p:normalViewPr>
  <p:slideViewPr>
    <p:cSldViewPr>
      <p:cViewPr varScale="1">
        <p:scale>
          <a:sx n="74" d="100"/>
          <a:sy n="74" d="100"/>
        </p:scale>
        <p:origin x="1248" y="54"/>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75" d="100"/>
        <a:sy n="75" d="100"/>
      </p:scale>
      <p:origin x="0" y="1872"/>
    </p:cViewPr>
  </p:sorterViewPr>
  <p:notesViewPr>
    <p:cSldViewPr>
      <p:cViewPr>
        <p:scale>
          <a:sx n="150" d="100"/>
          <a:sy n="150" d="100"/>
        </p:scale>
        <p:origin x="-714" y="27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s>
</file>

<file path=ppt/_rels/viewProps.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slide" Target="slides/slide65.xml"/><Relationship Id="rId1"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79529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0220585"/>
      </p:ext>
    </p:extLst>
  </p:cSld>
  <p:clrMap bg1="lt1" tx1="dk1" bg2="lt2" tx2="dk2" accent1="accent1" accent2="accent2" accent3="accent3" accent4="accent4" accent5="accent5" accent6="accent6" hlink="hlink" folHlink="folHlink"/>
  <p:hf sldNum="0" hdr="0" ftr="0" dt="0"/>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797550" y="6742113"/>
            <a:ext cx="4435475" cy="355600"/>
          </a:xfrm>
          <a:prstGeom prst="rect">
            <a:avLst/>
          </a:prstGeom>
          <a:ln/>
        </p:spPr>
        <p:txBody>
          <a:bodyPr/>
          <a:lstStyle/>
          <a:p>
            <a:fld id="{41C75592-7ED8-43B7-86FC-DC656096824A}" type="slidenum">
              <a:rPr lang="tr-TR">
                <a:solidFill>
                  <a:srgbClr val="000000"/>
                </a:solidFill>
              </a:rPr>
              <a:pPr/>
              <a:t>6</a:t>
            </a:fld>
            <a:endParaRPr lang="tr-TR">
              <a:solidFill>
                <a:srgbClr val="000000"/>
              </a:solidFill>
            </a:endParaRPr>
          </a:p>
        </p:txBody>
      </p:sp>
      <p:sp>
        <p:nvSpPr>
          <p:cNvPr id="174082" name="Rectangle 2"/>
          <p:cNvSpPr>
            <a:spLocks noGrp="1" noRot="1" noChangeAspect="1" noChangeArrowheads="1" noTextEdit="1"/>
          </p:cNvSpPr>
          <p:nvPr>
            <p:ph type="sldImg"/>
          </p:nvPr>
        </p:nvSpPr>
        <p:spPr>
          <a:xfrm>
            <a:off x="3341688" y="531813"/>
            <a:ext cx="3549650" cy="2662237"/>
          </a:xfrm>
          <a:prstGeom prst="rect">
            <a:avLst/>
          </a:prstGeom>
          <a:ln/>
        </p:spPr>
      </p:sp>
      <p:sp>
        <p:nvSpPr>
          <p:cNvPr id="174083" name="Rectangle 3"/>
          <p:cNvSpPr>
            <a:spLocks noGrp="1" noChangeArrowheads="1"/>
          </p:cNvSpPr>
          <p:nvPr>
            <p:ph type="body" idx="1"/>
          </p:nvPr>
        </p:nvSpPr>
        <p:spPr>
          <a:xfrm>
            <a:off x="1023938" y="3371850"/>
            <a:ext cx="8186737" cy="3195638"/>
          </a:xfrm>
          <a:prstGeom prst="rect">
            <a:avLst/>
          </a:prstGeom>
        </p:spPr>
        <p:txBody>
          <a:bodyPr/>
          <a:lstStyle/>
          <a:p>
            <a:endParaRPr lang="en-GB"/>
          </a:p>
        </p:txBody>
      </p:sp>
    </p:spTree>
    <p:extLst>
      <p:ext uri="{BB962C8B-B14F-4D97-AF65-F5344CB8AC3E}">
        <p14:creationId xmlns:p14="http://schemas.microsoft.com/office/powerpoint/2010/main" val="3735619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latin typeface="Times New Roman" panose="02020603050405020304" pitchFamily="18" charset="0"/>
              <a:ea typeface="ＭＳ Ｐゴシック" panose="020B0600070205080204" pitchFamily="34" charset="-128"/>
            </a:endParaRPr>
          </a:p>
        </p:txBody>
      </p:sp>
      <p:sp>
        <p:nvSpPr>
          <p:cNvPr id="50180"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74AC0E3E-3302-43EC-86F9-CA89AFCBFFC8}" type="slidenum">
              <a:rPr lang="en-US" smtClean="0">
                <a:latin typeface="Tahoma" panose="020B0604030504040204" pitchFamily="34" charset="0"/>
              </a:rPr>
              <a:pPr>
                <a:spcBef>
                  <a:spcPct val="0"/>
                </a:spcBef>
              </a:pPr>
              <a:t>67</a:t>
            </a:fld>
            <a:endParaRPr lang="en-US" smtClean="0">
              <a:latin typeface="Tahoma" panose="020B0604030504040204" pitchFamily="34" charset="0"/>
            </a:endParaRPr>
          </a:p>
        </p:txBody>
      </p:sp>
    </p:spTree>
    <p:extLst>
      <p:ext uri="{BB962C8B-B14F-4D97-AF65-F5344CB8AC3E}">
        <p14:creationId xmlns:p14="http://schemas.microsoft.com/office/powerpoint/2010/main" val="3031337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7"/>
            <a:ext cx="3308598" cy="292259"/>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1"/>
            <a:ext cx="6400800" cy="259045"/>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00101" y="393701"/>
            <a:ext cx="3308598" cy="292259"/>
          </a:xfr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6744167" y="1143000"/>
            <a:ext cx="1790234" cy="2692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65196" y="304801"/>
            <a:ext cx="369204" cy="323165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629616" y="304800"/>
            <a:ext cx="1790234"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latin typeface="Calibri" pitchFamily="34" charset="0"/>
                <a:cs typeface="Calibri"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Tree>
    <p:extLst>
      <p:ext uri="{BB962C8B-B14F-4D97-AF65-F5344CB8AC3E}">
        <p14:creationId xmlns:p14="http://schemas.microsoft.com/office/powerpoint/2010/main" val="317190594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a:defRPr baseline="0">
                <a:solidFill>
                  <a:schemeClr val="tx2"/>
                </a:solidFill>
                <a:latin typeface="Calibri" pitchFamily="34" charset="0"/>
              </a:defRPr>
            </a:lvl1pPr>
            <a:lvl2pPr>
              <a:defRPr baseline="0">
                <a:solidFill>
                  <a:schemeClr val="tx2"/>
                </a:solidFill>
                <a:latin typeface="Calibri" pitchFamily="34" charset="0"/>
              </a:defRPr>
            </a:lvl2pPr>
            <a:lvl3pPr>
              <a:defRPr baseline="0">
                <a:solidFill>
                  <a:schemeClr val="tx2"/>
                </a:solidFill>
                <a:latin typeface="Calibri" pitchFamily="34" charset="0"/>
              </a:defRPr>
            </a:lvl3pPr>
            <a:lvl4pPr>
              <a:defRPr baseline="0">
                <a:solidFill>
                  <a:schemeClr val="tx2"/>
                </a:solidFill>
                <a:latin typeface="Calibri" pitchFamily="34" charset="0"/>
              </a:defRPr>
            </a:lvl4pPr>
            <a:lvl5pPr>
              <a:defRPr baseline="0">
                <a:solidFill>
                  <a:schemeClr val="tx2"/>
                </a:solidFill>
                <a:latin typeface="Calibri"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Footer Placeholder 4"/>
          <p:cNvSpPr>
            <a:spLocks noGrp="1"/>
          </p:cNvSpPr>
          <p:nvPr>
            <p:ph type="ftr" sz="quarter" idx="11"/>
          </p:nvPr>
        </p:nvSpPr>
        <p:spPr/>
        <p:txBody>
          <a:bodyPr/>
          <a:lstStyle>
            <a:lvl1pPr>
              <a:defRPr>
                <a:solidFill>
                  <a:schemeClr val="bg1">
                    <a:lumMod val="50000"/>
                  </a:schemeClr>
                </a:solidFill>
              </a:defRPr>
            </a:lvl1pPr>
          </a:lstStyle>
          <a:p>
            <a:r>
              <a:rPr lang="en-US" dirty="0" smtClean="0">
                <a:solidFill>
                  <a:prstClr val="white">
                    <a:lumMod val="50000"/>
                  </a:prstClr>
                </a:solidFill>
              </a:rPr>
              <a:t>Lecture Notes for E </a:t>
            </a:r>
            <a:r>
              <a:rPr lang="en-US" dirty="0" err="1" smtClean="0">
                <a:solidFill>
                  <a:prstClr val="white">
                    <a:lumMod val="50000"/>
                  </a:prstClr>
                </a:solidFill>
              </a:rPr>
              <a:t>Alpaydın</a:t>
            </a:r>
            <a:r>
              <a:rPr lang="en-US" dirty="0" smtClean="0">
                <a:solidFill>
                  <a:prstClr val="white">
                    <a:lumMod val="50000"/>
                  </a:prstClr>
                </a:solidFill>
              </a:rPr>
              <a:t> 2010 Introduction to Machine Learning 2e © The MIT Press (V1.0)</a:t>
            </a:r>
            <a:endParaRPr lang="tr-TR" dirty="0">
              <a:solidFill>
                <a:prstClr val="white">
                  <a:lumMod val="50000"/>
                </a:prstClr>
              </a:solidFill>
            </a:endParaRPr>
          </a:p>
        </p:txBody>
      </p:sp>
      <p:sp>
        <p:nvSpPr>
          <p:cNvPr id="6" name="Slide Number Placeholder 5"/>
          <p:cNvSpPr>
            <a:spLocks noGrp="1"/>
          </p:cNvSpPr>
          <p:nvPr>
            <p:ph type="sldNum" sz="quarter" idx="12"/>
          </p:nvPr>
        </p:nvSpPr>
        <p:spPr/>
        <p:txBody>
          <a:bodyPr/>
          <a:lstStyle/>
          <a:p>
            <a:fld id="{6DF4C409-C017-451C-B236-E185BBA6E0E4}" type="slidenum">
              <a:rPr lang="tr-TR" smtClean="0">
                <a:solidFill>
                  <a:srgbClr val="04617B">
                    <a:shade val="90000"/>
                  </a:srgbClr>
                </a:solidFill>
              </a:rPr>
              <a:pPr/>
              <a:t>‹#›</a:t>
            </a:fld>
            <a:endParaRPr lang="tr-TR" dirty="0">
              <a:solidFill>
                <a:srgbClr val="04617B">
                  <a:shade val="90000"/>
                </a:srgbClr>
              </a:solidFill>
            </a:endParaRPr>
          </a:p>
        </p:txBody>
      </p:sp>
    </p:spTree>
    <p:extLst>
      <p:ext uri="{BB962C8B-B14F-4D97-AF65-F5344CB8AC3E}">
        <p14:creationId xmlns:p14="http://schemas.microsoft.com/office/powerpoint/2010/main" val="38662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baseline="0">
                <a:solidFill>
                  <a:schemeClr val="tx1"/>
                </a:solidFill>
                <a:latin typeface="Calibri"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eaLnBrk="1" hangingPunct="1"/>
            <a:endParaRPr lang="en-US" sz="3200">
              <a:solidFill>
                <a:prstClr val="white"/>
              </a:solidFill>
              <a:latin typeface="Palatino Linotype" pitchFamily="18" charset="0"/>
            </a:endParaRPr>
          </a:p>
        </p:txBody>
      </p:sp>
      <p:sp>
        <p:nvSpPr>
          <p:cNvPr id="5" name="Footer Placeholder 4"/>
          <p:cNvSpPr>
            <a:spLocks noGrp="1"/>
          </p:cNvSpPr>
          <p:nvPr>
            <p:ph type="ftr" sz="quarter" idx="11"/>
          </p:nvPr>
        </p:nvSpPr>
        <p:spPr/>
        <p:txBody>
          <a:bodyPr/>
          <a:lstStyle/>
          <a:p>
            <a:r>
              <a:rPr lang="en-US" smtClean="0">
                <a:solidFill>
                  <a:prstClr val="black">
                    <a:lumMod val="50000"/>
                  </a:prstClr>
                </a:solidFill>
              </a:rPr>
              <a:t>Lecture Notes for E Alpaydın 2010 Introduction to Machine Learning 2e © The MIT Press (V1.0)</a:t>
            </a:r>
            <a:endParaRPr lang="tr-TR">
              <a:solidFill>
                <a:prstClr val="black">
                  <a:lumMod val="50000"/>
                </a:prstClr>
              </a:solidFill>
            </a:endParaRPr>
          </a:p>
        </p:txBody>
      </p:sp>
      <p:sp>
        <p:nvSpPr>
          <p:cNvPr id="6" name="Slide Number Placeholder 5"/>
          <p:cNvSpPr>
            <a:spLocks noGrp="1"/>
          </p:cNvSpPr>
          <p:nvPr>
            <p:ph type="sldNum" sz="quarter" idx="12"/>
          </p:nvPr>
        </p:nvSpPr>
        <p:spPr/>
        <p:txBody>
          <a:bodyPr/>
          <a:lstStyle/>
          <a:p>
            <a:fld id="{0BF0E594-9508-4F75-8FB2-7E9FCE92EA31}" type="slidenum">
              <a:rPr lang="tr-TR" smtClean="0">
                <a:solidFill>
                  <a:srgbClr val="DBF5F9">
                    <a:shade val="90000"/>
                  </a:srgbClr>
                </a:solidFill>
              </a:rPr>
              <a:pPr/>
              <a:t>‹#›</a:t>
            </a:fld>
            <a:endParaRPr lang="tr-TR">
              <a:solidFill>
                <a:srgbClr val="DBF5F9">
                  <a:shade val="90000"/>
                </a:srgbClr>
              </a:solidFill>
            </a:endParaRPr>
          </a:p>
        </p:txBody>
      </p:sp>
    </p:spTree>
    <p:extLst>
      <p:ext uri="{BB962C8B-B14F-4D97-AF65-F5344CB8AC3E}">
        <p14:creationId xmlns:p14="http://schemas.microsoft.com/office/powerpoint/2010/main" val="211877734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baseline="0">
                <a:latin typeface="Calibri" pitchFamily="34" charset="0"/>
              </a:defRPr>
            </a:lvl1pPr>
            <a:lvl2pPr>
              <a:defRPr sz="2400" baseline="0">
                <a:latin typeface="Calibri" pitchFamily="34" charset="0"/>
              </a:defRPr>
            </a:lvl2pPr>
            <a:lvl3pPr>
              <a:defRPr sz="2000" baseline="0">
                <a:latin typeface="Calibri" pitchFamily="34" charset="0"/>
              </a:defRPr>
            </a:lvl3pPr>
            <a:lvl4pPr>
              <a:defRPr sz="1800" baseline="0">
                <a:latin typeface="Calibri" pitchFamily="34" charset="0"/>
              </a:defRPr>
            </a:lvl4pPr>
            <a:lvl5pPr>
              <a:defRPr sz="1800" baseline="0">
                <a:latin typeface="Calibri"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Content Placeholder 3"/>
          <p:cNvSpPr>
            <a:spLocks noGrp="1"/>
          </p:cNvSpPr>
          <p:nvPr>
            <p:ph sz="half" idx="2"/>
          </p:nvPr>
        </p:nvSpPr>
        <p:spPr>
          <a:xfrm>
            <a:off x="4648200" y="1920085"/>
            <a:ext cx="4038600" cy="4434840"/>
          </a:xfrm>
        </p:spPr>
        <p:txBody>
          <a:bodyPr/>
          <a:lstStyle>
            <a:lvl1pPr>
              <a:defRPr sz="2600" baseline="0">
                <a:latin typeface="Calibri" pitchFamily="34" charset="0"/>
              </a:defRPr>
            </a:lvl1pPr>
            <a:lvl2pPr>
              <a:defRPr sz="2400" baseline="0">
                <a:latin typeface="Calibri" pitchFamily="34" charset="0"/>
              </a:defRPr>
            </a:lvl2pPr>
            <a:lvl3pPr>
              <a:defRPr sz="2000" baseline="0">
                <a:latin typeface="Calibri" pitchFamily="34" charset="0"/>
              </a:defRPr>
            </a:lvl3pPr>
            <a:lvl4pPr>
              <a:defRPr sz="1800" baseline="0">
                <a:latin typeface="Calibri" pitchFamily="34" charset="0"/>
              </a:defRPr>
            </a:lvl4pPr>
            <a:lvl5pPr>
              <a:defRPr sz="1800" baseline="0">
                <a:latin typeface="Calibri"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eaLnBrk="1" hangingPunct="1"/>
            <a:endParaRPr lang="en-US" sz="3200">
              <a:solidFill>
                <a:prstClr val="black"/>
              </a:solidFill>
              <a:latin typeface="Palatino Linotype" pitchFamily="18" charset="0"/>
            </a:endParaRPr>
          </a:p>
        </p:txBody>
      </p:sp>
      <p:sp>
        <p:nvSpPr>
          <p:cNvPr id="6" name="Footer Placeholder 5"/>
          <p:cNvSpPr>
            <a:spLocks noGrp="1"/>
          </p:cNvSpPr>
          <p:nvPr>
            <p:ph type="ftr" sz="quarter" idx="11"/>
          </p:nvPr>
        </p:nvSpPr>
        <p:spPr/>
        <p:txBody>
          <a:bodyPr/>
          <a:lstStyle/>
          <a:p>
            <a:r>
              <a:rPr lang="en-US" smtClean="0">
                <a:solidFill>
                  <a:prstClr val="white">
                    <a:lumMod val="50000"/>
                  </a:prstClr>
                </a:solidFill>
              </a:rPr>
              <a:t>Lecture Notes for E Alpaydın 2010 Introduction to Machine Learning 2e © The MIT Press (V1.0)</a:t>
            </a:r>
            <a:endParaRPr lang="tr-TR">
              <a:solidFill>
                <a:prstClr val="white">
                  <a:lumMod val="50000"/>
                </a:prstClr>
              </a:solidFill>
            </a:endParaRPr>
          </a:p>
        </p:txBody>
      </p:sp>
      <p:sp>
        <p:nvSpPr>
          <p:cNvPr id="7" name="Slide Number Placeholder 6"/>
          <p:cNvSpPr>
            <a:spLocks noGrp="1"/>
          </p:cNvSpPr>
          <p:nvPr>
            <p:ph type="sldNum" sz="quarter" idx="12"/>
          </p:nvPr>
        </p:nvSpPr>
        <p:spPr/>
        <p:txBody>
          <a:bodyPr/>
          <a:lstStyle/>
          <a:p>
            <a:fld id="{760FE00C-4B8F-47F3-A16C-D0D9B116FB63}" type="slidenum">
              <a:rPr lang="tr-TR" smtClean="0">
                <a:solidFill>
                  <a:srgbClr val="04617B">
                    <a:shade val="90000"/>
                  </a:srgbClr>
                </a:solidFill>
              </a:rPr>
              <a:pPr/>
              <a:t>‹#›</a:t>
            </a:fld>
            <a:endParaRPr lang="tr-TR">
              <a:solidFill>
                <a:srgbClr val="04617B">
                  <a:shade val="90000"/>
                </a:srgbClr>
              </a:solidFill>
            </a:endParaRPr>
          </a:p>
        </p:txBody>
      </p:sp>
    </p:spTree>
    <p:extLst>
      <p:ext uri="{BB962C8B-B14F-4D97-AF65-F5344CB8AC3E}">
        <p14:creationId xmlns:p14="http://schemas.microsoft.com/office/powerpoint/2010/main" val="3488416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eaLnBrk="1" hangingPunct="1"/>
            <a:endParaRPr lang="en-US" sz="3200">
              <a:solidFill>
                <a:prstClr val="black"/>
              </a:solidFill>
              <a:latin typeface="Palatino Linotype" pitchFamily="18" charset="0"/>
            </a:endParaRPr>
          </a:p>
        </p:txBody>
      </p:sp>
      <p:sp>
        <p:nvSpPr>
          <p:cNvPr id="8" name="Footer Placeholder 7"/>
          <p:cNvSpPr>
            <a:spLocks noGrp="1"/>
          </p:cNvSpPr>
          <p:nvPr>
            <p:ph type="ftr" sz="quarter" idx="11"/>
          </p:nvPr>
        </p:nvSpPr>
        <p:spPr/>
        <p:txBody>
          <a:bodyPr/>
          <a:lstStyle/>
          <a:p>
            <a:r>
              <a:rPr lang="en-US" smtClean="0">
                <a:solidFill>
                  <a:prstClr val="white">
                    <a:lumMod val="50000"/>
                  </a:prstClr>
                </a:solidFill>
              </a:rPr>
              <a:t>Lecture Notes for E Alpaydın 2010 Introduction to Machine Learning 2e © The MIT Press (V1.0)</a:t>
            </a:r>
            <a:endParaRPr lang="tr-TR">
              <a:solidFill>
                <a:prstClr val="white">
                  <a:lumMod val="50000"/>
                </a:prstClr>
              </a:solidFill>
            </a:endParaRPr>
          </a:p>
        </p:txBody>
      </p:sp>
      <p:sp>
        <p:nvSpPr>
          <p:cNvPr id="9" name="Slide Number Placeholder 8"/>
          <p:cNvSpPr>
            <a:spLocks noGrp="1"/>
          </p:cNvSpPr>
          <p:nvPr>
            <p:ph type="sldNum" sz="quarter" idx="12"/>
          </p:nvPr>
        </p:nvSpPr>
        <p:spPr/>
        <p:txBody>
          <a:bodyPr/>
          <a:lstStyle/>
          <a:p>
            <a:fld id="{5CE4C0FC-FB5E-4CD8-96B8-6699BA0E3345}" type="slidenum">
              <a:rPr lang="tr-TR" smtClean="0">
                <a:solidFill>
                  <a:srgbClr val="04617B">
                    <a:shade val="90000"/>
                  </a:srgbClr>
                </a:solidFill>
              </a:rPr>
              <a:pPr/>
              <a:t>‹#›</a:t>
            </a:fld>
            <a:endParaRPr lang="tr-TR">
              <a:solidFill>
                <a:srgbClr val="04617B">
                  <a:shade val="90000"/>
                </a:srgbClr>
              </a:solidFill>
            </a:endParaRPr>
          </a:p>
        </p:txBody>
      </p:sp>
    </p:spTree>
    <p:extLst>
      <p:ext uri="{BB962C8B-B14F-4D97-AF65-F5344CB8AC3E}">
        <p14:creationId xmlns:p14="http://schemas.microsoft.com/office/powerpoint/2010/main" val="3681186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eaLnBrk="1" hangingPunct="1"/>
            <a:endParaRPr lang="en-US" sz="3200">
              <a:solidFill>
                <a:prstClr val="black"/>
              </a:solidFill>
              <a:latin typeface="Palatino Linotype" pitchFamily="18" charset="0"/>
            </a:endParaRPr>
          </a:p>
        </p:txBody>
      </p:sp>
      <p:sp>
        <p:nvSpPr>
          <p:cNvPr id="4" name="Footer Placeholder 3"/>
          <p:cNvSpPr>
            <a:spLocks noGrp="1"/>
          </p:cNvSpPr>
          <p:nvPr>
            <p:ph type="ftr" sz="quarter" idx="11"/>
          </p:nvPr>
        </p:nvSpPr>
        <p:spPr/>
        <p:txBody>
          <a:bodyPr/>
          <a:lstStyle/>
          <a:p>
            <a:r>
              <a:rPr lang="en-US" smtClean="0">
                <a:solidFill>
                  <a:prstClr val="white">
                    <a:lumMod val="50000"/>
                  </a:prstClr>
                </a:solidFill>
              </a:rPr>
              <a:t>Lecture Notes for E Alpaydın 2010 Introduction to Machine Learning 2e © The MIT Press (V1.0)</a:t>
            </a:r>
            <a:endParaRPr lang="tr-TR">
              <a:solidFill>
                <a:prstClr val="white">
                  <a:lumMod val="50000"/>
                </a:prstClr>
              </a:solidFill>
            </a:endParaRPr>
          </a:p>
        </p:txBody>
      </p:sp>
      <p:sp>
        <p:nvSpPr>
          <p:cNvPr id="5" name="Slide Number Placeholder 4"/>
          <p:cNvSpPr>
            <a:spLocks noGrp="1"/>
          </p:cNvSpPr>
          <p:nvPr>
            <p:ph type="sldNum" sz="quarter" idx="12"/>
          </p:nvPr>
        </p:nvSpPr>
        <p:spPr/>
        <p:txBody>
          <a:bodyPr/>
          <a:lstStyle/>
          <a:p>
            <a:fld id="{DC4B51A6-28A7-47F6-AE2C-F4B123EFE551}" type="slidenum">
              <a:rPr lang="tr-TR" smtClean="0">
                <a:solidFill>
                  <a:srgbClr val="04617B">
                    <a:shade val="90000"/>
                  </a:srgbClr>
                </a:solidFill>
              </a:rPr>
              <a:pPr/>
              <a:t>‹#›</a:t>
            </a:fld>
            <a:endParaRPr lang="tr-TR">
              <a:solidFill>
                <a:srgbClr val="04617B">
                  <a:shade val="90000"/>
                </a:srgbClr>
              </a:solidFill>
            </a:endParaRPr>
          </a:p>
        </p:txBody>
      </p:sp>
    </p:spTree>
    <p:extLst>
      <p:ext uri="{BB962C8B-B14F-4D97-AF65-F5344CB8AC3E}">
        <p14:creationId xmlns:p14="http://schemas.microsoft.com/office/powerpoint/2010/main" val="5670860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eaLnBrk="1" hangingPunct="1"/>
            <a:endParaRPr lang="en-US" sz="3200">
              <a:solidFill>
                <a:prstClr val="black"/>
              </a:solidFill>
              <a:latin typeface="Palatino Linotype" pitchFamily="18" charset="0"/>
            </a:endParaRPr>
          </a:p>
        </p:txBody>
      </p:sp>
      <p:sp>
        <p:nvSpPr>
          <p:cNvPr id="3" name="Footer Placeholder 2"/>
          <p:cNvSpPr>
            <a:spLocks noGrp="1"/>
          </p:cNvSpPr>
          <p:nvPr>
            <p:ph type="ftr" sz="quarter" idx="11"/>
          </p:nvPr>
        </p:nvSpPr>
        <p:spPr/>
        <p:txBody>
          <a:bodyPr/>
          <a:lstStyle/>
          <a:p>
            <a:r>
              <a:rPr lang="en-US" smtClean="0">
                <a:solidFill>
                  <a:prstClr val="white">
                    <a:lumMod val="50000"/>
                  </a:prstClr>
                </a:solidFill>
              </a:rPr>
              <a:t>Lecture Notes for E Alpaydın 2010 Introduction to Machine Learning 2e © The MIT Press (V1.0)</a:t>
            </a:r>
            <a:endParaRPr lang="tr-TR">
              <a:solidFill>
                <a:prstClr val="white">
                  <a:lumMod val="50000"/>
                </a:prstClr>
              </a:solidFill>
            </a:endParaRPr>
          </a:p>
        </p:txBody>
      </p:sp>
      <p:sp>
        <p:nvSpPr>
          <p:cNvPr id="4" name="Slide Number Placeholder 3"/>
          <p:cNvSpPr>
            <a:spLocks noGrp="1"/>
          </p:cNvSpPr>
          <p:nvPr>
            <p:ph type="sldNum" sz="quarter" idx="12"/>
          </p:nvPr>
        </p:nvSpPr>
        <p:spPr/>
        <p:txBody>
          <a:bodyPr/>
          <a:lstStyle/>
          <a:p>
            <a:fld id="{1895849B-5B8D-4701-B904-178A9E77F54C}" type="slidenum">
              <a:rPr lang="tr-TR" smtClean="0">
                <a:solidFill>
                  <a:srgbClr val="04617B">
                    <a:shade val="90000"/>
                  </a:srgbClr>
                </a:solidFill>
              </a:rPr>
              <a:pPr/>
              <a:t>‹#›</a:t>
            </a:fld>
            <a:endParaRPr lang="tr-TR">
              <a:solidFill>
                <a:srgbClr val="04617B">
                  <a:shade val="90000"/>
                </a:srgbClr>
              </a:solidFill>
            </a:endParaRPr>
          </a:p>
        </p:txBody>
      </p:sp>
    </p:spTree>
    <p:extLst>
      <p:ext uri="{BB962C8B-B14F-4D97-AF65-F5344CB8AC3E}">
        <p14:creationId xmlns:p14="http://schemas.microsoft.com/office/powerpoint/2010/main" val="769843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eaLnBrk="1" hangingPunct="1"/>
            <a:endParaRPr lang="en-US" sz="3200">
              <a:solidFill>
                <a:prstClr val="black"/>
              </a:solidFill>
              <a:latin typeface="Palatino Linotype" pitchFamily="18" charset="0"/>
            </a:endParaRPr>
          </a:p>
        </p:txBody>
      </p:sp>
      <p:sp>
        <p:nvSpPr>
          <p:cNvPr id="6" name="Footer Placeholder 5"/>
          <p:cNvSpPr>
            <a:spLocks noGrp="1"/>
          </p:cNvSpPr>
          <p:nvPr>
            <p:ph type="ftr" sz="quarter" idx="11"/>
          </p:nvPr>
        </p:nvSpPr>
        <p:spPr/>
        <p:txBody>
          <a:bodyPr/>
          <a:lstStyle/>
          <a:p>
            <a:r>
              <a:rPr lang="en-US" smtClean="0">
                <a:solidFill>
                  <a:prstClr val="white">
                    <a:lumMod val="50000"/>
                  </a:prstClr>
                </a:solidFill>
              </a:rPr>
              <a:t>Lecture Notes for E Alpaydın 2010 Introduction to Machine Learning 2e © The MIT Press (V1.0)</a:t>
            </a:r>
            <a:endParaRPr lang="tr-TR">
              <a:solidFill>
                <a:prstClr val="white">
                  <a:lumMod val="50000"/>
                </a:prstClr>
              </a:solidFill>
            </a:endParaRPr>
          </a:p>
        </p:txBody>
      </p:sp>
      <p:sp>
        <p:nvSpPr>
          <p:cNvPr id="7" name="Slide Number Placeholder 6"/>
          <p:cNvSpPr>
            <a:spLocks noGrp="1"/>
          </p:cNvSpPr>
          <p:nvPr>
            <p:ph type="sldNum" sz="quarter" idx="12"/>
          </p:nvPr>
        </p:nvSpPr>
        <p:spPr/>
        <p:txBody>
          <a:bodyPr/>
          <a:lstStyle/>
          <a:p>
            <a:fld id="{5BFE715C-B3C6-4904-A8B1-DB4C55920D83}" type="slidenum">
              <a:rPr lang="tr-TR" smtClean="0">
                <a:solidFill>
                  <a:srgbClr val="04617B">
                    <a:shade val="90000"/>
                  </a:srgbClr>
                </a:solidFill>
              </a:rPr>
              <a:pPr/>
              <a:t>‹#›</a:t>
            </a:fld>
            <a:endParaRPr lang="tr-TR">
              <a:solidFill>
                <a:srgbClr val="04617B">
                  <a:shade val="90000"/>
                </a:srgbClr>
              </a:solidFill>
            </a:endParaRPr>
          </a:p>
        </p:txBody>
      </p:sp>
    </p:spTree>
    <p:extLst>
      <p:ext uri="{BB962C8B-B14F-4D97-AF65-F5344CB8AC3E}">
        <p14:creationId xmlns:p14="http://schemas.microsoft.com/office/powerpoint/2010/main" val="356330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0101" y="393702"/>
            <a:ext cx="3308598" cy="292259"/>
          </a:xfrm>
        </p:spPr>
        <p:txBody>
          <a:bodyPr/>
          <a:lstStyle>
            <a:lvl1pPr>
              <a:defRPr>
                <a:solidFill>
                  <a:schemeClr val="tx1"/>
                </a:solidFill>
              </a:defRPr>
            </a:lvl1pPr>
          </a:lstStyle>
          <a:p>
            <a:r>
              <a:rPr lang="en-US"/>
              <a:t>Click to edit Master title style</a:t>
            </a:r>
            <a:endParaRPr lang="en-IN"/>
          </a:p>
        </p:txBody>
      </p:sp>
      <p:sp>
        <p:nvSpPr>
          <p:cNvPr id="3" name="Content Placeholder 2"/>
          <p:cNvSpPr>
            <a:spLocks noGrp="1"/>
          </p:cNvSpPr>
          <p:nvPr>
            <p:ph idx="1"/>
          </p:nvPr>
        </p:nvSpPr>
        <p:spPr>
          <a:xfrm>
            <a:off x="685800" y="1143000"/>
            <a:ext cx="7848600" cy="1505540"/>
          </a:xfrm>
        </p:spPr>
        <p:txBody>
          <a:bodyPr/>
          <a:lstStyle>
            <a:lvl2pPr>
              <a:defRPr sz="18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hangingPunct="1"/>
            <a:endParaRPr lang="en-US" sz="3200">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hangingPunct="1"/>
            <a:endParaRPr lang="en-US" sz="3200">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eaLnBrk="1" hangingPunct="1"/>
            <a:endParaRPr lang="en-US" sz="3200">
              <a:solidFill>
                <a:prstClr val="black"/>
              </a:solidFill>
              <a:latin typeface="Palatino Linotype" pitchFamily="18" charset="0"/>
            </a:endParaRPr>
          </a:p>
        </p:txBody>
      </p:sp>
      <p:sp>
        <p:nvSpPr>
          <p:cNvPr id="6" name="Footer Placeholder 5"/>
          <p:cNvSpPr>
            <a:spLocks noGrp="1"/>
          </p:cNvSpPr>
          <p:nvPr>
            <p:ph type="ftr" sz="quarter" idx="11"/>
          </p:nvPr>
        </p:nvSpPr>
        <p:spPr/>
        <p:txBody>
          <a:bodyPr/>
          <a:lstStyle/>
          <a:p>
            <a:r>
              <a:rPr lang="en-US" smtClean="0">
                <a:solidFill>
                  <a:prstClr val="white">
                    <a:lumMod val="50000"/>
                  </a:prstClr>
                </a:solidFill>
              </a:rPr>
              <a:t>Lecture Notes for E Alpaydın 2010 Introduction to Machine Learning 2e © The MIT Press (V1.0)</a:t>
            </a:r>
            <a:endParaRPr lang="tr-TR">
              <a:solidFill>
                <a:prstClr val="white">
                  <a:lumMod val="50000"/>
                </a:prst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CCE1536C-8D64-4D00-A372-4396C9E22901}" type="slidenum">
              <a:rPr lang="tr-TR" smtClean="0">
                <a:solidFill>
                  <a:srgbClr val="04617B">
                    <a:shade val="90000"/>
                  </a:srgbClr>
                </a:solidFill>
              </a:rPr>
              <a:pPr/>
              <a:t>‹#›</a:t>
            </a:fld>
            <a:endParaRPr lang="tr-TR">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eaLnBrk="1" hangingPunct="1"/>
            <a:endParaRPr lang="en-US" sz="3200">
              <a:solidFill>
                <a:prstClr val="black"/>
              </a:solidFill>
              <a:latin typeface="Calibri"/>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eaLnBrk="1" hangingPunct="1"/>
            <a:endParaRPr lang="en-US" sz="3200">
              <a:solidFill>
                <a:prstClr val="black"/>
              </a:solidFill>
              <a:latin typeface="Calibri"/>
            </a:endParaRPr>
          </a:p>
        </p:txBody>
      </p:sp>
    </p:spTree>
    <p:extLst>
      <p:ext uri="{BB962C8B-B14F-4D97-AF65-F5344CB8AC3E}">
        <p14:creationId xmlns:p14="http://schemas.microsoft.com/office/powerpoint/2010/main" val="32420431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eaLnBrk="1" hangingPunct="1"/>
            <a:endParaRPr lang="en-US" sz="3200">
              <a:solidFill>
                <a:prstClr val="black"/>
              </a:solidFill>
              <a:latin typeface="Palatino Linotype" pitchFamily="18" charset="0"/>
            </a:endParaRPr>
          </a:p>
        </p:txBody>
      </p:sp>
      <p:sp>
        <p:nvSpPr>
          <p:cNvPr id="5" name="Footer Placeholder 4"/>
          <p:cNvSpPr>
            <a:spLocks noGrp="1"/>
          </p:cNvSpPr>
          <p:nvPr>
            <p:ph type="ftr" sz="quarter" idx="11"/>
          </p:nvPr>
        </p:nvSpPr>
        <p:spPr/>
        <p:txBody>
          <a:bodyPr/>
          <a:lstStyle/>
          <a:p>
            <a:r>
              <a:rPr lang="en-US" smtClean="0">
                <a:solidFill>
                  <a:prstClr val="white">
                    <a:lumMod val="50000"/>
                  </a:prstClr>
                </a:solidFill>
              </a:rPr>
              <a:t>Lecture Notes for E Alpaydın 2010 Introduction to Machine Learning 2e © The MIT Press (V1.0)</a:t>
            </a:r>
            <a:endParaRPr lang="tr-TR">
              <a:solidFill>
                <a:prstClr val="white">
                  <a:lumMod val="50000"/>
                </a:prstClr>
              </a:solidFill>
            </a:endParaRPr>
          </a:p>
        </p:txBody>
      </p:sp>
      <p:sp>
        <p:nvSpPr>
          <p:cNvPr id="6" name="Slide Number Placeholder 5"/>
          <p:cNvSpPr>
            <a:spLocks noGrp="1"/>
          </p:cNvSpPr>
          <p:nvPr>
            <p:ph type="sldNum" sz="quarter" idx="12"/>
          </p:nvPr>
        </p:nvSpPr>
        <p:spPr/>
        <p:txBody>
          <a:bodyPr/>
          <a:lstStyle/>
          <a:p>
            <a:fld id="{B2AEF01B-3E1B-4C8D-B011-36D712BFB2B7}" type="slidenum">
              <a:rPr lang="tr-TR" smtClean="0">
                <a:solidFill>
                  <a:srgbClr val="04617B">
                    <a:shade val="90000"/>
                  </a:srgbClr>
                </a:solidFill>
              </a:rPr>
              <a:pPr/>
              <a:t>‹#›</a:t>
            </a:fld>
            <a:endParaRPr lang="tr-TR">
              <a:solidFill>
                <a:srgbClr val="04617B">
                  <a:shade val="90000"/>
                </a:srgbClr>
              </a:solidFill>
            </a:endParaRPr>
          </a:p>
        </p:txBody>
      </p:sp>
    </p:spTree>
    <p:extLst>
      <p:ext uri="{BB962C8B-B14F-4D97-AF65-F5344CB8AC3E}">
        <p14:creationId xmlns:p14="http://schemas.microsoft.com/office/powerpoint/2010/main" val="21035299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eaLnBrk="1" hangingPunct="1"/>
            <a:endParaRPr lang="en-US" sz="3200">
              <a:solidFill>
                <a:prstClr val="black"/>
              </a:solidFill>
              <a:latin typeface="Palatino Linotype" pitchFamily="18" charset="0"/>
            </a:endParaRPr>
          </a:p>
        </p:txBody>
      </p:sp>
      <p:sp>
        <p:nvSpPr>
          <p:cNvPr id="5" name="Footer Placeholder 4"/>
          <p:cNvSpPr>
            <a:spLocks noGrp="1"/>
          </p:cNvSpPr>
          <p:nvPr>
            <p:ph type="ftr" sz="quarter" idx="11"/>
          </p:nvPr>
        </p:nvSpPr>
        <p:spPr/>
        <p:txBody>
          <a:bodyPr/>
          <a:lstStyle/>
          <a:p>
            <a:r>
              <a:rPr lang="en-US" smtClean="0">
                <a:solidFill>
                  <a:prstClr val="white">
                    <a:lumMod val="50000"/>
                  </a:prstClr>
                </a:solidFill>
              </a:rPr>
              <a:t>Lecture Notes for E Alpaydın 2010 Introduction to Machine Learning 2e © The MIT Press (V1.0)</a:t>
            </a:r>
            <a:endParaRPr lang="tr-TR">
              <a:solidFill>
                <a:prstClr val="white">
                  <a:lumMod val="50000"/>
                </a:prstClr>
              </a:solidFill>
            </a:endParaRPr>
          </a:p>
        </p:txBody>
      </p:sp>
      <p:sp>
        <p:nvSpPr>
          <p:cNvPr id="6" name="Slide Number Placeholder 5"/>
          <p:cNvSpPr>
            <a:spLocks noGrp="1"/>
          </p:cNvSpPr>
          <p:nvPr>
            <p:ph type="sldNum" sz="quarter" idx="12"/>
          </p:nvPr>
        </p:nvSpPr>
        <p:spPr/>
        <p:txBody>
          <a:bodyPr/>
          <a:lstStyle/>
          <a:p>
            <a:fld id="{278F9C3F-35F6-4828-B0FA-F9989E488FE7}" type="slidenum">
              <a:rPr lang="tr-TR" smtClean="0">
                <a:solidFill>
                  <a:srgbClr val="04617B">
                    <a:shade val="90000"/>
                  </a:srgbClr>
                </a:solidFill>
              </a:rPr>
              <a:pPr/>
              <a:t>‹#›</a:t>
            </a:fld>
            <a:endParaRPr lang="tr-TR">
              <a:solidFill>
                <a:srgbClr val="04617B">
                  <a:shade val="90000"/>
                </a:srgbClr>
              </a:solidFill>
            </a:endParaRPr>
          </a:p>
        </p:txBody>
      </p:sp>
    </p:spTree>
    <p:extLst>
      <p:ext uri="{BB962C8B-B14F-4D97-AF65-F5344CB8AC3E}">
        <p14:creationId xmlns:p14="http://schemas.microsoft.com/office/powerpoint/2010/main" val="33022142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Footer Placeholder 4"/>
          <p:cNvSpPr>
            <a:spLocks noGrp="1"/>
          </p:cNvSpPr>
          <p:nvPr>
            <p:ph type="ftr" sz="quarter" idx="10"/>
          </p:nvPr>
        </p:nvSpPr>
        <p:spPr>
          <a:xfrm>
            <a:off x="0" y="6642100"/>
            <a:ext cx="6048375" cy="215900"/>
          </a:xfrm>
        </p:spPr>
        <p:txBody>
          <a:bodyPr/>
          <a:lstStyle>
            <a:lvl1pPr>
              <a:defRPr/>
            </a:lvl1pPr>
          </a:lstStyle>
          <a:p>
            <a:r>
              <a:rPr lang="en-US" smtClean="0">
                <a:solidFill>
                  <a:prstClr val="white">
                    <a:lumMod val="50000"/>
                  </a:prstClr>
                </a:solidFill>
              </a:rPr>
              <a:t>Lecture Notes for E Alpaydın 2010 Introduction to Machine Learning 2e © The MIT Press (V1.0)</a:t>
            </a:r>
            <a:endParaRPr lang="tr-TR">
              <a:solidFill>
                <a:prstClr val="white">
                  <a:lumMod val="50000"/>
                </a:prstClr>
              </a:solidFill>
            </a:endParaRPr>
          </a:p>
        </p:txBody>
      </p:sp>
      <p:sp>
        <p:nvSpPr>
          <p:cNvPr id="6" name="Slide Number Placeholder 5"/>
          <p:cNvSpPr>
            <a:spLocks noGrp="1"/>
          </p:cNvSpPr>
          <p:nvPr>
            <p:ph type="sldNum" sz="quarter" idx="11"/>
          </p:nvPr>
        </p:nvSpPr>
        <p:spPr>
          <a:xfrm>
            <a:off x="6588125" y="6237288"/>
            <a:ext cx="2133600" cy="457200"/>
          </a:xfrm>
        </p:spPr>
        <p:txBody>
          <a:bodyPr/>
          <a:lstStyle>
            <a:lvl1pPr>
              <a:defRPr/>
            </a:lvl1pPr>
          </a:lstStyle>
          <a:p>
            <a:fld id="{B25A429E-EC32-4435-B6D9-2C358E91B0C4}" type="slidenum">
              <a:rPr lang="tr-TR">
                <a:solidFill>
                  <a:srgbClr val="04617B">
                    <a:shade val="90000"/>
                  </a:srgbClr>
                </a:solidFill>
              </a:rPr>
              <a:pPr/>
              <a:t>‹#›</a:t>
            </a:fld>
            <a:endParaRPr lang="tr-TR">
              <a:solidFill>
                <a:srgbClr val="04617B">
                  <a:shade val="90000"/>
                </a:srgbClr>
              </a:solidFill>
            </a:endParaRPr>
          </a:p>
        </p:txBody>
      </p:sp>
    </p:spTree>
    <p:extLst>
      <p:ext uri="{BB962C8B-B14F-4D97-AF65-F5344CB8AC3E}">
        <p14:creationId xmlns:p14="http://schemas.microsoft.com/office/powerpoint/2010/main" val="1359359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187865" cy="452945"/>
          </a:xfrm>
        </p:spPr>
        <p:txBody>
          <a:bodyPr/>
          <a:lstStyle>
            <a:lvl1pPr algn="l">
              <a:defRPr sz="3000" b="1" cap="all"/>
            </a:lvl1pPr>
          </a:lstStyle>
          <a:p>
            <a:r>
              <a:rPr lang="en-US"/>
              <a:t>Click to edit Master title style</a:t>
            </a:r>
            <a:endParaRPr lang="en-IN"/>
          </a:p>
        </p:txBody>
      </p:sp>
      <p:sp>
        <p:nvSpPr>
          <p:cNvPr id="3" name="Text Placeholder 2"/>
          <p:cNvSpPr>
            <a:spLocks noGrp="1"/>
          </p:cNvSpPr>
          <p:nvPr>
            <p:ph type="body" idx="1"/>
          </p:nvPr>
        </p:nvSpPr>
        <p:spPr>
          <a:xfrm>
            <a:off x="722313" y="4182481"/>
            <a:ext cx="7772400" cy="22442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0101" y="393701"/>
            <a:ext cx="3308598" cy="292259"/>
          </a:xfrm>
        </p:spPr>
        <p:txBody>
          <a:bodyPr/>
          <a:lstStyle/>
          <a:p>
            <a:r>
              <a:rPr lang="en-US"/>
              <a:t>Click to edit Master title style</a:t>
            </a:r>
            <a:endParaRPr lang="en-IN"/>
          </a:p>
        </p:txBody>
      </p:sp>
      <p:sp>
        <p:nvSpPr>
          <p:cNvPr id="3" name="Content Placeholder 2"/>
          <p:cNvSpPr>
            <a:spLocks noGrp="1"/>
          </p:cNvSpPr>
          <p:nvPr>
            <p:ph sz="half" idx="1"/>
          </p:nvPr>
        </p:nvSpPr>
        <p:spPr>
          <a:xfrm>
            <a:off x="685800" y="1143000"/>
            <a:ext cx="3848100" cy="1669431"/>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86300" y="1143000"/>
            <a:ext cx="3848100" cy="1669431"/>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9"/>
            <a:ext cx="3308598" cy="292259"/>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915830"/>
            <a:ext cx="4040188" cy="25904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6"/>
            <a:ext cx="4040188" cy="1250471"/>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915830"/>
            <a:ext cx="4041775" cy="25904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6"/>
            <a:ext cx="4041775" cy="1250471"/>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1" y="393701"/>
            <a:ext cx="3308598" cy="292259"/>
          </a:xfrm>
        </p:spPr>
        <p:txBody>
          <a:bodyPr/>
          <a:lstStyle/>
          <a:p>
            <a:r>
              <a:rPr lang="en-US"/>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182980"/>
            <a:ext cx="2778005" cy="252120"/>
          </a:xfrm>
        </p:spPr>
        <p:txBody>
          <a:bodyPr anchor="b"/>
          <a:lstStyle>
            <a:lvl1pPr algn="l">
              <a:defRPr sz="1500" b="1"/>
            </a:lvl1pPr>
          </a:lstStyle>
          <a:p>
            <a:r>
              <a:rPr lang="en-US"/>
              <a:t>Click to edit Master title style</a:t>
            </a:r>
            <a:endParaRPr lang="en-IN"/>
          </a:p>
        </p:txBody>
      </p:sp>
      <p:sp>
        <p:nvSpPr>
          <p:cNvPr id="3" name="Content Placeholder 2"/>
          <p:cNvSpPr>
            <a:spLocks noGrp="1"/>
          </p:cNvSpPr>
          <p:nvPr>
            <p:ph idx="1"/>
          </p:nvPr>
        </p:nvSpPr>
        <p:spPr>
          <a:xfrm>
            <a:off x="3575050" y="273051"/>
            <a:ext cx="5111750" cy="163249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435102"/>
            <a:ext cx="3008313" cy="17248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115218"/>
            <a:ext cx="2778005" cy="252120"/>
          </a:xfrm>
        </p:spPr>
        <p:txBody>
          <a:bodyPr anchor="b"/>
          <a:lstStyle>
            <a:lvl1pPr algn="l">
              <a:defRPr sz="15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32829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IN" noProof="0"/>
          </a:p>
        </p:txBody>
      </p:sp>
      <p:sp>
        <p:nvSpPr>
          <p:cNvPr id="4" name="Text Placeholder 3"/>
          <p:cNvSpPr>
            <a:spLocks noGrp="1"/>
          </p:cNvSpPr>
          <p:nvPr>
            <p:ph type="body" sz="half" idx="2"/>
          </p:nvPr>
        </p:nvSpPr>
        <p:spPr>
          <a:xfrm>
            <a:off x="1792288" y="5367339"/>
            <a:ext cx="5486400" cy="17248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00101" y="393701"/>
            <a:ext cx="602729" cy="292259"/>
          </a:xfrm>
          <a:prstGeom prst="rect">
            <a:avLst/>
          </a:prstGeom>
          <a:noFill/>
          <a:ln w="12700">
            <a:noFill/>
            <a:miter lim="800000"/>
            <a:headEnd/>
            <a:tailEnd/>
          </a:ln>
        </p:spPr>
        <p:txBody>
          <a:bodyPr vert="horz" wrap="none" lIns="63500" tIns="25400" rIns="63500" bIns="25400" numCol="1" anchor="t" anchorCtr="0" compatLnSpc="1">
            <a:prstTxWarp prst="textNoShape">
              <a:avLst/>
            </a:prstTxWarp>
            <a:spAutoFit/>
          </a:bodyPr>
          <a:lstStyle/>
          <a:p>
            <a:pPr lvl="0"/>
            <a:r>
              <a:rPr lang="en-US"/>
              <a:t>Title</a:t>
            </a:r>
          </a:p>
        </p:txBody>
      </p:sp>
      <p:sp>
        <p:nvSpPr>
          <p:cNvPr id="1027" name="Rectangle 5"/>
          <p:cNvSpPr>
            <a:spLocks noGrp="1" noChangeArrowheads="1"/>
          </p:cNvSpPr>
          <p:nvPr>
            <p:ph type="body" idx="1"/>
          </p:nvPr>
        </p:nvSpPr>
        <p:spPr bwMode="auto">
          <a:xfrm>
            <a:off x="685800" y="1143000"/>
            <a:ext cx="7848600" cy="2031838"/>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a:t>This is our 1st Level Bullet</a:t>
            </a:r>
          </a:p>
          <a:p>
            <a:pPr lvl="1"/>
            <a:r>
              <a:rPr lang="en-US"/>
              <a:t>This is our 2nd level bullet</a:t>
            </a:r>
          </a:p>
          <a:p>
            <a:pPr lvl="2"/>
            <a:r>
              <a:rPr lang="en-US"/>
              <a:t>This is our 3rd level bullet</a:t>
            </a:r>
          </a:p>
          <a:p>
            <a:pPr lvl="0"/>
            <a:r>
              <a:rPr lang="en-US"/>
              <a:t>This is our next 1st Level Bullet</a:t>
            </a:r>
          </a:p>
          <a:p>
            <a:pPr lvl="1"/>
            <a:r>
              <a:rPr lang="en-US"/>
              <a:t>This is our 2nd level bullet</a:t>
            </a:r>
          </a:p>
          <a:p>
            <a:pPr lvl="2"/>
            <a:r>
              <a:rPr lang="en-US"/>
              <a:t>This is our 3rd level bullet</a:t>
            </a:r>
          </a:p>
        </p:txBody>
      </p:sp>
      <p:sp>
        <p:nvSpPr>
          <p:cNvPr id="1030" name="Line 6"/>
          <p:cNvSpPr>
            <a:spLocks noChangeShapeType="1"/>
          </p:cNvSpPr>
          <p:nvPr userDrawn="1"/>
        </p:nvSpPr>
        <p:spPr bwMode="auto">
          <a:xfrm>
            <a:off x="609600" y="990600"/>
            <a:ext cx="8001000" cy="0"/>
          </a:xfrm>
          <a:prstGeom prst="line">
            <a:avLst/>
          </a:prstGeom>
          <a:noFill/>
          <a:ln w="57150" cmpd="thickThin">
            <a:solidFill>
              <a:schemeClr val="tx1"/>
            </a:solidFill>
            <a:round/>
            <a:headEnd/>
            <a:tailEnd/>
          </a:ln>
          <a:effectLst/>
        </p:spPr>
        <p:txBody>
          <a:bodyPr/>
          <a:lstStyle/>
          <a:p>
            <a:pPr>
              <a:defRPr/>
            </a:pPr>
            <a:endParaRPr lang="en-IN"/>
          </a:p>
        </p:txBody>
      </p:sp>
      <p:sp>
        <p:nvSpPr>
          <p:cNvPr id="1031" name="Text Box 7"/>
          <p:cNvSpPr txBox="1">
            <a:spLocks noChangeArrowheads="1"/>
          </p:cNvSpPr>
          <p:nvPr userDrawn="1"/>
        </p:nvSpPr>
        <p:spPr bwMode="auto">
          <a:xfrm>
            <a:off x="6537326" y="6437313"/>
            <a:ext cx="2225675" cy="366712"/>
          </a:xfrm>
          <a:prstGeom prst="rect">
            <a:avLst/>
          </a:prstGeom>
          <a:noFill/>
          <a:ln w="12700">
            <a:noFill/>
            <a:miter lim="800000"/>
            <a:headEnd/>
            <a:tailEnd/>
          </a:ln>
          <a:effectLst/>
        </p:spPr>
        <p:txBody>
          <a:bodyPr>
            <a:spAutoFit/>
          </a:bodyPr>
          <a:lstStyle/>
          <a:p>
            <a:pPr>
              <a:defRPr/>
            </a:pPr>
            <a:endParaRPr lang="en-US"/>
          </a:p>
        </p:txBody>
      </p:sp>
      <p:pic>
        <p:nvPicPr>
          <p:cNvPr id="7"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19800"/>
            <a:ext cx="9144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87000"/>
        </a:lnSpc>
        <a:spcBef>
          <a:spcPct val="0"/>
        </a:spcBef>
        <a:spcAft>
          <a:spcPct val="0"/>
        </a:spcAft>
        <a:defRPr sz="1800" b="1">
          <a:solidFill>
            <a:schemeClr val="tx2"/>
          </a:solidFill>
          <a:latin typeface="+mj-lt"/>
          <a:ea typeface="+mj-ea"/>
          <a:cs typeface="+mj-cs"/>
        </a:defRPr>
      </a:lvl1pPr>
      <a:lvl2pPr algn="l" rtl="0" eaLnBrk="0" fontAlgn="base" hangingPunct="0">
        <a:lnSpc>
          <a:spcPct val="87000"/>
        </a:lnSpc>
        <a:spcBef>
          <a:spcPct val="0"/>
        </a:spcBef>
        <a:spcAft>
          <a:spcPct val="0"/>
        </a:spcAft>
        <a:defRPr sz="1800" b="1">
          <a:solidFill>
            <a:schemeClr val="tx2"/>
          </a:solidFill>
          <a:latin typeface="Arial" charset="0"/>
        </a:defRPr>
      </a:lvl2pPr>
      <a:lvl3pPr algn="l" rtl="0" eaLnBrk="0" fontAlgn="base" hangingPunct="0">
        <a:lnSpc>
          <a:spcPct val="87000"/>
        </a:lnSpc>
        <a:spcBef>
          <a:spcPct val="0"/>
        </a:spcBef>
        <a:spcAft>
          <a:spcPct val="0"/>
        </a:spcAft>
        <a:defRPr sz="1800" b="1">
          <a:solidFill>
            <a:schemeClr val="tx2"/>
          </a:solidFill>
          <a:latin typeface="Arial" charset="0"/>
        </a:defRPr>
      </a:lvl3pPr>
      <a:lvl4pPr algn="l" rtl="0" eaLnBrk="0" fontAlgn="base" hangingPunct="0">
        <a:lnSpc>
          <a:spcPct val="87000"/>
        </a:lnSpc>
        <a:spcBef>
          <a:spcPct val="0"/>
        </a:spcBef>
        <a:spcAft>
          <a:spcPct val="0"/>
        </a:spcAft>
        <a:defRPr sz="1800" b="1">
          <a:solidFill>
            <a:schemeClr val="tx2"/>
          </a:solidFill>
          <a:latin typeface="Arial" charset="0"/>
        </a:defRPr>
      </a:lvl4pPr>
      <a:lvl5pPr algn="l" rtl="0" eaLnBrk="0" fontAlgn="base" hangingPunct="0">
        <a:lnSpc>
          <a:spcPct val="87000"/>
        </a:lnSpc>
        <a:spcBef>
          <a:spcPct val="0"/>
        </a:spcBef>
        <a:spcAft>
          <a:spcPct val="0"/>
        </a:spcAft>
        <a:defRPr sz="1800" b="1">
          <a:solidFill>
            <a:schemeClr val="tx2"/>
          </a:solidFill>
          <a:latin typeface="Arial" charset="0"/>
        </a:defRPr>
      </a:lvl5pPr>
      <a:lvl6pPr marL="342900" algn="l" rtl="0" eaLnBrk="0" fontAlgn="base" hangingPunct="0">
        <a:lnSpc>
          <a:spcPct val="87000"/>
        </a:lnSpc>
        <a:spcBef>
          <a:spcPct val="0"/>
        </a:spcBef>
        <a:spcAft>
          <a:spcPct val="0"/>
        </a:spcAft>
        <a:defRPr sz="1800" b="1">
          <a:solidFill>
            <a:schemeClr val="tx2"/>
          </a:solidFill>
          <a:latin typeface="Arial" charset="0"/>
        </a:defRPr>
      </a:lvl6pPr>
      <a:lvl7pPr marL="685800" algn="l" rtl="0" eaLnBrk="0" fontAlgn="base" hangingPunct="0">
        <a:lnSpc>
          <a:spcPct val="87000"/>
        </a:lnSpc>
        <a:spcBef>
          <a:spcPct val="0"/>
        </a:spcBef>
        <a:spcAft>
          <a:spcPct val="0"/>
        </a:spcAft>
        <a:defRPr sz="1800" b="1">
          <a:solidFill>
            <a:schemeClr val="tx2"/>
          </a:solidFill>
          <a:latin typeface="Arial" charset="0"/>
        </a:defRPr>
      </a:lvl7pPr>
      <a:lvl8pPr marL="1028700" algn="l" rtl="0" eaLnBrk="0" fontAlgn="base" hangingPunct="0">
        <a:lnSpc>
          <a:spcPct val="87000"/>
        </a:lnSpc>
        <a:spcBef>
          <a:spcPct val="0"/>
        </a:spcBef>
        <a:spcAft>
          <a:spcPct val="0"/>
        </a:spcAft>
        <a:defRPr sz="1800" b="1">
          <a:solidFill>
            <a:schemeClr val="tx2"/>
          </a:solidFill>
          <a:latin typeface="Arial" charset="0"/>
        </a:defRPr>
      </a:lvl8pPr>
      <a:lvl9pPr marL="1371600" algn="l" rtl="0" eaLnBrk="0" fontAlgn="base" hangingPunct="0">
        <a:lnSpc>
          <a:spcPct val="87000"/>
        </a:lnSpc>
        <a:spcBef>
          <a:spcPct val="0"/>
        </a:spcBef>
        <a:spcAft>
          <a:spcPct val="0"/>
        </a:spcAft>
        <a:defRPr sz="1800" b="1">
          <a:solidFill>
            <a:schemeClr val="tx2"/>
          </a:solidFill>
          <a:latin typeface="Arial" charset="0"/>
        </a:defRPr>
      </a:lvl9pPr>
    </p:titleStyle>
    <p:bodyStyle>
      <a:lvl1pPr marL="152400" indent="-152400" algn="l" rtl="0" eaLnBrk="0" fontAlgn="base" hangingPunct="0">
        <a:lnSpc>
          <a:spcPct val="75000"/>
        </a:lnSpc>
        <a:spcBef>
          <a:spcPct val="65000"/>
        </a:spcBef>
        <a:spcAft>
          <a:spcPct val="0"/>
        </a:spcAft>
        <a:buSzPct val="100000"/>
        <a:buFont typeface="Arial" charset="0"/>
        <a:buChar char="•"/>
        <a:defRPr sz="1800" b="1">
          <a:solidFill>
            <a:schemeClr val="tx1"/>
          </a:solidFill>
          <a:latin typeface="+mn-lt"/>
          <a:ea typeface="+mn-ea"/>
          <a:cs typeface="+mn-cs"/>
        </a:defRPr>
      </a:lvl1pPr>
      <a:lvl2pPr marL="514350" indent="-142875" algn="l" rtl="0" eaLnBrk="0" fontAlgn="base" hangingPunct="0">
        <a:lnSpc>
          <a:spcPct val="85000"/>
        </a:lnSpc>
        <a:spcBef>
          <a:spcPct val="40000"/>
        </a:spcBef>
        <a:spcAft>
          <a:spcPct val="0"/>
        </a:spcAft>
        <a:buSzPct val="100000"/>
        <a:buFont typeface="Courier New" pitchFamily="49" charset="0"/>
        <a:buChar char="o"/>
        <a:defRPr sz="1800" b="1">
          <a:solidFill>
            <a:schemeClr val="tx1"/>
          </a:solidFill>
          <a:latin typeface="+mn-lt"/>
        </a:defRPr>
      </a:lvl2pPr>
      <a:lvl3pPr marL="942975" indent="-257175" algn="l" rtl="0" eaLnBrk="0" fontAlgn="base" hangingPunct="0">
        <a:lnSpc>
          <a:spcPct val="85000"/>
        </a:lnSpc>
        <a:spcBef>
          <a:spcPct val="40000"/>
        </a:spcBef>
        <a:spcAft>
          <a:spcPct val="0"/>
        </a:spcAft>
        <a:buSzPct val="100000"/>
        <a:buFont typeface="Wingdings" pitchFamily="2" charset="2"/>
        <a:buChar char="Ø"/>
        <a:defRPr sz="1800" b="1">
          <a:solidFill>
            <a:schemeClr val="tx1"/>
          </a:solidFill>
          <a:latin typeface="+mn-lt"/>
        </a:defRPr>
      </a:lvl3pPr>
      <a:lvl4pPr marL="1285875" indent="-257175" algn="l" rtl="0" eaLnBrk="0" fontAlgn="base" hangingPunct="0">
        <a:spcBef>
          <a:spcPct val="20000"/>
        </a:spcBef>
        <a:spcAft>
          <a:spcPct val="0"/>
        </a:spcAft>
        <a:buChar char="–"/>
        <a:defRPr sz="1500">
          <a:solidFill>
            <a:schemeClr val="tx1"/>
          </a:solidFill>
          <a:latin typeface="Times New Roman" charset="0"/>
        </a:defRPr>
      </a:lvl4pPr>
      <a:lvl5pPr marL="1628775" indent="-257175" algn="l" rtl="0" eaLnBrk="0" fontAlgn="base" hangingPunct="0">
        <a:spcBef>
          <a:spcPct val="20000"/>
        </a:spcBef>
        <a:spcAft>
          <a:spcPct val="0"/>
        </a:spcAft>
        <a:buChar char="»"/>
        <a:defRPr sz="1500">
          <a:solidFill>
            <a:schemeClr val="tx1"/>
          </a:solidFill>
          <a:latin typeface="Times New Roman" charset="0"/>
        </a:defRPr>
      </a:lvl5pPr>
      <a:lvl6pPr marL="1971675" indent="-257175" algn="l" rtl="0" fontAlgn="base">
        <a:spcBef>
          <a:spcPct val="20000"/>
        </a:spcBef>
        <a:spcAft>
          <a:spcPct val="0"/>
        </a:spcAft>
        <a:buChar char="»"/>
        <a:defRPr sz="1500">
          <a:solidFill>
            <a:schemeClr val="tx1"/>
          </a:solidFill>
          <a:latin typeface="Times New Roman" charset="0"/>
        </a:defRPr>
      </a:lvl6pPr>
      <a:lvl7pPr marL="2314575" indent="-257175" algn="l" rtl="0" fontAlgn="base">
        <a:spcBef>
          <a:spcPct val="20000"/>
        </a:spcBef>
        <a:spcAft>
          <a:spcPct val="0"/>
        </a:spcAft>
        <a:buChar char="»"/>
        <a:defRPr sz="1500">
          <a:solidFill>
            <a:schemeClr val="tx1"/>
          </a:solidFill>
          <a:latin typeface="Times New Roman" charset="0"/>
        </a:defRPr>
      </a:lvl7pPr>
      <a:lvl8pPr marL="2657475" indent="-257175" algn="l" rtl="0" fontAlgn="base">
        <a:spcBef>
          <a:spcPct val="20000"/>
        </a:spcBef>
        <a:spcAft>
          <a:spcPct val="0"/>
        </a:spcAft>
        <a:buChar char="»"/>
        <a:defRPr sz="1500">
          <a:solidFill>
            <a:schemeClr val="tx1"/>
          </a:solidFill>
          <a:latin typeface="Times New Roman" charset="0"/>
        </a:defRPr>
      </a:lvl8pPr>
      <a:lvl9pPr marL="3000375" indent="-257175" algn="l" rtl="0" fontAlgn="base">
        <a:spcBef>
          <a:spcPct val="20000"/>
        </a:spcBef>
        <a:spcAft>
          <a:spcPct val="0"/>
        </a:spcAft>
        <a:buChar char="»"/>
        <a:defRPr sz="1500">
          <a:solidFill>
            <a:schemeClr val="tx1"/>
          </a:solidFill>
          <a:latin typeface="Times New Roman" charset="0"/>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eaLnBrk="1" hangingPunct="1"/>
            <a:endParaRPr lang="en-US" sz="3200">
              <a:solidFill>
                <a:prstClr val="black"/>
              </a:solidFill>
              <a:latin typeface="Calibri"/>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eaLnBrk="1" hangingPunct="1"/>
            <a:endParaRPr lang="en-US" sz="3200">
              <a:solidFill>
                <a:prstClr val="black"/>
              </a:solidFill>
              <a:latin typeface="Calibri"/>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2" name="Footer Placeholder 21"/>
          <p:cNvSpPr>
            <a:spLocks noGrp="1"/>
          </p:cNvSpPr>
          <p:nvPr>
            <p:ph type="ftr" sz="quarter" idx="3"/>
          </p:nvPr>
        </p:nvSpPr>
        <p:spPr>
          <a:xfrm>
            <a:off x="857224" y="6429396"/>
            <a:ext cx="6572296" cy="292079"/>
          </a:xfrm>
          <a:prstGeom prst="rect">
            <a:avLst/>
          </a:prstGeom>
        </p:spPr>
        <p:txBody>
          <a:bodyPr vert="horz" lIns="0" tIns="0" rIns="0" bIns="0" anchor="b"/>
          <a:lstStyle>
            <a:lvl1pPr algn="l" eaLnBrk="1" latinLnBrk="0" hangingPunct="1">
              <a:defRPr kumimoji="0" sz="1000">
                <a:solidFill>
                  <a:schemeClr val="bg1">
                    <a:lumMod val="50000"/>
                  </a:schemeClr>
                </a:solidFill>
                <a:latin typeface="Calibri" pitchFamily="34" charset="0"/>
                <a:cs typeface="Calibri" pitchFamily="34" charset="0"/>
              </a:defRPr>
            </a:lvl1pPr>
          </a:lstStyle>
          <a:p>
            <a:r>
              <a:rPr lang="en-US" dirty="0" smtClean="0">
                <a:solidFill>
                  <a:prstClr val="white">
                    <a:lumMod val="50000"/>
                  </a:prstClr>
                </a:solidFill>
              </a:rPr>
              <a:t>Lecture Notes for E </a:t>
            </a:r>
            <a:r>
              <a:rPr lang="en-US" dirty="0" err="1" smtClean="0">
                <a:solidFill>
                  <a:prstClr val="white">
                    <a:lumMod val="50000"/>
                  </a:prstClr>
                </a:solidFill>
              </a:rPr>
              <a:t>Alpaydın</a:t>
            </a:r>
            <a:r>
              <a:rPr lang="en-US" dirty="0" smtClean="0">
                <a:solidFill>
                  <a:prstClr val="white">
                    <a:lumMod val="50000"/>
                  </a:prstClr>
                </a:solidFill>
              </a:rPr>
              <a:t> 2010 Introduction to Machine Learning 2e © The MIT Press (V1.0)</a:t>
            </a:r>
            <a:endParaRPr lang="tr-TR" dirty="0">
              <a:solidFill>
                <a:prstClr val="white">
                  <a:lumMod val="50000"/>
                </a:prstClr>
              </a:solidFill>
            </a:endParaRPr>
          </a:p>
        </p:txBody>
      </p:sp>
      <p:sp>
        <p:nvSpPr>
          <p:cNvPr id="18" name="Slide Number Placeholder 17"/>
          <p:cNvSpPr>
            <a:spLocks noGrp="1"/>
          </p:cNvSpPr>
          <p:nvPr>
            <p:ph type="sldNum" sz="quarter" idx="4"/>
          </p:nvPr>
        </p:nvSpPr>
        <p:spPr>
          <a:xfrm>
            <a:off x="8358214" y="6356350"/>
            <a:ext cx="328586"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Calibri" pitchFamily="34" charset="0"/>
                <a:cs typeface="Calibri" pitchFamily="34" charset="0"/>
              </a:defRPr>
            </a:lvl1pPr>
          </a:lstStyle>
          <a:p>
            <a:fld id="{A4DA0FD2-D456-4FC5-A587-87644C4EB2D1}" type="slidenum">
              <a:rPr lang="tr-TR" smtClean="0">
                <a:solidFill>
                  <a:srgbClr val="04617B">
                    <a:shade val="90000"/>
                  </a:srgbClr>
                </a:solidFill>
              </a:rPr>
              <a:pPr/>
              <a:t>‹#›</a:t>
            </a:fld>
            <a:endParaRPr lang="tr-TR"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eaLnBrk="1" hangingPunct="1"/>
              <a:endParaRPr lang="en-US" sz="3200">
                <a:solidFill>
                  <a:prstClr val="black"/>
                </a:solidFill>
                <a:latin typeface="Palatino Linotype" pitchFamily="18"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eaLnBrk="1" hangingPunct="1"/>
              <a:endParaRPr lang="en-US" sz="3200">
                <a:solidFill>
                  <a:prstClr val="black"/>
                </a:solidFill>
                <a:latin typeface="Palatino Linotype" pitchFamily="18" charset="0"/>
              </a:endParaRPr>
            </a:p>
          </p:txBody>
        </p:sp>
      </p:grpSp>
    </p:spTree>
    <p:extLst>
      <p:ext uri="{BB962C8B-B14F-4D97-AF65-F5344CB8AC3E}">
        <p14:creationId xmlns:p14="http://schemas.microsoft.com/office/powerpoint/2010/main" val="2407701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2"/>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2"/>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2"/>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2"/>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2"/>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archive.ics.uci.edu/ml/datasets.html" TargetMode="External"/><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3.emf"/><Relationship Id="rId5" Type="http://schemas.openxmlformats.org/officeDocument/2006/relationships/oleObject" Target="../embeddings/Microsoft_Excel_97-2003_Worksheet2.xls"/><Relationship Id="rId4" Type="http://schemas.openxmlformats.org/officeDocument/2006/relationships/image" Target="../media/image22.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Microsoft_Excel_97-2003_Worksheet3.xls"/><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4.emf"/></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6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object 2"/>
          <p:cNvSpPr>
            <a:spLocks noChangeArrowheads="1"/>
          </p:cNvSpPr>
          <p:nvPr/>
        </p:nvSpPr>
        <p:spPr bwMode="auto">
          <a:xfrm>
            <a:off x="3516312" y="1422400"/>
            <a:ext cx="3113088" cy="24638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sz="2400">
              <a:latin typeface="Tahoma" panose="020B0604030504040204" pitchFamily="34" charset="0"/>
            </a:endParaRPr>
          </a:p>
        </p:txBody>
      </p:sp>
      <p:sp>
        <p:nvSpPr>
          <p:cNvPr id="3075" name="object 3"/>
          <p:cNvSpPr>
            <a:spLocks noGrp="1"/>
          </p:cNvSpPr>
          <p:nvPr>
            <p:ph type="title"/>
          </p:nvPr>
        </p:nvSpPr>
        <p:spPr>
          <a:xfrm>
            <a:off x="1066800" y="3451225"/>
            <a:ext cx="6551473" cy="2782813"/>
          </a:xfrm>
        </p:spPr>
        <p:txBody>
          <a:bodyPr lIns="0" tIns="12700" rIns="0" bIns="0">
            <a:spAutoFit/>
          </a:bodyPr>
          <a:lstStyle/>
          <a:p>
            <a:pPr marL="12700">
              <a:lnSpc>
                <a:spcPts val="7200"/>
              </a:lnSpc>
              <a:spcBef>
                <a:spcPts val="188"/>
              </a:spcBef>
            </a:pPr>
            <a:r>
              <a:rPr lang="en-US" sz="4000" dirty="0" smtClean="0">
                <a:ea typeface="ＭＳ Ｐゴシック" panose="020B0600070205080204" pitchFamily="34" charset="-128"/>
              </a:rPr>
              <a:t>CSE319</a:t>
            </a:r>
            <a:br>
              <a:rPr lang="en-US" sz="4000" dirty="0" smtClean="0">
                <a:ea typeface="ＭＳ Ｐゴシック" panose="020B0600070205080204" pitchFamily="34" charset="-128"/>
              </a:rPr>
            </a:br>
            <a:r>
              <a:rPr lang="en-US" sz="6000" dirty="0" smtClean="0">
                <a:ea typeface="ＭＳ Ｐゴシック" panose="020B0600070205080204" pitchFamily="34" charset="-128"/>
              </a:rPr>
              <a:t>Machine Learning</a:t>
            </a:r>
            <a:br>
              <a:rPr lang="en-US" sz="6000" dirty="0" smtClean="0">
                <a:ea typeface="ＭＳ Ｐゴシック" panose="020B0600070205080204" pitchFamily="34" charset="-128"/>
              </a:rPr>
            </a:br>
            <a:r>
              <a:rPr lang="en-US" sz="6000" dirty="0" smtClean="0">
                <a:ea typeface="ＭＳ Ｐゴシック" panose="020B0600070205080204" pitchFamily="34" charset="-128"/>
              </a:rPr>
              <a:t>Module 1</a:t>
            </a:r>
          </a:p>
        </p:txBody>
      </p:sp>
    </p:spTree>
    <p:extLst>
      <p:ext uri="{BB962C8B-B14F-4D97-AF65-F5344CB8AC3E}">
        <p14:creationId xmlns:p14="http://schemas.microsoft.com/office/powerpoint/2010/main" val="16949830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4294967295"/>
          </p:nvPr>
        </p:nvSpPr>
        <p:spPr>
          <a:xfrm>
            <a:off x="3124200" y="6245225"/>
            <a:ext cx="2895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fld id="{B0669D39-950C-406F-945F-98A73FA942B0}" type="slidenum">
              <a:rPr lang="en-US" sz="1400" smtClean="0"/>
              <a:pPr algn="ctr">
                <a:spcBef>
                  <a:spcPct val="0"/>
                </a:spcBef>
                <a:buFontTx/>
                <a:buNone/>
              </a:pPr>
              <a:t>10</a:t>
            </a:fld>
            <a:endParaRPr lang="en-US" sz="1400" smtClean="0">
              <a:latin typeface="Times New Roman" panose="02020603050405020304" pitchFamily="18" charset="0"/>
            </a:endParaRPr>
          </a:p>
        </p:txBody>
      </p:sp>
      <p:sp>
        <p:nvSpPr>
          <p:cNvPr id="5123" name="Rectangle 2"/>
          <p:cNvSpPr>
            <a:spLocks noGrp="1" noChangeArrowheads="1"/>
          </p:cNvSpPr>
          <p:nvPr>
            <p:ph type="title"/>
          </p:nvPr>
        </p:nvSpPr>
        <p:spPr>
          <a:xfrm>
            <a:off x="800101" y="228600"/>
            <a:ext cx="5822107" cy="693908"/>
          </a:xfrm>
        </p:spPr>
        <p:txBody>
          <a:bodyPr/>
          <a:lstStyle/>
          <a:p>
            <a:r>
              <a:rPr lang="en-US" sz="2400" smtClean="0">
                <a:ea typeface="ＭＳ Ｐゴシック" panose="020B0600070205080204" pitchFamily="34" charset="-128"/>
              </a:rPr>
              <a:t>Why Study Machine Learning?</a:t>
            </a:r>
            <a:br>
              <a:rPr lang="en-US" sz="2400" smtClean="0">
                <a:ea typeface="ＭＳ Ｐゴシック" panose="020B0600070205080204" pitchFamily="34" charset="-128"/>
              </a:rPr>
            </a:br>
            <a:r>
              <a:rPr lang="en-US" sz="2400" smtClean="0">
                <a:ea typeface="ＭＳ Ｐゴシック" panose="020B0600070205080204" pitchFamily="34" charset="-128"/>
              </a:rPr>
              <a:t>Developing Better Computing Systems</a:t>
            </a:r>
          </a:p>
        </p:txBody>
      </p:sp>
      <p:sp>
        <p:nvSpPr>
          <p:cNvPr id="5124" name="Rectangle 3"/>
          <p:cNvSpPr>
            <a:spLocks noGrp="1" noChangeArrowheads="1"/>
          </p:cNvSpPr>
          <p:nvPr>
            <p:ph type="body" idx="1"/>
          </p:nvPr>
        </p:nvSpPr>
        <p:spPr/>
        <p:txBody>
          <a:bodyPr/>
          <a:lstStyle/>
          <a:p>
            <a:pPr>
              <a:lnSpc>
                <a:spcPct val="90000"/>
              </a:lnSpc>
            </a:pPr>
            <a:r>
              <a:rPr lang="en-US" sz="2400" smtClean="0">
                <a:ea typeface="ＭＳ Ｐゴシック" panose="020B0600070205080204" pitchFamily="34" charset="-128"/>
              </a:rPr>
              <a:t>Develop systems that are too difficult/expensive to construct manually because they require specific detailed skills or knowledge tuned to a specific task (</a:t>
            </a:r>
            <a:r>
              <a:rPr lang="en-US" sz="2400" b="1" i="1" smtClean="0">
                <a:solidFill>
                  <a:srgbClr val="FF3300"/>
                </a:solidFill>
                <a:ea typeface="ＭＳ Ｐゴシック" panose="020B0600070205080204" pitchFamily="34" charset="-128"/>
              </a:rPr>
              <a:t>knowledge engineering bottleneck</a:t>
            </a:r>
            <a:r>
              <a:rPr lang="en-US" sz="2400" smtClean="0">
                <a:ea typeface="ＭＳ Ｐゴシック" panose="020B0600070205080204" pitchFamily="34" charset="-128"/>
              </a:rPr>
              <a:t>).</a:t>
            </a:r>
          </a:p>
          <a:p>
            <a:pPr>
              <a:lnSpc>
                <a:spcPct val="90000"/>
              </a:lnSpc>
            </a:pPr>
            <a:r>
              <a:rPr lang="en-US" sz="2400" smtClean="0">
                <a:ea typeface="ＭＳ Ｐゴシック" panose="020B0600070205080204" pitchFamily="34" charset="-128"/>
              </a:rPr>
              <a:t>Develop systems that can automatically adapt and customize themselves to individual users.	</a:t>
            </a:r>
          </a:p>
          <a:p>
            <a:pPr lvl="1">
              <a:lnSpc>
                <a:spcPct val="90000"/>
              </a:lnSpc>
            </a:pPr>
            <a:r>
              <a:rPr lang="en-US" sz="2000" smtClean="0">
                <a:ea typeface="ＭＳ Ｐゴシック" panose="020B0600070205080204" pitchFamily="34" charset="-128"/>
              </a:rPr>
              <a:t>Personalized news or mail filter</a:t>
            </a:r>
          </a:p>
          <a:p>
            <a:pPr lvl="1">
              <a:lnSpc>
                <a:spcPct val="90000"/>
              </a:lnSpc>
            </a:pPr>
            <a:r>
              <a:rPr lang="en-US" sz="2000" smtClean="0">
                <a:ea typeface="ＭＳ Ｐゴシック" panose="020B0600070205080204" pitchFamily="34" charset="-128"/>
              </a:rPr>
              <a:t>Personalized tutoring</a:t>
            </a:r>
          </a:p>
          <a:p>
            <a:pPr>
              <a:lnSpc>
                <a:spcPct val="90000"/>
              </a:lnSpc>
            </a:pPr>
            <a:r>
              <a:rPr lang="en-US" sz="2400" smtClean="0">
                <a:ea typeface="ＭＳ Ｐゴシック" panose="020B0600070205080204" pitchFamily="34" charset="-128"/>
              </a:rPr>
              <a:t>Discover new knowledge from large databases (</a:t>
            </a:r>
            <a:r>
              <a:rPr lang="en-US" sz="2400" b="1" i="1" smtClean="0">
                <a:solidFill>
                  <a:srgbClr val="FF3300"/>
                </a:solidFill>
                <a:ea typeface="ＭＳ Ｐゴシック" panose="020B0600070205080204" pitchFamily="34" charset="-128"/>
              </a:rPr>
              <a:t>data mining</a:t>
            </a:r>
            <a:r>
              <a:rPr lang="en-US" sz="2400" smtClean="0">
                <a:ea typeface="ＭＳ Ｐゴシック" panose="020B0600070205080204" pitchFamily="34" charset="-128"/>
              </a:rPr>
              <a:t>).</a:t>
            </a:r>
          </a:p>
          <a:p>
            <a:pPr lvl="1">
              <a:lnSpc>
                <a:spcPct val="90000"/>
              </a:lnSpc>
            </a:pPr>
            <a:r>
              <a:rPr lang="en-US" sz="2000" smtClean="0">
                <a:ea typeface="ＭＳ Ｐゴシック" panose="020B0600070205080204" pitchFamily="34" charset="-128"/>
              </a:rPr>
              <a:t>Market basket analysis (e.g. diapers and beer)</a:t>
            </a:r>
          </a:p>
          <a:p>
            <a:pPr lvl="1">
              <a:lnSpc>
                <a:spcPct val="90000"/>
              </a:lnSpc>
            </a:pPr>
            <a:r>
              <a:rPr lang="en-US" sz="2000" smtClean="0">
                <a:ea typeface="ＭＳ Ｐゴシック" panose="020B0600070205080204" pitchFamily="34" charset="-128"/>
              </a:rPr>
              <a:t>Medical text mining (e.g. migraines to calcium channel blockers to magnesium)</a:t>
            </a:r>
          </a:p>
        </p:txBody>
      </p:sp>
    </p:spTree>
    <p:extLst>
      <p:ext uri="{BB962C8B-B14F-4D97-AF65-F5344CB8AC3E}">
        <p14:creationId xmlns:p14="http://schemas.microsoft.com/office/powerpoint/2010/main" val="13274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4294967295"/>
          </p:nvPr>
        </p:nvSpPr>
        <p:spPr>
          <a:xfrm>
            <a:off x="3124200" y="6245225"/>
            <a:ext cx="2895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fld id="{29893E3E-F1DE-4C13-A9FE-254A96799783}" type="slidenum">
              <a:rPr lang="en-US" sz="1400" smtClean="0"/>
              <a:pPr algn="ctr">
                <a:spcBef>
                  <a:spcPct val="0"/>
                </a:spcBef>
                <a:buFontTx/>
                <a:buNone/>
              </a:pPr>
              <a:t>11</a:t>
            </a:fld>
            <a:endParaRPr lang="en-US" sz="1400" smtClean="0">
              <a:latin typeface="Times New Roman" panose="02020603050405020304" pitchFamily="18" charset="0"/>
            </a:endParaRPr>
          </a:p>
        </p:txBody>
      </p:sp>
      <p:sp>
        <p:nvSpPr>
          <p:cNvPr id="6147" name="Rectangle 2"/>
          <p:cNvSpPr>
            <a:spLocks noGrp="1" noChangeArrowheads="1"/>
          </p:cNvSpPr>
          <p:nvPr>
            <p:ph type="title"/>
          </p:nvPr>
        </p:nvSpPr>
        <p:spPr>
          <a:xfrm>
            <a:off x="800101" y="393702"/>
            <a:ext cx="2949525" cy="372603"/>
          </a:xfrm>
        </p:spPr>
        <p:txBody>
          <a:bodyPr/>
          <a:lstStyle/>
          <a:p>
            <a:r>
              <a:rPr lang="en-US" sz="2400" smtClean="0">
                <a:solidFill>
                  <a:srgbClr val="FF0000"/>
                </a:solidFill>
                <a:ea typeface="ＭＳ Ｐゴシック" panose="020B0600070205080204" pitchFamily="34" charset="-128"/>
              </a:rPr>
              <a:t>Related Disciplines</a:t>
            </a:r>
          </a:p>
        </p:txBody>
      </p:sp>
      <p:sp>
        <p:nvSpPr>
          <p:cNvPr id="6148" name="Rectangle 3"/>
          <p:cNvSpPr>
            <a:spLocks noGrp="1" noChangeArrowheads="1"/>
          </p:cNvSpPr>
          <p:nvPr>
            <p:ph type="body" idx="1"/>
          </p:nvPr>
        </p:nvSpPr>
        <p:spPr>
          <a:xfrm>
            <a:off x="685800" y="1143000"/>
            <a:ext cx="7848600" cy="4963410"/>
          </a:xfrm>
        </p:spPr>
        <p:txBody>
          <a:bodyPr/>
          <a:lstStyle/>
          <a:p>
            <a:pPr>
              <a:lnSpc>
                <a:spcPct val="90000"/>
              </a:lnSpc>
            </a:pPr>
            <a:r>
              <a:rPr lang="en-US" sz="2400" dirty="0" smtClean="0">
                <a:ea typeface="ＭＳ Ｐゴシック" panose="020B0600070205080204" pitchFamily="34" charset="-128"/>
              </a:rPr>
              <a:t>Artificial Intelligence</a:t>
            </a:r>
          </a:p>
          <a:p>
            <a:pPr>
              <a:lnSpc>
                <a:spcPct val="90000"/>
              </a:lnSpc>
            </a:pPr>
            <a:r>
              <a:rPr lang="en-US" sz="2400" dirty="0" smtClean="0">
                <a:ea typeface="ＭＳ Ｐゴシック" panose="020B0600070205080204" pitchFamily="34" charset="-128"/>
              </a:rPr>
              <a:t>Data Mining</a:t>
            </a:r>
          </a:p>
          <a:p>
            <a:pPr>
              <a:lnSpc>
                <a:spcPct val="90000"/>
              </a:lnSpc>
            </a:pPr>
            <a:r>
              <a:rPr lang="en-US" sz="2400" dirty="0" smtClean="0">
                <a:ea typeface="ＭＳ Ｐゴシック" panose="020B0600070205080204" pitchFamily="34" charset="-128"/>
              </a:rPr>
              <a:t>Probability and Statistics</a:t>
            </a:r>
          </a:p>
          <a:p>
            <a:pPr>
              <a:lnSpc>
                <a:spcPct val="90000"/>
              </a:lnSpc>
            </a:pPr>
            <a:r>
              <a:rPr lang="en-US" sz="2400" dirty="0" smtClean="0">
                <a:ea typeface="ＭＳ Ｐゴシック" panose="020B0600070205080204" pitchFamily="34" charset="-128"/>
              </a:rPr>
              <a:t>Information theory</a:t>
            </a:r>
          </a:p>
          <a:p>
            <a:pPr>
              <a:lnSpc>
                <a:spcPct val="90000"/>
              </a:lnSpc>
            </a:pPr>
            <a:r>
              <a:rPr lang="en-US" sz="2400" dirty="0" smtClean="0">
                <a:ea typeface="ＭＳ Ｐゴシック" panose="020B0600070205080204" pitchFamily="34" charset="-128"/>
              </a:rPr>
              <a:t>Numerical optimization</a:t>
            </a:r>
          </a:p>
          <a:p>
            <a:pPr>
              <a:lnSpc>
                <a:spcPct val="90000"/>
              </a:lnSpc>
            </a:pPr>
            <a:r>
              <a:rPr lang="en-US" sz="2400" dirty="0" smtClean="0">
                <a:ea typeface="ＭＳ Ｐゴシック" panose="020B0600070205080204" pitchFamily="34" charset="-128"/>
              </a:rPr>
              <a:t>Computational complexity theory</a:t>
            </a:r>
          </a:p>
          <a:p>
            <a:pPr>
              <a:lnSpc>
                <a:spcPct val="90000"/>
              </a:lnSpc>
            </a:pPr>
            <a:r>
              <a:rPr lang="en-US" sz="2400" dirty="0" smtClean="0">
                <a:ea typeface="ＭＳ Ｐゴシック" panose="020B0600070205080204" pitchFamily="34" charset="-128"/>
              </a:rPr>
              <a:t>Control theory (adaptive)</a:t>
            </a:r>
          </a:p>
          <a:p>
            <a:pPr>
              <a:lnSpc>
                <a:spcPct val="90000"/>
              </a:lnSpc>
            </a:pPr>
            <a:r>
              <a:rPr lang="en-US" sz="2400" dirty="0" smtClean="0">
                <a:ea typeface="ＭＳ Ｐゴシック" panose="020B0600070205080204" pitchFamily="34" charset="-128"/>
              </a:rPr>
              <a:t>Psychology (developmental, cognitive)</a:t>
            </a:r>
          </a:p>
          <a:p>
            <a:pPr>
              <a:lnSpc>
                <a:spcPct val="90000"/>
              </a:lnSpc>
            </a:pPr>
            <a:r>
              <a:rPr lang="en-US" sz="2400" dirty="0" smtClean="0">
                <a:ea typeface="ＭＳ Ｐゴシック" panose="020B0600070205080204" pitchFamily="34" charset="-128"/>
              </a:rPr>
              <a:t>Neurobiology</a:t>
            </a:r>
            <a:r>
              <a:rPr lang="en-US" sz="2400" dirty="0">
                <a:ea typeface="ＭＳ Ｐゴシック" panose="020B0600070205080204" pitchFamily="34" charset="-128"/>
              </a:rPr>
              <a:t> </a:t>
            </a:r>
            <a:r>
              <a:rPr lang="en-US" sz="2400" dirty="0" smtClean="0">
                <a:ea typeface="ＭＳ Ｐゴシック" panose="020B0600070205080204" pitchFamily="34" charset="-128"/>
              </a:rPr>
              <a:t>and many more</a:t>
            </a:r>
          </a:p>
        </p:txBody>
      </p:sp>
    </p:spTree>
    <p:extLst>
      <p:ext uri="{BB962C8B-B14F-4D97-AF65-F5344CB8AC3E}">
        <p14:creationId xmlns:p14="http://schemas.microsoft.com/office/powerpoint/2010/main" val="512273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0725" y="1163638"/>
            <a:ext cx="4203700" cy="512762"/>
          </a:xfrm>
        </p:spPr>
        <p:txBody>
          <a:bodyPr lIns="0" tIns="12700" rIns="0" bIns="0" rtlCol="0">
            <a:spAutoFit/>
          </a:bodyPr>
          <a:lstStyle/>
          <a:p>
            <a:pPr marL="12700">
              <a:spcBef>
                <a:spcPts val="100"/>
              </a:spcBef>
              <a:defRPr/>
            </a:pPr>
            <a:r>
              <a:rPr sz="3200" b="1" spc="-200" dirty="0">
                <a:solidFill>
                  <a:srgbClr val="C0504D"/>
                </a:solidFill>
                <a:latin typeface="Trebuchet MS"/>
                <a:cs typeface="Trebuchet MS"/>
              </a:rPr>
              <a:t>Traditional</a:t>
            </a:r>
            <a:r>
              <a:rPr sz="3200" b="1" spc="-275" dirty="0">
                <a:solidFill>
                  <a:srgbClr val="C0504D"/>
                </a:solidFill>
                <a:latin typeface="Trebuchet MS"/>
                <a:cs typeface="Trebuchet MS"/>
              </a:rPr>
              <a:t> </a:t>
            </a:r>
            <a:r>
              <a:rPr sz="3200" b="1" spc="-165" dirty="0">
                <a:solidFill>
                  <a:srgbClr val="C0504D"/>
                </a:solidFill>
                <a:latin typeface="Trebuchet MS"/>
                <a:cs typeface="Trebuchet MS"/>
              </a:rPr>
              <a:t>Programming</a:t>
            </a:r>
            <a:endParaRPr sz="3200" dirty="0">
              <a:latin typeface="Trebuchet MS"/>
              <a:cs typeface="Trebuchet MS"/>
            </a:endParaRPr>
          </a:p>
        </p:txBody>
      </p:sp>
      <p:sp>
        <p:nvSpPr>
          <p:cNvPr id="3" name="object 3"/>
          <p:cNvSpPr txBox="1"/>
          <p:nvPr/>
        </p:nvSpPr>
        <p:spPr>
          <a:xfrm>
            <a:off x="720725" y="3678238"/>
            <a:ext cx="3030538" cy="512762"/>
          </a:xfrm>
          <a:prstGeom prst="rect">
            <a:avLst/>
          </a:prstGeom>
        </p:spPr>
        <p:txBody>
          <a:bodyPr lIns="0" tIns="12700" rIns="0" bIns="0">
            <a:spAutoFit/>
          </a:bodyPr>
          <a:lstStyle/>
          <a:p>
            <a:pPr marL="12700">
              <a:spcBef>
                <a:spcPts val="100"/>
              </a:spcBef>
              <a:defRPr/>
            </a:pPr>
            <a:r>
              <a:rPr sz="3200" b="1" spc="-114" dirty="0">
                <a:solidFill>
                  <a:srgbClr val="C0504D"/>
                </a:solidFill>
                <a:latin typeface="Trebuchet MS"/>
                <a:cs typeface="Trebuchet MS"/>
              </a:rPr>
              <a:t>Machine</a:t>
            </a:r>
            <a:r>
              <a:rPr sz="3200" b="1" spc="-295" dirty="0">
                <a:solidFill>
                  <a:srgbClr val="C0504D"/>
                </a:solidFill>
                <a:latin typeface="Trebuchet MS"/>
                <a:cs typeface="Trebuchet MS"/>
              </a:rPr>
              <a:t> </a:t>
            </a:r>
            <a:r>
              <a:rPr sz="3200" b="1" spc="-204" dirty="0">
                <a:solidFill>
                  <a:srgbClr val="C0504D"/>
                </a:solidFill>
                <a:latin typeface="Trebuchet MS"/>
                <a:cs typeface="Trebuchet MS"/>
              </a:rPr>
              <a:t>Learning</a:t>
            </a:r>
            <a:endParaRPr sz="3200">
              <a:latin typeface="Trebuchet MS"/>
              <a:cs typeface="Trebuchet MS"/>
            </a:endParaRPr>
          </a:p>
        </p:txBody>
      </p:sp>
      <p:grpSp>
        <p:nvGrpSpPr>
          <p:cNvPr id="5" name="Group 4"/>
          <p:cNvGrpSpPr/>
          <p:nvPr/>
        </p:nvGrpSpPr>
        <p:grpSpPr>
          <a:xfrm>
            <a:off x="742950" y="1752600"/>
            <a:ext cx="7329488" cy="1524000"/>
            <a:chOff x="742950" y="1600200"/>
            <a:chExt cx="7329488" cy="1524000"/>
          </a:xfrm>
        </p:grpSpPr>
        <p:sp>
          <p:nvSpPr>
            <p:cNvPr id="4" name="object 4"/>
            <p:cNvSpPr txBox="1"/>
            <p:nvPr/>
          </p:nvSpPr>
          <p:spPr>
            <a:xfrm>
              <a:off x="3352800" y="1600200"/>
              <a:ext cx="2667000" cy="1524000"/>
            </a:xfrm>
            <a:prstGeom prst="rect">
              <a:avLst/>
            </a:prstGeom>
            <a:solidFill>
              <a:srgbClr val="4F81BD"/>
            </a:solidFill>
            <a:ln w="25400">
              <a:solidFill>
                <a:srgbClr val="000000"/>
              </a:solidFill>
            </a:ln>
          </p:spPr>
          <p:txBody>
            <a:bodyPr lIns="0" tIns="3175" rIns="0" bIns="0">
              <a:spAutoFit/>
            </a:bodyPr>
            <a:lstStyle/>
            <a:p>
              <a:pPr>
                <a:spcBef>
                  <a:spcPts val="25"/>
                </a:spcBef>
                <a:defRPr/>
              </a:pPr>
              <a:endParaRPr sz="3350">
                <a:latin typeface="Times New Roman"/>
                <a:cs typeface="Times New Roman"/>
              </a:endParaRPr>
            </a:p>
            <a:p>
              <a:pPr marL="502284">
                <a:defRPr/>
              </a:pPr>
              <a:r>
                <a:rPr sz="3200" spc="-125" dirty="0">
                  <a:latin typeface="Trebuchet MS"/>
                  <a:cs typeface="Trebuchet MS"/>
                </a:rPr>
                <a:t>Computer</a:t>
              </a:r>
              <a:endParaRPr sz="3200">
                <a:latin typeface="Trebuchet MS"/>
                <a:cs typeface="Trebuchet MS"/>
              </a:endParaRPr>
            </a:p>
          </p:txBody>
        </p:sp>
        <p:sp>
          <p:nvSpPr>
            <p:cNvPr id="7173" name="object 5"/>
            <p:cNvSpPr>
              <a:spLocks/>
            </p:cNvSpPr>
            <p:nvPr/>
          </p:nvSpPr>
          <p:spPr bwMode="auto">
            <a:xfrm>
              <a:off x="2438400" y="1993900"/>
              <a:ext cx="914400" cy="127000"/>
            </a:xfrm>
            <a:custGeom>
              <a:avLst/>
              <a:gdLst>
                <a:gd name="T0" fmla="*/ 787400 w 914400"/>
                <a:gd name="T1" fmla="*/ 0 h 127000"/>
                <a:gd name="T2" fmla="*/ 787400 w 914400"/>
                <a:gd name="T3" fmla="*/ 50800 h 127000"/>
                <a:gd name="T4" fmla="*/ 0 w 914400"/>
                <a:gd name="T5" fmla="*/ 50800 h 127000"/>
                <a:gd name="T6" fmla="*/ 0 w 914400"/>
                <a:gd name="T7" fmla="*/ 76200 h 127000"/>
                <a:gd name="T8" fmla="*/ 787400 w 914400"/>
                <a:gd name="T9" fmla="*/ 76200 h 127000"/>
                <a:gd name="T10" fmla="*/ 787400 w 914400"/>
                <a:gd name="T11" fmla="*/ 127000 h 127000"/>
                <a:gd name="T12" fmla="*/ 914400 w 914400"/>
                <a:gd name="T13" fmla="*/ 63500 h 127000"/>
                <a:gd name="T14" fmla="*/ 787400 w 914400"/>
                <a:gd name="T15" fmla="*/ 0 h 127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14400" h="127000">
                  <a:moveTo>
                    <a:pt x="787400" y="0"/>
                  </a:moveTo>
                  <a:lnTo>
                    <a:pt x="787400" y="50800"/>
                  </a:lnTo>
                  <a:lnTo>
                    <a:pt x="0" y="50800"/>
                  </a:lnTo>
                  <a:lnTo>
                    <a:pt x="0" y="76200"/>
                  </a:lnTo>
                  <a:lnTo>
                    <a:pt x="787400" y="76200"/>
                  </a:lnTo>
                  <a:lnTo>
                    <a:pt x="787400" y="127000"/>
                  </a:lnTo>
                  <a:lnTo>
                    <a:pt x="914400" y="63500"/>
                  </a:lnTo>
                  <a:lnTo>
                    <a:pt x="7874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7174" name="object 6"/>
            <p:cNvSpPr>
              <a:spLocks/>
            </p:cNvSpPr>
            <p:nvPr/>
          </p:nvSpPr>
          <p:spPr bwMode="auto">
            <a:xfrm>
              <a:off x="2438400" y="2679700"/>
              <a:ext cx="914400" cy="127000"/>
            </a:xfrm>
            <a:custGeom>
              <a:avLst/>
              <a:gdLst>
                <a:gd name="T0" fmla="*/ 787400 w 914400"/>
                <a:gd name="T1" fmla="*/ 0 h 127000"/>
                <a:gd name="T2" fmla="*/ 787400 w 914400"/>
                <a:gd name="T3" fmla="*/ 50800 h 127000"/>
                <a:gd name="T4" fmla="*/ 0 w 914400"/>
                <a:gd name="T5" fmla="*/ 50800 h 127000"/>
                <a:gd name="T6" fmla="*/ 0 w 914400"/>
                <a:gd name="T7" fmla="*/ 76200 h 127000"/>
                <a:gd name="T8" fmla="*/ 787400 w 914400"/>
                <a:gd name="T9" fmla="*/ 76200 h 127000"/>
                <a:gd name="T10" fmla="*/ 787400 w 914400"/>
                <a:gd name="T11" fmla="*/ 127000 h 127000"/>
                <a:gd name="T12" fmla="*/ 914400 w 914400"/>
                <a:gd name="T13" fmla="*/ 63500 h 127000"/>
                <a:gd name="T14" fmla="*/ 787400 w 914400"/>
                <a:gd name="T15" fmla="*/ 0 h 127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14400" h="127000">
                  <a:moveTo>
                    <a:pt x="787400" y="0"/>
                  </a:moveTo>
                  <a:lnTo>
                    <a:pt x="787400" y="50800"/>
                  </a:lnTo>
                  <a:lnTo>
                    <a:pt x="0" y="50800"/>
                  </a:lnTo>
                  <a:lnTo>
                    <a:pt x="0" y="76200"/>
                  </a:lnTo>
                  <a:lnTo>
                    <a:pt x="787400" y="76200"/>
                  </a:lnTo>
                  <a:lnTo>
                    <a:pt x="787400" y="127000"/>
                  </a:lnTo>
                  <a:lnTo>
                    <a:pt x="914400" y="63500"/>
                  </a:lnTo>
                  <a:lnTo>
                    <a:pt x="7874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7175" name="object 7"/>
            <p:cNvSpPr>
              <a:spLocks/>
            </p:cNvSpPr>
            <p:nvPr/>
          </p:nvSpPr>
          <p:spPr bwMode="auto">
            <a:xfrm>
              <a:off x="6019800" y="2222500"/>
              <a:ext cx="762000" cy="127000"/>
            </a:xfrm>
            <a:custGeom>
              <a:avLst/>
              <a:gdLst>
                <a:gd name="T0" fmla="*/ 635000 w 762000"/>
                <a:gd name="T1" fmla="*/ 0 h 127000"/>
                <a:gd name="T2" fmla="*/ 635000 w 762000"/>
                <a:gd name="T3" fmla="*/ 50800 h 127000"/>
                <a:gd name="T4" fmla="*/ 0 w 762000"/>
                <a:gd name="T5" fmla="*/ 50800 h 127000"/>
                <a:gd name="T6" fmla="*/ 0 w 762000"/>
                <a:gd name="T7" fmla="*/ 76200 h 127000"/>
                <a:gd name="T8" fmla="*/ 635000 w 762000"/>
                <a:gd name="T9" fmla="*/ 76200 h 127000"/>
                <a:gd name="T10" fmla="*/ 635000 w 762000"/>
                <a:gd name="T11" fmla="*/ 127000 h 127000"/>
                <a:gd name="T12" fmla="*/ 762000 w 762000"/>
                <a:gd name="T13" fmla="*/ 63500 h 127000"/>
                <a:gd name="T14" fmla="*/ 635000 w 762000"/>
                <a:gd name="T15" fmla="*/ 0 h 127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2000" h="127000">
                  <a:moveTo>
                    <a:pt x="635000" y="0"/>
                  </a:moveTo>
                  <a:lnTo>
                    <a:pt x="635000" y="50800"/>
                  </a:lnTo>
                  <a:lnTo>
                    <a:pt x="0" y="50800"/>
                  </a:lnTo>
                  <a:lnTo>
                    <a:pt x="0" y="76200"/>
                  </a:lnTo>
                  <a:lnTo>
                    <a:pt x="635000" y="76200"/>
                  </a:lnTo>
                  <a:lnTo>
                    <a:pt x="635000" y="127000"/>
                  </a:lnTo>
                  <a:lnTo>
                    <a:pt x="762000" y="63500"/>
                  </a:lnTo>
                  <a:lnTo>
                    <a:pt x="6350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7176" name="object 8"/>
            <p:cNvSpPr txBox="1">
              <a:spLocks noChangeArrowheads="1"/>
            </p:cNvSpPr>
            <p:nvPr/>
          </p:nvSpPr>
          <p:spPr bwMode="auto">
            <a:xfrm>
              <a:off x="742950" y="1600200"/>
              <a:ext cx="1695450"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indent="669925">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nSpc>
                  <a:spcPct val="137000"/>
                </a:lnSpc>
                <a:spcBef>
                  <a:spcPts val="100"/>
                </a:spcBef>
                <a:buFontTx/>
                <a:buNone/>
              </a:pPr>
              <a:r>
                <a:rPr lang="en-US">
                  <a:latin typeface="Trebuchet MS" panose="020B0603020202020204" pitchFamily="34" charset="0"/>
                </a:rPr>
                <a:t>Data  Program</a:t>
              </a:r>
            </a:p>
          </p:txBody>
        </p:sp>
        <p:sp>
          <p:nvSpPr>
            <p:cNvPr id="9" name="object 9"/>
            <p:cNvSpPr txBox="1"/>
            <p:nvPr/>
          </p:nvSpPr>
          <p:spPr>
            <a:xfrm>
              <a:off x="6861175" y="1989138"/>
              <a:ext cx="1211263" cy="512762"/>
            </a:xfrm>
            <a:prstGeom prst="rect">
              <a:avLst/>
            </a:prstGeom>
          </p:spPr>
          <p:txBody>
            <a:bodyPr lIns="0" tIns="12700" rIns="0" bIns="0">
              <a:spAutoFit/>
            </a:bodyPr>
            <a:lstStyle/>
            <a:p>
              <a:pPr marL="12700">
                <a:spcBef>
                  <a:spcPts val="100"/>
                </a:spcBef>
                <a:defRPr/>
              </a:pPr>
              <a:r>
                <a:rPr sz="3200" spc="-110" dirty="0">
                  <a:latin typeface="Trebuchet MS"/>
                  <a:cs typeface="Trebuchet MS"/>
                </a:rPr>
                <a:t>Ou</a:t>
              </a:r>
              <a:r>
                <a:rPr sz="3200" spc="-75" dirty="0">
                  <a:latin typeface="Trebuchet MS"/>
                  <a:cs typeface="Trebuchet MS"/>
                </a:rPr>
                <a:t>t</a:t>
              </a:r>
              <a:r>
                <a:rPr sz="3200" spc="-120" dirty="0">
                  <a:latin typeface="Trebuchet MS"/>
                  <a:cs typeface="Trebuchet MS"/>
                </a:rPr>
                <a:t>put</a:t>
              </a:r>
              <a:endParaRPr sz="3200">
                <a:latin typeface="Trebuchet MS"/>
                <a:cs typeface="Trebuchet MS"/>
              </a:endParaRPr>
            </a:p>
          </p:txBody>
        </p:sp>
      </p:grpSp>
      <p:grpSp>
        <p:nvGrpSpPr>
          <p:cNvPr id="7" name="Group 6"/>
          <p:cNvGrpSpPr/>
          <p:nvPr/>
        </p:nvGrpSpPr>
        <p:grpSpPr>
          <a:xfrm>
            <a:off x="1071563" y="4349750"/>
            <a:ext cx="7294562" cy="1593850"/>
            <a:chOff x="1071563" y="4349750"/>
            <a:chExt cx="7294562" cy="1593850"/>
          </a:xfrm>
        </p:grpSpPr>
        <p:sp>
          <p:nvSpPr>
            <p:cNvPr id="10" name="object 10"/>
            <p:cNvSpPr txBox="1"/>
            <p:nvPr/>
          </p:nvSpPr>
          <p:spPr>
            <a:xfrm>
              <a:off x="3429000" y="4419600"/>
              <a:ext cx="2667000" cy="1524000"/>
            </a:xfrm>
            <a:prstGeom prst="rect">
              <a:avLst/>
            </a:prstGeom>
            <a:solidFill>
              <a:srgbClr val="4F81BD"/>
            </a:solidFill>
            <a:ln w="25400">
              <a:solidFill>
                <a:srgbClr val="000000"/>
              </a:solidFill>
            </a:ln>
          </p:spPr>
          <p:txBody>
            <a:bodyPr lIns="0" tIns="3175" rIns="0" bIns="0">
              <a:spAutoFit/>
            </a:bodyPr>
            <a:lstStyle/>
            <a:p>
              <a:pPr>
                <a:spcBef>
                  <a:spcPts val="25"/>
                </a:spcBef>
                <a:defRPr/>
              </a:pPr>
              <a:endParaRPr sz="3350">
                <a:latin typeface="Times New Roman"/>
                <a:cs typeface="Times New Roman"/>
              </a:endParaRPr>
            </a:p>
            <a:p>
              <a:pPr marL="502284">
                <a:defRPr/>
              </a:pPr>
              <a:r>
                <a:rPr sz="3200" spc="-125" dirty="0">
                  <a:latin typeface="Trebuchet MS"/>
                  <a:cs typeface="Trebuchet MS"/>
                </a:rPr>
                <a:t>Computer</a:t>
              </a:r>
              <a:endParaRPr sz="3200">
                <a:latin typeface="Trebuchet MS"/>
                <a:cs typeface="Trebuchet MS"/>
              </a:endParaRPr>
            </a:p>
          </p:txBody>
        </p:sp>
        <p:sp>
          <p:nvSpPr>
            <p:cNvPr id="7179" name="object 11"/>
            <p:cNvSpPr>
              <a:spLocks/>
            </p:cNvSpPr>
            <p:nvPr/>
          </p:nvSpPr>
          <p:spPr bwMode="auto">
            <a:xfrm>
              <a:off x="2514600" y="4813300"/>
              <a:ext cx="914400" cy="127000"/>
            </a:xfrm>
            <a:custGeom>
              <a:avLst/>
              <a:gdLst>
                <a:gd name="T0" fmla="*/ 787400 w 914400"/>
                <a:gd name="T1" fmla="*/ 0 h 127000"/>
                <a:gd name="T2" fmla="*/ 787400 w 914400"/>
                <a:gd name="T3" fmla="*/ 50800 h 127000"/>
                <a:gd name="T4" fmla="*/ 0 w 914400"/>
                <a:gd name="T5" fmla="*/ 50800 h 127000"/>
                <a:gd name="T6" fmla="*/ 0 w 914400"/>
                <a:gd name="T7" fmla="*/ 76200 h 127000"/>
                <a:gd name="T8" fmla="*/ 787400 w 914400"/>
                <a:gd name="T9" fmla="*/ 76200 h 127000"/>
                <a:gd name="T10" fmla="*/ 787400 w 914400"/>
                <a:gd name="T11" fmla="*/ 127000 h 127000"/>
                <a:gd name="T12" fmla="*/ 914400 w 914400"/>
                <a:gd name="T13" fmla="*/ 63500 h 127000"/>
                <a:gd name="T14" fmla="*/ 787400 w 914400"/>
                <a:gd name="T15" fmla="*/ 0 h 127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14400" h="127000">
                  <a:moveTo>
                    <a:pt x="787400" y="0"/>
                  </a:moveTo>
                  <a:lnTo>
                    <a:pt x="787400" y="50800"/>
                  </a:lnTo>
                  <a:lnTo>
                    <a:pt x="0" y="50800"/>
                  </a:lnTo>
                  <a:lnTo>
                    <a:pt x="0" y="76200"/>
                  </a:lnTo>
                  <a:lnTo>
                    <a:pt x="787400" y="76200"/>
                  </a:lnTo>
                  <a:lnTo>
                    <a:pt x="787400" y="127000"/>
                  </a:lnTo>
                  <a:lnTo>
                    <a:pt x="914400" y="63500"/>
                  </a:lnTo>
                  <a:lnTo>
                    <a:pt x="7874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7180" name="object 12"/>
            <p:cNvSpPr>
              <a:spLocks/>
            </p:cNvSpPr>
            <p:nvPr/>
          </p:nvSpPr>
          <p:spPr bwMode="auto">
            <a:xfrm>
              <a:off x="2514600" y="5499100"/>
              <a:ext cx="914400" cy="127000"/>
            </a:xfrm>
            <a:custGeom>
              <a:avLst/>
              <a:gdLst>
                <a:gd name="T0" fmla="*/ 787400 w 914400"/>
                <a:gd name="T1" fmla="*/ 0 h 127000"/>
                <a:gd name="T2" fmla="*/ 787400 w 914400"/>
                <a:gd name="T3" fmla="*/ 50800 h 127000"/>
                <a:gd name="T4" fmla="*/ 0 w 914400"/>
                <a:gd name="T5" fmla="*/ 50800 h 127000"/>
                <a:gd name="T6" fmla="*/ 0 w 914400"/>
                <a:gd name="T7" fmla="*/ 76200 h 127000"/>
                <a:gd name="T8" fmla="*/ 787400 w 914400"/>
                <a:gd name="T9" fmla="*/ 76200 h 127000"/>
                <a:gd name="T10" fmla="*/ 787400 w 914400"/>
                <a:gd name="T11" fmla="*/ 127001 h 127000"/>
                <a:gd name="T12" fmla="*/ 914400 w 914400"/>
                <a:gd name="T13" fmla="*/ 63500 h 127000"/>
                <a:gd name="T14" fmla="*/ 787400 w 914400"/>
                <a:gd name="T15" fmla="*/ 0 h 127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14400" h="127000">
                  <a:moveTo>
                    <a:pt x="787400" y="0"/>
                  </a:moveTo>
                  <a:lnTo>
                    <a:pt x="787400" y="50800"/>
                  </a:lnTo>
                  <a:lnTo>
                    <a:pt x="0" y="50800"/>
                  </a:lnTo>
                  <a:lnTo>
                    <a:pt x="0" y="76200"/>
                  </a:lnTo>
                  <a:lnTo>
                    <a:pt x="787400" y="76200"/>
                  </a:lnTo>
                  <a:lnTo>
                    <a:pt x="787400" y="127001"/>
                  </a:lnTo>
                  <a:lnTo>
                    <a:pt x="914400" y="63500"/>
                  </a:lnTo>
                  <a:lnTo>
                    <a:pt x="7874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7181" name="object 13"/>
            <p:cNvSpPr>
              <a:spLocks/>
            </p:cNvSpPr>
            <p:nvPr/>
          </p:nvSpPr>
          <p:spPr bwMode="auto">
            <a:xfrm>
              <a:off x="6096000" y="5041900"/>
              <a:ext cx="762000" cy="127000"/>
            </a:xfrm>
            <a:custGeom>
              <a:avLst/>
              <a:gdLst>
                <a:gd name="T0" fmla="*/ 635000 w 762000"/>
                <a:gd name="T1" fmla="*/ 0 h 127000"/>
                <a:gd name="T2" fmla="*/ 635000 w 762000"/>
                <a:gd name="T3" fmla="*/ 50800 h 127000"/>
                <a:gd name="T4" fmla="*/ 0 w 762000"/>
                <a:gd name="T5" fmla="*/ 50800 h 127000"/>
                <a:gd name="T6" fmla="*/ 0 w 762000"/>
                <a:gd name="T7" fmla="*/ 76200 h 127000"/>
                <a:gd name="T8" fmla="*/ 635000 w 762000"/>
                <a:gd name="T9" fmla="*/ 76200 h 127000"/>
                <a:gd name="T10" fmla="*/ 635000 w 762000"/>
                <a:gd name="T11" fmla="*/ 127000 h 127000"/>
                <a:gd name="T12" fmla="*/ 762000 w 762000"/>
                <a:gd name="T13" fmla="*/ 63500 h 127000"/>
                <a:gd name="T14" fmla="*/ 635000 w 762000"/>
                <a:gd name="T15" fmla="*/ 0 h 127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2000" h="127000">
                  <a:moveTo>
                    <a:pt x="635000" y="0"/>
                  </a:moveTo>
                  <a:lnTo>
                    <a:pt x="635000" y="50800"/>
                  </a:lnTo>
                  <a:lnTo>
                    <a:pt x="0" y="50800"/>
                  </a:lnTo>
                  <a:lnTo>
                    <a:pt x="0" y="76200"/>
                  </a:lnTo>
                  <a:lnTo>
                    <a:pt x="635000" y="76200"/>
                  </a:lnTo>
                  <a:lnTo>
                    <a:pt x="635000" y="127000"/>
                  </a:lnTo>
                  <a:lnTo>
                    <a:pt x="762000" y="63500"/>
                  </a:lnTo>
                  <a:lnTo>
                    <a:pt x="6350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7182" name="object 14"/>
            <p:cNvSpPr txBox="1">
              <a:spLocks noChangeArrowheads="1"/>
            </p:cNvSpPr>
            <p:nvPr/>
          </p:nvSpPr>
          <p:spPr bwMode="auto">
            <a:xfrm>
              <a:off x="1071563" y="4349750"/>
              <a:ext cx="1443037"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indent="365125">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nSpc>
                  <a:spcPct val="153000"/>
                </a:lnSpc>
                <a:spcBef>
                  <a:spcPts val="100"/>
                </a:spcBef>
                <a:buFontTx/>
                <a:buNone/>
              </a:pPr>
              <a:r>
                <a:rPr lang="en-US">
                  <a:latin typeface="Trebuchet MS" panose="020B0603020202020204" pitchFamily="34" charset="0"/>
                </a:rPr>
                <a:t>Data  Output</a:t>
              </a:r>
            </a:p>
          </p:txBody>
        </p:sp>
        <p:sp>
          <p:nvSpPr>
            <p:cNvPr id="15" name="object 15"/>
            <p:cNvSpPr txBox="1"/>
            <p:nvPr/>
          </p:nvSpPr>
          <p:spPr>
            <a:xfrm>
              <a:off x="6937375" y="4808538"/>
              <a:ext cx="1428750" cy="512762"/>
            </a:xfrm>
            <a:prstGeom prst="rect">
              <a:avLst/>
            </a:prstGeom>
          </p:spPr>
          <p:txBody>
            <a:bodyPr lIns="0" tIns="12700" rIns="0" bIns="0">
              <a:spAutoFit/>
            </a:bodyPr>
            <a:lstStyle/>
            <a:p>
              <a:pPr marL="12700">
                <a:spcBef>
                  <a:spcPts val="100"/>
                </a:spcBef>
                <a:defRPr/>
              </a:pPr>
              <a:r>
                <a:rPr sz="3200" spc="-160" dirty="0">
                  <a:latin typeface="Trebuchet MS"/>
                  <a:cs typeface="Trebuchet MS"/>
                </a:rPr>
                <a:t>P</a:t>
              </a:r>
              <a:r>
                <a:rPr sz="3200" spc="-165" dirty="0">
                  <a:latin typeface="Trebuchet MS"/>
                  <a:cs typeface="Trebuchet MS"/>
                </a:rPr>
                <a:t>r</a:t>
              </a:r>
              <a:r>
                <a:rPr sz="3200" spc="-30" dirty="0">
                  <a:latin typeface="Trebuchet MS"/>
                  <a:cs typeface="Trebuchet MS"/>
                </a:rPr>
                <a:t>o</a:t>
              </a:r>
              <a:r>
                <a:rPr sz="3200" spc="-95" dirty="0">
                  <a:latin typeface="Trebuchet MS"/>
                  <a:cs typeface="Trebuchet MS"/>
                </a:rPr>
                <a:t>g</a:t>
              </a:r>
              <a:r>
                <a:rPr sz="3200" spc="-200" dirty="0">
                  <a:latin typeface="Trebuchet MS"/>
                  <a:cs typeface="Trebuchet MS"/>
                </a:rPr>
                <a:t>r</a:t>
              </a:r>
              <a:r>
                <a:rPr sz="3200" spc="-145" dirty="0">
                  <a:latin typeface="Trebuchet MS"/>
                  <a:cs typeface="Trebuchet MS"/>
                </a:rPr>
                <a:t>a</a:t>
              </a:r>
              <a:r>
                <a:rPr sz="3200" spc="-100" dirty="0">
                  <a:latin typeface="Trebuchet MS"/>
                  <a:cs typeface="Trebuchet MS"/>
                </a:rPr>
                <a:t>m</a:t>
              </a:r>
              <a:endParaRPr sz="3200">
                <a:latin typeface="Trebuchet MS"/>
                <a:cs typeface="Trebuchet MS"/>
              </a:endParaRPr>
            </a:p>
          </p:txBody>
        </p:sp>
      </p:grpSp>
    </p:spTree>
    <p:extLst>
      <p:ext uri="{BB962C8B-B14F-4D97-AF65-F5344CB8AC3E}">
        <p14:creationId xmlns:p14="http://schemas.microsoft.com/office/powerpoint/2010/main" val="972751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7447" y="335858"/>
            <a:ext cx="2963953" cy="426142"/>
          </a:xfrm>
        </p:spPr>
        <p:txBody>
          <a:bodyPr/>
          <a:lstStyle/>
          <a:p>
            <a:pPr eaLnBrk="1" hangingPunct="1"/>
            <a:r>
              <a:rPr lang="en-US" sz="2800" smtClean="0">
                <a:solidFill>
                  <a:srgbClr val="FF3300"/>
                </a:solidFill>
                <a:ea typeface="ＭＳ Ｐゴシック" panose="020B0600070205080204" pitchFamily="34" charset="-128"/>
              </a:rPr>
              <a:t>Human Learning</a:t>
            </a:r>
          </a:p>
        </p:txBody>
      </p:sp>
      <p:sp>
        <p:nvSpPr>
          <p:cNvPr id="9219" name="Rectangle 3"/>
          <p:cNvSpPr>
            <a:spLocks noGrp="1" noChangeArrowheads="1"/>
          </p:cNvSpPr>
          <p:nvPr>
            <p:ph type="body" idx="1"/>
          </p:nvPr>
        </p:nvSpPr>
        <p:spPr>
          <a:xfrm>
            <a:off x="304800" y="1219200"/>
            <a:ext cx="8686800" cy="5179816"/>
          </a:xfrm>
        </p:spPr>
        <p:txBody>
          <a:bodyPr/>
          <a:lstStyle/>
          <a:p>
            <a:pPr eaLnBrk="1" hangingPunct="1"/>
            <a:r>
              <a:rPr lang="en-US" sz="2800" dirty="0" smtClean="0">
                <a:ea typeface="ＭＳ Ｐゴシック" panose="020B0600070205080204" pitchFamily="34" charset="-128"/>
              </a:rPr>
              <a:t>It is a process of gaining information through observation, to solve with real world scenarios.</a:t>
            </a:r>
          </a:p>
          <a:p>
            <a:pPr eaLnBrk="1" hangingPunct="1"/>
            <a:r>
              <a:rPr lang="en-US" sz="2800" dirty="0" smtClean="0">
                <a:ea typeface="ＭＳ Ｐゴシック" panose="020B0600070205080204" pitchFamily="34" charset="-128"/>
              </a:rPr>
              <a:t>Human learning happens in one of the three ways:</a:t>
            </a:r>
          </a:p>
          <a:p>
            <a:pPr lvl="1" eaLnBrk="1" hangingPunct="1"/>
            <a:r>
              <a:rPr lang="en-US" sz="2800" dirty="0" smtClean="0">
                <a:ea typeface="ＭＳ Ｐゴシック" panose="020B0600070205080204" pitchFamily="34" charset="-128"/>
              </a:rPr>
              <a:t>An expert in the subject directly teaches us</a:t>
            </a:r>
          </a:p>
          <a:p>
            <a:pPr lvl="1" eaLnBrk="1" hangingPunct="1"/>
            <a:r>
              <a:rPr lang="en-US" sz="2800" dirty="0" smtClean="0">
                <a:ea typeface="ＭＳ Ｐゴシック" panose="020B0600070205080204" pitchFamily="34" charset="-128"/>
              </a:rPr>
              <a:t>We build our own notion indirectly based on what we have learnt in the past</a:t>
            </a:r>
          </a:p>
          <a:p>
            <a:pPr lvl="1" eaLnBrk="1" hangingPunct="1"/>
            <a:r>
              <a:rPr lang="en-US" sz="2800" dirty="0" smtClean="0">
                <a:ea typeface="ＭＳ Ｐゴシック" panose="020B0600070205080204" pitchFamily="34" charset="-128"/>
              </a:rPr>
              <a:t>We learn ourselves, may be after multiple attempts.</a:t>
            </a:r>
          </a:p>
          <a:p>
            <a:pPr eaLnBrk="1" hangingPunct="1"/>
            <a:endParaRPr lang="en-US" sz="2800" dirty="0" smtClean="0">
              <a:ea typeface="ＭＳ Ｐゴシック" panose="020B0600070205080204" pitchFamily="34" charset="-128"/>
            </a:endParaRPr>
          </a:p>
          <a:p>
            <a:pPr eaLnBrk="1" hangingPunct="1"/>
            <a:endParaRPr lang="en-US" sz="2800" dirty="0" smtClean="0">
              <a:ea typeface="ＭＳ Ｐゴシック" panose="020B0600070205080204" pitchFamily="34" charset="-128"/>
            </a:endParaRPr>
          </a:p>
        </p:txBody>
      </p:sp>
    </p:spTree>
    <p:extLst>
      <p:ext uri="{BB962C8B-B14F-4D97-AF65-F5344CB8AC3E}">
        <p14:creationId xmlns:p14="http://schemas.microsoft.com/office/powerpoint/2010/main" val="2977365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393702"/>
            <a:ext cx="4542910" cy="426142"/>
          </a:xfrm>
        </p:spPr>
        <p:txBody>
          <a:bodyPr/>
          <a:lstStyle/>
          <a:p>
            <a:pPr eaLnBrk="1" hangingPunct="1"/>
            <a:r>
              <a:rPr lang="en-US" sz="2800" smtClean="0">
                <a:solidFill>
                  <a:srgbClr val="FF3300"/>
                </a:solidFill>
                <a:ea typeface="ＭＳ Ｐゴシック" panose="020B0600070205080204" pitchFamily="34" charset="-128"/>
              </a:rPr>
              <a:t>Types of Human Learning</a:t>
            </a:r>
          </a:p>
        </p:txBody>
      </p:sp>
      <p:sp>
        <p:nvSpPr>
          <p:cNvPr id="10243" name="Rectangle 3"/>
          <p:cNvSpPr>
            <a:spLocks noGrp="1" noChangeArrowheads="1"/>
          </p:cNvSpPr>
          <p:nvPr>
            <p:ph type="body" idx="1"/>
          </p:nvPr>
        </p:nvSpPr>
        <p:spPr>
          <a:xfrm>
            <a:off x="457200" y="1447800"/>
            <a:ext cx="8229600" cy="4525962"/>
          </a:xfrm>
        </p:spPr>
        <p:txBody>
          <a:bodyPr/>
          <a:lstStyle/>
          <a:p>
            <a:pPr eaLnBrk="1" hangingPunct="1"/>
            <a:r>
              <a:rPr lang="en-US" sz="2800" smtClean="0">
                <a:ea typeface="ＭＳ Ｐゴシック" panose="020B0600070205080204" pitchFamily="34" charset="-128"/>
              </a:rPr>
              <a:t>Learning under expert guidance</a:t>
            </a:r>
          </a:p>
          <a:p>
            <a:pPr eaLnBrk="1" hangingPunct="1"/>
            <a:r>
              <a:rPr lang="en-US" sz="2800" smtClean="0">
                <a:ea typeface="ＭＳ Ｐゴシック" panose="020B0600070205080204" pitchFamily="34" charset="-128"/>
              </a:rPr>
              <a:t>Learning guided by knowledge gained from experts</a:t>
            </a:r>
          </a:p>
          <a:p>
            <a:pPr eaLnBrk="1" hangingPunct="1"/>
            <a:r>
              <a:rPr lang="en-US" sz="2800" smtClean="0">
                <a:ea typeface="ＭＳ Ｐゴシック" panose="020B0600070205080204" pitchFamily="34" charset="-128"/>
              </a:rPr>
              <a:t>Learning by self</a:t>
            </a:r>
          </a:p>
        </p:txBody>
      </p:sp>
    </p:spTree>
    <p:extLst>
      <p:ext uri="{BB962C8B-B14F-4D97-AF65-F5344CB8AC3E}">
        <p14:creationId xmlns:p14="http://schemas.microsoft.com/office/powerpoint/2010/main" val="418189295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703495" y="389397"/>
            <a:ext cx="3779881" cy="426142"/>
          </a:xfrm>
        </p:spPr>
        <p:txBody>
          <a:bodyPr/>
          <a:lstStyle/>
          <a:p>
            <a:r>
              <a:rPr lang="en-US" sz="2800" smtClean="0">
                <a:solidFill>
                  <a:srgbClr val="FF0000"/>
                </a:solidFill>
                <a:ea typeface="ＭＳ Ｐゴシック" panose="020B0600070205080204" pitchFamily="34" charset="-128"/>
              </a:rPr>
              <a:t>MACHINE LEARNING</a:t>
            </a:r>
          </a:p>
        </p:txBody>
      </p:sp>
      <p:sp>
        <p:nvSpPr>
          <p:cNvPr id="11267" name="Content Placeholder 2"/>
          <p:cNvSpPr>
            <a:spLocks noGrp="1"/>
          </p:cNvSpPr>
          <p:nvPr>
            <p:ph idx="1"/>
          </p:nvPr>
        </p:nvSpPr>
        <p:spPr>
          <a:xfrm>
            <a:off x="685800" y="1386273"/>
            <a:ext cx="7848600" cy="4144724"/>
          </a:xfrm>
        </p:spPr>
        <p:txBody>
          <a:bodyPr/>
          <a:lstStyle/>
          <a:p>
            <a:pPr marL="0" indent="0" algn="just">
              <a:lnSpc>
                <a:spcPct val="100000"/>
              </a:lnSpc>
              <a:spcBef>
                <a:spcPts val="0"/>
              </a:spcBef>
              <a:spcAft>
                <a:spcPts val="1200"/>
              </a:spcAft>
              <a:buFontTx/>
              <a:buNone/>
            </a:pPr>
            <a:r>
              <a:rPr lang="en-US" sz="3200" smtClean="0">
                <a:ea typeface="ＭＳ Ｐゴシック" panose="020B0600070205080204" pitchFamily="34" charset="-128"/>
              </a:rPr>
              <a:t>A computer program is said to learn from experience ‘E’ with respect to some class of tasks ‘T’ and performance measure ‘P’, if its performance at tasks in ‘T’, as measured by ‘P’, improves with experience ‘E’.</a:t>
            </a:r>
          </a:p>
          <a:p>
            <a:pPr marL="0" indent="0" algn="just">
              <a:lnSpc>
                <a:spcPct val="100000"/>
              </a:lnSpc>
              <a:spcBef>
                <a:spcPts val="0"/>
              </a:spcBef>
              <a:spcAft>
                <a:spcPts val="1200"/>
              </a:spcAft>
              <a:buFontTx/>
              <a:buNone/>
            </a:pPr>
            <a:r>
              <a:rPr lang="en-US" sz="3200" smtClean="0">
                <a:ea typeface="ＭＳ Ｐゴシック" panose="020B0600070205080204" pitchFamily="34" charset="-128"/>
              </a:rPr>
              <a:t>- </a:t>
            </a:r>
            <a:r>
              <a:rPr lang="en-US" sz="3200" i="1" smtClean="0">
                <a:ea typeface="ＭＳ Ｐゴシック" panose="020B0600070205080204" pitchFamily="34" charset="-128"/>
              </a:rPr>
              <a:t>Tom M. Mitchell</a:t>
            </a:r>
          </a:p>
        </p:txBody>
      </p:sp>
    </p:spTree>
    <p:extLst>
      <p:ext uri="{BB962C8B-B14F-4D97-AF65-F5344CB8AC3E}">
        <p14:creationId xmlns:p14="http://schemas.microsoft.com/office/powerpoint/2010/main" val="3340129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393702"/>
            <a:ext cx="4962897" cy="426142"/>
          </a:xfrm>
        </p:spPr>
        <p:txBody>
          <a:bodyPr/>
          <a:lstStyle/>
          <a:p>
            <a:r>
              <a:rPr lang="en-US" sz="2800" smtClean="0">
                <a:solidFill>
                  <a:srgbClr val="FF0000"/>
                </a:solidFill>
                <a:ea typeface="ＭＳ Ｐゴシック" panose="020B0600070205080204" pitchFamily="34" charset="-128"/>
              </a:rPr>
              <a:t>History of Machine Learning</a:t>
            </a:r>
          </a:p>
        </p:txBody>
      </p:sp>
      <p:sp>
        <p:nvSpPr>
          <p:cNvPr id="12291" name="Rectangle 3"/>
          <p:cNvSpPr>
            <a:spLocks noGrp="1" noChangeArrowheads="1"/>
          </p:cNvSpPr>
          <p:nvPr>
            <p:ph type="body" idx="1"/>
          </p:nvPr>
        </p:nvSpPr>
        <p:spPr>
          <a:xfrm>
            <a:off x="762000" y="1143000"/>
            <a:ext cx="7772400" cy="4514056"/>
          </a:xfrm>
        </p:spPr>
        <p:txBody>
          <a:bodyPr/>
          <a:lstStyle/>
          <a:p>
            <a:pPr>
              <a:lnSpc>
                <a:spcPct val="80000"/>
              </a:lnSpc>
            </a:pPr>
            <a:r>
              <a:rPr lang="en-US" sz="2000" dirty="0" smtClean="0">
                <a:ea typeface="ＭＳ Ｐゴシック" panose="020B0600070205080204" pitchFamily="34" charset="-128"/>
              </a:rPr>
              <a:t>1950s</a:t>
            </a:r>
          </a:p>
          <a:p>
            <a:pPr lvl="1">
              <a:lnSpc>
                <a:spcPct val="80000"/>
              </a:lnSpc>
            </a:pPr>
            <a:r>
              <a:rPr lang="en-US" sz="1800" dirty="0" smtClean="0">
                <a:ea typeface="ＭＳ Ｐゴシック" panose="020B0600070205080204" pitchFamily="34" charset="-128"/>
              </a:rPr>
              <a:t>Samuel’s checker player</a:t>
            </a:r>
          </a:p>
          <a:p>
            <a:pPr>
              <a:lnSpc>
                <a:spcPct val="80000"/>
              </a:lnSpc>
            </a:pPr>
            <a:r>
              <a:rPr lang="en-US" sz="2000" dirty="0" smtClean="0">
                <a:ea typeface="ＭＳ Ｐゴシック" panose="020B0600070205080204" pitchFamily="34" charset="-128"/>
              </a:rPr>
              <a:t>1960s: </a:t>
            </a:r>
          </a:p>
          <a:p>
            <a:pPr lvl="1">
              <a:lnSpc>
                <a:spcPct val="80000"/>
              </a:lnSpc>
            </a:pPr>
            <a:r>
              <a:rPr lang="en-US" sz="1800" dirty="0" smtClean="0">
                <a:ea typeface="ＭＳ Ｐゴシック" panose="020B0600070205080204" pitchFamily="34" charset="-128"/>
              </a:rPr>
              <a:t>Neural networks: Perceptron</a:t>
            </a:r>
          </a:p>
          <a:p>
            <a:pPr lvl="1">
              <a:lnSpc>
                <a:spcPct val="80000"/>
              </a:lnSpc>
            </a:pPr>
            <a:r>
              <a:rPr lang="en-US" sz="1800" dirty="0" smtClean="0">
                <a:ea typeface="ＭＳ Ｐゴシック" panose="020B0600070205080204" pitchFamily="34" charset="-128"/>
              </a:rPr>
              <a:t>Pattern recognition </a:t>
            </a:r>
          </a:p>
          <a:p>
            <a:pPr lvl="1">
              <a:lnSpc>
                <a:spcPct val="80000"/>
              </a:lnSpc>
            </a:pPr>
            <a:r>
              <a:rPr lang="en-US" sz="1800" dirty="0" smtClean="0">
                <a:ea typeface="ＭＳ Ｐゴシック" panose="020B0600070205080204" pitchFamily="34" charset="-128"/>
              </a:rPr>
              <a:t>Learning in the limit theory</a:t>
            </a:r>
          </a:p>
          <a:p>
            <a:pPr lvl="1">
              <a:lnSpc>
                <a:spcPct val="80000"/>
              </a:lnSpc>
            </a:pPr>
            <a:r>
              <a:rPr lang="en-US" sz="1800" dirty="0" err="1" smtClean="0">
                <a:ea typeface="ＭＳ Ｐゴシック" panose="020B0600070205080204" pitchFamily="34" charset="-128"/>
              </a:rPr>
              <a:t>Minsky</a:t>
            </a:r>
            <a:r>
              <a:rPr lang="en-US" sz="1800" dirty="0" smtClean="0">
                <a:ea typeface="ＭＳ Ｐゴシック" panose="020B0600070205080204" pitchFamily="34" charset="-128"/>
              </a:rPr>
              <a:t> and </a:t>
            </a:r>
            <a:r>
              <a:rPr lang="en-US" sz="1800" dirty="0" err="1" smtClean="0">
                <a:ea typeface="ＭＳ Ｐゴシック" panose="020B0600070205080204" pitchFamily="34" charset="-128"/>
              </a:rPr>
              <a:t>Papert</a:t>
            </a:r>
            <a:r>
              <a:rPr lang="en-US" sz="1800" dirty="0" smtClean="0">
                <a:ea typeface="ＭＳ Ｐゴシック" panose="020B0600070205080204" pitchFamily="34" charset="-128"/>
              </a:rPr>
              <a:t> prove limitations of Perceptron</a:t>
            </a:r>
          </a:p>
          <a:p>
            <a:pPr>
              <a:lnSpc>
                <a:spcPct val="80000"/>
              </a:lnSpc>
            </a:pPr>
            <a:r>
              <a:rPr lang="en-US" sz="2000" dirty="0" smtClean="0">
                <a:ea typeface="ＭＳ Ｐゴシック" panose="020B0600070205080204" pitchFamily="34" charset="-128"/>
              </a:rPr>
              <a:t>1970s: </a:t>
            </a:r>
          </a:p>
          <a:p>
            <a:pPr lvl="1">
              <a:lnSpc>
                <a:spcPct val="80000"/>
              </a:lnSpc>
            </a:pPr>
            <a:r>
              <a:rPr lang="en-US" sz="1800" dirty="0" smtClean="0">
                <a:ea typeface="ＭＳ Ｐゴシック" panose="020B0600070205080204" pitchFamily="34" charset="-128"/>
              </a:rPr>
              <a:t>Symbolic concept induction</a:t>
            </a:r>
          </a:p>
          <a:p>
            <a:pPr lvl="1">
              <a:lnSpc>
                <a:spcPct val="80000"/>
              </a:lnSpc>
            </a:pPr>
            <a:r>
              <a:rPr lang="en-US" sz="1800" dirty="0" smtClean="0">
                <a:ea typeface="ＭＳ Ｐゴシック" panose="020B0600070205080204" pitchFamily="34" charset="-128"/>
              </a:rPr>
              <a:t>Winston’s arch learner</a:t>
            </a:r>
          </a:p>
          <a:p>
            <a:pPr lvl="1">
              <a:lnSpc>
                <a:spcPct val="80000"/>
              </a:lnSpc>
            </a:pPr>
            <a:r>
              <a:rPr lang="en-US" sz="1800" dirty="0" smtClean="0">
                <a:ea typeface="ＭＳ Ｐゴシック" panose="020B0600070205080204" pitchFamily="34" charset="-128"/>
              </a:rPr>
              <a:t>Expert systems and the knowledge acquisition bottleneck</a:t>
            </a:r>
          </a:p>
          <a:p>
            <a:pPr lvl="1">
              <a:lnSpc>
                <a:spcPct val="80000"/>
              </a:lnSpc>
            </a:pPr>
            <a:r>
              <a:rPr lang="en-US" sz="1800" dirty="0" smtClean="0">
                <a:ea typeface="ＭＳ Ｐゴシック" panose="020B0600070205080204" pitchFamily="34" charset="-128"/>
              </a:rPr>
              <a:t>Quinlan’s ID3</a:t>
            </a:r>
          </a:p>
          <a:p>
            <a:pPr lvl="1">
              <a:lnSpc>
                <a:spcPct val="80000"/>
              </a:lnSpc>
            </a:pPr>
            <a:r>
              <a:rPr lang="en-US" sz="1800" dirty="0" err="1" smtClean="0">
                <a:ea typeface="ＭＳ Ｐゴシック" panose="020B0600070205080204" pitchFamily="34" charset="-128"/>
              </a:rPr>
              <a:t>Michalski’s</a:t>
            </a:r>
            <a:r>
              <a:rPr lang="en-US" sz="1800" dirty="0" smtClean="0">
                <a:ea typeface="ＭＳ Ｐゴシック" panose="020B0600070205080204" pitchFamily="34" charset="-128"/>
              </a:rPr>
              <a:t> AQ and soybean diagnosis</a:t>
            </a:r>
          </a:p>
        </p:txBody>
      </p:sp>
    </p:spTree>
    <p:extLst>
      <p:ext uri="{BB962C8B-B14F-4D97-AF65-F5344CB8AC3E}">
        <p14:creationId xmlns:p14="http://schemas.microsoft.com/office/powerpoint/2010/main" val="20984384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000" y="393702"/>
            <a:ext cx="6161943" cy="426142"/>
          </a:xfrm>
        </p:spPr>
        <p:txBody>
          <a:bodyPr/>
          <a:lstStyle/>
          <a:p>
            <a:r>
              <a:rPr lang="en-US" sz="2800" smtClean="0">
                <a:solidFill>
                  <a:srgbClr val="FF0000"/>
                </a:solidFill>
                <a:ea typeface="ＭＳ Ｐゴシック" panose="020B0600070205080204" pitchFamily="34" charset="-128"/>
              </a:rPr>
              <a:t>History of Machine Learning (cont.)</a:t>
            </a:r>
          </a:p>
        </p:txBody>
      </p:sp>
      <p:sp>
        <p:nvSpPr>
          <p:cNvPr id="13315" name="Rectangle 3"/>
          <p:cNvSpPr>
            <a:spLocks noGrp="1" noChangeArrowheads="1"/>
          </p:cNvSpPr>
          <p:nvPr>
            <p:ph type="body" idx="1"/>
          </p:nvPr>
        </p:nvSpPr>
        <p:spPr>
          <a:xfrm>
            <a:off x="533400" y="1066800"/>
            <a:ext cx="8305800" cy="6243761"/>
          </a:xfrm>
        </p:spPr>
        <p:txBody>
          <a:bodyPr/>
          <a:lstStyle/>
          <a:p>
            <a:pPr>
              <a:lnSpc>
                <a:spcPct val="80000"/>
              </a:lnSpc>
            </a:pPr>
            <a:r>
              <a:rPr lang="en-US" sz="2000" dirty="0" smtClean="0">
                <a:ea typeface="ＭＳ Ｐゴシック" panose="020B0600070205080204" pitchFamily="34" charset="-128"/>
              </a:rPr>
              <a:t>1980s:</a:t>
            </a:r>
          </a:p>
          <a:p>
            <a:pPr lvl="1">
              <a:lnSpc>
                <a:spcPct val="80000"/>
              </a:lnSpc>
            </a:pPr>
            <a:r>
              <a:rPr lang="en-US" sz="1800" dirty="0" smtClean="0">
                <a:ea typeface="ＭＳ Ｐゴシック" panose="020B0600070205080204" pitchFamily="34" charset="-128"/>
              </a:rPr>
              <a:t>Advanced decision tree and rule learning</a:t>
            </a:r>
          </a:p>
          <a:p>
            <a:pPr lvl="1">
              <a:lnSpc>
                <a:spcPct val="80000"/>
              </a:lnSpc>
            </a:pPr>
            <a:r>
              <a:rPr lang="en-US" sz="1800" dirty="0" smtClean="0">
                <a:ea typeface="ＭＳ Ｐゴシック" panose="020B0600070205080204" pitchFamily="34" charset="-128"/>
              </a:rPr>
              <a:t>Explanation-based Learning (EBL)</a:t>
            </a:r>
          </a:p>
          <a:p>
            <a:pPr lvl="1">
              <a:lnSpc>
                <a:spcPct val="80000"/>
              </a:lnSpc>
            </a:pPr>
            <a:r>
              <a:rPr lang="en-US" sz="1800" dirty="0" smtClean="0">
                <a:ea typeface="ＭＳ Ｐゴシック" panose="020B0600070205080204" pitchFamily="34" charset="-128"/>
              </a:rPr>
              <a:t>Learning and planning and problem solving</a:t>
            </a:r>
          </a:p>
          <a:p>
            <a:pPr lvl="1">
              <a:lnSpc>
                <a:spcPct val="80000"/>
              </a:lnSpc>
            </a:pPr>
            <a:r>
              <a:rPr lang="en-US" sz="1800" dirty="0" smtClean="0">
                <a:ea typeface="ＭＳ Ｐゴシック" panose="020B0600070205080204" pitchFamily="34" charset="-128"/>
              </a:rPr>
              <a:t>Utility problem, Analogy</a:t>
            </a:r>
          </a:p>
          <a:p>
            <a:pPr lvl="1">
              <a:lnSpc>
                <a:spcPct val="80000"/>
              </a:lnSpc>
            </a:pPr>
            <a:r>
              <a:rPr lang="en-US" sz="1800" dirty="0" smtClean="0">
                <a:ea typeface="ＭＳ Ｐゴシック" panose="020B0600070205080204" pitchFamily="34" charset="-128"/>
              </a:rPr>
              <a:t>Cognitive architectures</a:t>
            </a:r>
          </a:p>
          <a:p>
            <a:pPr lvl="1">
              <a:lnSpc>
                <a:spcPct val="80000"/>
              </a:lnSpc>
            </a:pPr>
            <a:r>
              <a:rPr lang="en-US" sz="1800" dirty="0" smtClean="0">
                <a:ea typeface="ＭＳ Ｐゴシック" panose="020B0600070205080204" pitchFamily="34" charset="-128"/>
              </a:rPr>
              <a:t>Resurgence of neural networks (connectionism, </a:t>
            </a:r>
            <a:r>
              <a:rPr lang="en-US" sz="1800" dirty="0" err="1" smtClean="0">
                <a:ea typeface="ＭＳ Ｐゴシック" panose="020B0600070205080204" pitchFamily="34" charset="-128"/>
              </a:rPr>
              <a:t>backpropagation</a:t>
            </a:r>
            <a:r>
              <a:rPr lang="en-US" sz="1800" dirty="0" smtClean="0">
                <a:ea typeface="ＭＳ Ｐゴシック" panose="020B0600070205080204" pitchFamily="34" charset="-128"/>
              </a:rPr>
              <a:t>)</a:t>
            </a:r>
          </a:p>
          <a:p>
            <a:pPr>
              <a:lnSpc>
                <a:spcPct val="80000"/>
              </a:lnSpc>
            </a:pPr>
            <a:r>
              <a:rPr lang="en-US" sz="2000" dirty="0" smtClean="0">
                <a:ea typeface="ＭＳ Ｐゴシック" panose="020B0600070205080204" pitchFamily="34" charset="-128"/>
              </a:rPr>
              <a:t>1990s</a:t>
            </a:r>
          </a:p>
          <a:p>
            <a:pPr lvl="1">
              <a:lnSpc>
                <a:spcPct val="80000"/>
              </a:lnSpc>
            </a:pPr>
            <a:r>
              <a:rPr lang="en-US" sz="1800" dirty="0" smtClean="0">
                <a:ea typeface="ＭＳ Ｐゴシック" panose="020B0600070205080204" pitchFamily="34" charset="-128"/>
              </a:rPr>
              <a:t>Data mining</a:t>
            </a:r>
          </a:p>
          <a:p>
            <a:pPr lvl="1">
              <a:lnSpc>
                <a:spcPct val="80000"/>
              </a:lnSpc>
            </a:pPr>
            <a:r>
              <a:rPr lang="en-US" sz="1800" dirty="0" smtClean="0">
                <a:ea typeface="ＭＳ Ｐゴシック" panose="020B0600070205080204" pitchFamily="34" charset="-128"/>
              </a:rPr>
              <a:t>Adaptive software agents and web applications</a:t>
            </a:r>
          </a:p>
          <a:p>
            <a:pPr lvl="1">
              <a:lnSpc>
                <a:spcPct val="80000"/>
              </a:lnSpc>
            </a:pPr>
            <a:r>
              <a:rPr lang="en-US" sz="1800" dirty="0" smtClean="0">
                <a:ea typeface="ＭＳ Ｐゴシック" panose="020B0600070205080204" pitchFamily="34" charset="-128"/>
              </a:rPr>
              <a:t>Text learning</a:t>
            </a:r>
          </a:p>
          <a:p>
            <a:pPr lvl="1">
              <a:lnSpc>
                <a:spcPct val="80000"/>
              </a:lnSpc>
            </a:pPr>
            <a:r>
              <a:rPr lang="en-US" sz="1800" dirty="0" smtClean="0">
                <a:ea typeface="ＭＳ Ｐゴシック" panose="020B0600070205080204" pitchFamily="34" charset="-128"/>
              </a:rPr>
              <a:t>Reinforcement learning (RL)</a:t>
            </a:r>
          </a:p>
          <a:p>
            <a:pPr lvl="1">
              <a:lnSpc>
                <a:spcPct val="80000"/>
              </a:lnSpc>
            </a:pPr>
            <a:r>
              <a:rPr lang="en-US" sz="1800" dirty="0" smtClean="0">
                <a:ea typeface="ＭＳ Ｐゴシック" panose="020B0600070205080204" pitchFamily="34" charset="-128"/>
              </a:rPr>
              <a:t>Inductive Logic Programming (ILP)</a:t>
            </a:r>
          </a:p>
          <a:p>
            <a:pPr lvl="1">
              <a:lnSpc>
                <a:spcPct val="80000"/>
              </a:lnSpc>
            </a:pPr>
            <a:r>
              <a:rPr lang="en-US" sz="1800" dirty="0" smtClean="0">
                <a:ea typeface="ＭＳ Ｐゴシック" panose="020B0600070205080204" pitchFamily="34" charset="-128"/>
              </a:rPr>
              <a:t>Ensembles: Bagging, Boosting, and Stacking</a:t>
            </a:r>
          </a:p>
          <a:p>
            <a:pPr lvl="1">
              <a:lnSpc>
                <a:spcPct val="80000"/>
              </a:lnSpc>
            </a:pPr>
            <a:r>
              <a:rPr lang="en-US" sz="1800" dirty="0" smtClean="0">
                <a:ea typeface="ＭＳ Ｐゴシック" panose="020B0600070205080204" pitchFamily="34" charset="-128"/>
              </a:rPr>
              <a:t>Bayes Net learning</a:t>
            </a:r>
          </a:p>
          <a:p>
            <a:pPr lvl="1">
              <a:lnSpc>
                <a:spcPct val="80000"/>
              </a:lnSpc>
            </a:pPr>
            <a:endParaRPr lang="en-US" sz="1800" dirty="0" smtClean="0">
              <a:ea typeface="ＭＳ Ｐゴシック" panose="020B0600070205080204" pitchFamily="34" charset="-128"/>
            </a:endParaRPr>
          </a:p>
          <a:p>
            <a:pPr>
              <a:lnSpc>
                <a:spcPct val="80000"/>
              </a:lnSpc>
            </a:pPr>
            <a:endParaRPr lang="en-US" sz="2800" dirty="0" smtClean="0">
              <a:ea typeface="ＭＳ Ｐゴシック" panose="020B0600070205080204" pitchFamily="34" charset="-128"/>
            </a:endParaRPr>
          </a:p>
        </p:txBody>
      </p:sp>
    </p:spTree>
    <p:extLst>
      <p:ext uri="{BB962C8B-B14F-4D97-AF65-F5344CB8AC3E}">
        <p14:creationId xmlns:p14="http://schemas.microsoft.com/office/powerpoint/2010/main" val="1439889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43000"/>
            <a:ext cx="7848600" cy="2025683"/>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sz="2800" dirty="0" smtClean="0">
                <a:solidFill>
                  <a:srgbClr val="C00000"/>
                </a:solidFill>
              </a:rPr>
              <a:t>                    TYPES of MACHINE LEARNING </a:t>
            </a:r>
            <a:endParaRPr lang="en-US" sz="2800" dirty="0">
              <a:solidFill>
                <a:srgbClr val="C00000"/>
              </a:solidFill>
            </a:endParaRPr>
          </a:p>
        </p:txBody>
      </p:sp>
    </p:spTree>
    <p:extLst>
      <p:ext uri="{BB962C8B-B14F-4D97-AF65-F5344CB8AC3E}">
        <p14:creationId xmlns:p14="http://schemas.microsoft.com/office/powerpoint/2010/main" val="4126049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46075" y="412058"/>
            <a:ext cx="4764125" cy="426142"/>
          </a:xfrm>
        </p:spPr>
        <p:txBody>
          <a:bodyPr/>
          <a:lstStyle/>
          <a:p>
            <a:pPr eaLnBrk="1" hangingPunct="1"/>
            <a:r>
              <a:rPr lang="en-GB" sz="2800" smtClean="0">
                <a:solidFill>
                  <a:schemeClr val="accent1"/>
                </a:solidFill>
                <a:ea typeface="ＭＳ Ｐゴシック" panose="020B0600070205080204" pitchFamily="34" charset="-128"/>
              </a:rPr>
              <a:t>Types of Machine Learning</a:t>
            </a:r>
          </a:p>
        </p:txBody>
      </p:sp>
      <p:sp>
        <p:nvSpPr>
          <p:cNvPr id="20483" name="Rectangle 3"/>
          <p:cNvSpPr>
            <a:spLocks noGrp="1" noChangeArrowheads="1"/>
          </p:cNvSpPr>
          <p:nvPr>
            <p:ph idx="1"/>
          </p:nvPr>
        </p:nvSpPr>
        <p:spPr>
          <a:xfrm>
            <a:off x="381000" y="1318213"/>
            <a:ext cx="8610600" cy="3025187"/>
          </a:xfrm>
        </p:spPr>
        <p:txBody>
          <a:bodyPr/>
          <a:lstStyle/>
          <a:p>
            <a:pPr algn="just" eaLnBrk="1" hangingPunct="1"/>
            <a:r>
              <a:rPr kumimoji="1" lang="en-GB" sz="2400" dirty="0" smtClean="0">
                <a:solidFill>
                  <a:srgbClr val="FF0000"/>
                </a:solidFill>
                <a:ea typeface="ＭＳ Ｐゴシック" panose="020B0600070205080204" pitchFamily="34" charset="-128"/>
                <a:cs typeface="Arial" panose="020B0604020202020204" pitchFamily="34" charset="0"/>
              </a:rPr>
              <a:t>Supervised</a:t>
            </a:r>
            <a:r>
              <a:rPr kumimoji="1" lang="en-GB" sz="2400" dirty="0" smtClean="0">
                <a:solidFill>
                  <a:srgbClr val="996633"/>
                </a:solidFill>
                <a:ea typeface="ＭＳ Ｐゴシック" panose="020B0600070205080204" pitchFamily="34" charset="-128"/>
                <a:cs typeface="Arial" panose="020B0604020202020204" pitchFamily="34" charset="0"/>
              </a:rPr>
              <a:t> </a:t>
            </a:r>
            <a:r>
              <a:rPr kumimoji="1" lang="en-GB" sz="2400" dirty="0" smtClean="0">
                <a:solidFill>
                  <a:srgbClr val="FF0000"/>
                </a:solidFill>
                <a:ea typeface="ＭＳ Ｐゴシック" panose="020B0600070205080204" pitchFamily="34" charset="-128"/>
                <a:cs typeface="Arial" panose="020B0604020202020204" pitchFamily="34" charset="0"/>
              </a:rPr>
              <a:t>learning: </a:t>
            </a:r>
            <a:r>
              <a:rPr kumimoji="1" lang="en-GB" sz="2400" dirty="0" smtClean="0">
                <a:ea typeface="ＭＳ Ｐゴシック" panose="020B0600070205080204" pitchFamily="34" charset="-128"/>
                <a:cs typeface="Arial" panose="020B0604020202020204" pitchFamily="34" charset="0"/>
              </a:rPr>
              <a:t>A machine predicts the class of unknown objects based on prior class-related information of similar objects. Also called predictive learning.</a:t>
            </a:r>
          </a:p>
          <a:p>
            <a:pPr algn="just" eaLnBrk="1" hangingPunct="1"/>
            <a:r>
              <a:rPr kumimoji="1" lang="en-GB" sz="2400" dirty="0" smtClean="0">
                <a:solidFill>
                  <a:srgbClr val="FF0000"/>
                </a:solidFill>
                <a:ea typeface="ＭＳ Ｐゴシック" panose="020B0600070205080204" pitchFamily="34" charset="-128"/>
                <a:cs typeface="Arial" panose="020B0604020202020204" pitchFamily="34" charset="0"/>
              </a:rPr>
              <a:t>Unsupervised/clustering</a:t>
            </a:r>
            <a:r>
              <a:rPr kumimoji="1" lang="en-GB" sz="2400" dirty="0" smtClean="0">
                <a:solidFill>
                  <a:srgbClr val="996633"/>
                </a:solidFill>
                <a:ea typeface="ＭＳ Ｐゴシック" panose="020B0600070205080204" pitchFamily="34" charset="-128"/>
                <a:cs typeface="Arial" panose="020B0604020202020204" pitchFamily="34" charset="0"/>
              </a:rPr>
              <a:t> </a:t>
            </a:r>
            <a:r>
              <a:rPr kumimoji="1" lang="en-GB" sz="2400" dirty="0" smtClean="0">
                <a:solidFill>
                  <a:srgbClr val="FF0000"/>
                </a:solidFill>
                <a:ea typeface="ＭＳ Ｐゴシック" panose="020B0600070205080204" pitchFamily="34" charset="-128"/>
                <a:cs typeface="Arial" panose="020B0604020202020204" pitchFamily="34" charset="0"/>
              </a:rPr>
              <a:t>learning:</a:t>
            </a:r>
            <a:r>
              <a:rPr kumimoji="1" lang="en-GB" sz="2400" dirty="0" smtClean="0">
                <a:ea typeface="ＭＳ Ｐゴシック" panose="020B0600070205080204" pitchFamily="34" charset="-128"/>
                <a:cs typeface="Arial" panose="020B0604020202020204" pitchFamily="34" charset="0"/>
              </a:rPr>
              <a:t> A machine finds patterns in unknown objects by grouping similar objects together. Also called descriptive learning.</a:t>
            </a:r>
          </a:p>
          <a:p>
            <a:pPr algn="just" eaLnBrk="1" hangingPunct="1"/>
            <a:r>
              <a:rPr kumimoji="1" lang="en-GB" sz="2400" dirty="0" smtClean="0">
                <a:solidFill>
                  <a:srgbClr val="FF0000"/>
                </a:solidFill>
                <a:ea typeface="ＭＳ Ｐゴシック" panose="020B0600070205080204" pitchFamily="34" charset="-128"/>
                <a:cs typeface="Arial" panose="020B0604020202020204" pitchFamily="34" charset="0"/>
              </a:rPr>
              <a:t>Reinforcement</a:t>
            </a:r>
            <a:r>
              <a:rPr kumimoji="1" lang="en-GB" sz="2400" dirty="0" smtClean="0">
                <a:solidFill>
                  <a:srgbClr val="996633"/>
                </a:solidFill>
                <a:ea typeface="ＭＳ Ｐゴシック" panose="020B0600070205080204" pitchFamily="34" charset="-128"/>
                <a:cs typeface="Arial" panose="020B0604020202020204" pitchFamily="34" charset="0"/>
              </a:rPr>
              <a:t> </a:t>
            </a:r>
            <a:r>
              <a:rPr kumimoji="1" lang="en-GB" sz="2400" dirty="0" smtClean="0">
                <a:solidFill>
                  <a:srgbClr val="FF0000"/>
                </a:solidFill>
                <a:ea typeface="ＭＳ Ｐゴシック" panose="020B0600070205080204" pitchFamily="34" charset="-128"/>
                <a:cs typeface="Arial" panose="020B0604020202020204" pitchFamily="34" charset="0"/>
              </a:rPr>
              <a:t>learning:</a:t>
            </a:r>
            <a:r>
              <a:rPr kumimoji="1" lang="en-GB" sz="2400" dirty="0" smtClean="0">
                <a:ea typeface="ＭＳ Ｐゴシック" panose="020B0600070205080204" pitchFamily="34" charset="-128"/>
                <a:cs typeface="Arial" panose="020B0604020202020204" pitchFamily="34" charset="0"/>
              </a:rPr>
              <a:t> A machine learns to act on its own to achieve the given goals.</a:t>
            </a:r>
          </a:p>
        </p:txBody>
      </p:sp>
    </p:spTree>
    <p:extLst>
      <p:ext uri="{BB962C8B-B14F-4D97-AF65-F5344CB8AC3E}">
        <p14:creationId xmlns:p14="http://schemas.microsoft.com/office/powerpoint/2010/main" val="810182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116632"/>
            <a:ext cx="4360168" cy="854593"/>
          </a:xfrm>
        </p:spPr>
        <p:txBody>
          <a:bodyPr/>
          <a:lstStyle/>
          <a:p>
            <a:r>
              <a:rPr lang="en-US" sz="6000" dirty="0">
                <a:ea typeface="ＭＳ Ｐゴシック" panose="020B0600070205080204" pitchFamily="34" charset="-128"/>
              </a:rPr>
              <a:t>CONTENTS</a:t>
            </a:r>
          </a:p>
        </p:txBody>
      </p:sp>
      <p:sp>
        <p:nvSpPr>
          <p:cNvPr id="3" name="Content Placeholder 2"/>
          <p:cNvSpPr>
            <a:spLocks noGrp="1"/>
          </p:cNvSpPr>
          <p:nvPr>
            <p:ph idx="1"/>
          </p:nvPr>
        </p:nvSpPr>
        <p:spPr>
          <a:xfrm>
            <a:off x="595536" y="1124744"/>
            <a:ext cx="7848600" cy="2198038"/>
          </a:xfrm>
        </p:spPr>
        <p:txBody>
          <a:bodyPr/>
          <a:lstStyle/>
          <a:p>
            <a:r>
              <a:rPr lang="en-US" dirty="0"/>
              <a:t>Introduction to Machine </a:t>
            </a:r>
            <a:r>
              <a:rPr lang="en-US" dirty="0" smtClean="0"/>
              <a:t>learning</a:t>
            </a:r>
          </a:p>
          <a:p>
            <a:r>
              <a:rPr lang="en-US" dirty="0"/>
              <a:t>Types of Machine </a:t>
            </a:r>
            <a:r>
              <a:rPr lang="en-US" dirty="0" smtClean="0"/>
              <a:t>Learning</a:t>
            </a:r>
          </a:p>
          <a:p>
            <a:r>
              <a:rPr lang="en-US" dirty="0"/>
              <a:t>Models selection and </a:t>
            </a:r>
            <a:r>
              <a:rPr lang="en-US" dirty="0" smtClean="0"/>
              <a:t>generalization</a:t>
            </a:r>
          </a:p>
          <a:p>
            <a:r>
              <a:rPr lang="en-US" dirty="0"/>
              <a:t>Machine Learning concept work </a:t>
            </a:r>
            <a:r>
              <a:rPr lang="en-US" dirty="0" smtClean="0"/>
              <a:t>flow</a:t>
            </a:r>
          </a:p>
          <a:p>
            <a:r>
              <a:rPr lang="en-US" dirty="0"/>
              <a:t>Applications</a:t>
            </a:r>
            <a:endParaRPr lang="en-US" dirty="0" smtClean="0"/>
          </a:p>
          <a:p>
            <a:pPr marL="0" indent="0">
              <a:buNone/>
            </a:pPr>
            <a:endParaRPr lang="en-US" dirty="0"/>
          </a:p>
        </p:txBody>
      </p:sp>
    </p:spTree>
    <p:extLst>
      <p:ext uri="{BB962C8B-B14F-4D97-AF65-F5344CB8AC3E}">
        <p14:creationId xmlns:p14="http://schemas.microsoft.com/office/powerpoint/2010/main" val="2054171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25" y="2133600"/>
            <a:ext cx="2352675"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itle 1"/>
          <p:cNvSpPr>
            <a:spLocks noGrp="1"/>
          </p:cNvSpPr>
          <p:nvPr>
            <p:ph type="title"/>
          </p:nvPr>
        </p:nvSpPr>
        <p:spPr>
          <a:xfrm>
            <a:off x="605371" y="434653"/>
            <a:ext cx="5033429" cy="479747"/>
          </a:xfrm>
        </p:spPr>
        <p:txBody>
          <a:bodyPr/>
          <a:lstStyle/>
          <a:p>
            <a:r>
              <a:rPr lang="en-US" sz="3200" smtClean="0">
                <a:solidFill>
                  <a:schemeClr val="accent1"/>
                </a:solidFill>
                <a:ea typeface="ＭＳ Ｐゴシック" panose="020B0600070205080204" pitchFamily="34" charset="-128"/>
              </a:rPr>
              <a:t>SUPERVISED LEARNING</a:t>
            </a:r>
          </a:p>
        </p:txBody>
      </p:sp>
      <p:sp>
        <p:nvSpPr>
          <p:cNvPr id="2" name="Content Placeholder 2"/>
          <p:cNvSpPr>
            <a:spLocks noGrp="1"/>
          </p:cNvSpPr>
          <p:nvPr>
            <p:ph idx="1"/>
          </p:nvPr>
        </p:nvSpPr>
        <p:spPr>
          <a:xfrm>
            <a:off x="457200" y="1300353"/>
            <a:ext cx="8763000" cy="4871847"/>
          </a:xfrm>
        </p:spPr>
        <p:txBody>
          <a:bodyPr/>
          <a:lstStyle/>
          <a:p>
            <a:pPr>
              <a:defRPr/>
            </a:pPr>
            <a:r>
              <a:rPr lang="en-US" sz="2400" dirty="0" smtClean="0">
                <a:ea typeface="ＭＳ Ｐゴシック" panose="020B0600070205080204" pitchFamily="34" charset="-128"/>
              </a:rPr>
              <a:t> The major motivation of supervised learning is to learn from past information.</a:t>
            </a:r>
          </a:p>
          <a:p>
            <a:pPr>
              <a:defRPr/>
            </a:pPr>
            <a:r>
              <a:rPr lang="en-US" sz="2400" dirty="0" smtClean="0">
                <a:ea typeface="ＭＳ Ｐゴシック" panose="020B0600070205080204" pitchFamily="34" charset="-128"/>
              </a:rPr>
              <a:t> But how do machine learns?</a:t>
            </a:r>
          </a:p>
          <a:p>
            <a:pPr lvl="1">
              <a:defRPr/>
            </a:pPr>
            <a:r>
              <a:rPr lang="en-US" sz="2400" dirty="0" smtClean="0">
                <a:ea typeface="ＭＳ Ｐゴシック" panose="020B0600070205080204" pitchFamily="34" charset="-128"/>
              </a:rPr>
              <a:t> By TRAINING DATA using labels.</a:t>
            </a:r>
          </a:p>
          <a:p>
            <a:pPr marL="457200" lvl="1" indent="0">
              <a:buFontTx/>
              <a:buNone/>
              <a:defRPr/>
            </a:pPr>
            <a:r>
              <a:rPr lang="en-US" sz="2400" dirty="0">
                <a:ea typeface="ＭＳ Ｐゴシック" panose="020B0600070205080204" pitchFamily="34" charset="-128"/>
              </a:rPr>
              <a:t>	</a:t>
            </a:r>
            <a:r>
              <a:rPr lang="en-US" sz="2400" dirty="0" smtClean="0">
                <a:ea typeface="ＭＳ Ｐゴシック" panose="020B0600070205080204" pitchFamily="34" charset="-128"/>
              </a:rPr>
              <a:t>					       What’s this?</a:t>
            </a:r>
          </a:p>
          <a:p>
            <a:pPr marL="457200" lvl="1" indent="0">
              <a:buFontTx/>
              <a:buNone/>
              <a:defRPr/>
            </a:pPr>
            <a:r>
              <a:rPr lang="en-US" sz="2400" dirty="0" smtClean="0">
                <a:ea typeface="ＭＳ Ｐゴシック" panose="020B0600070205080204" pitchFamily="34" charset="-128"/>
              </a:rPr>
              <a:t>				    Apple</a:t>
            </a:r>
            <a:endParaRPr lang="en-US" sz="2400" dirty="0">
              <a:ea typeface="ＭＳ Ｐゴシック" panose="020B0600070205080204" pitchFamily="34" charset="-128"/>
            </a:endParaRPr>
          </a:p>
          <a:p>
            <a:pPr marL="457200" lvl="1" indent="0">
              <a:buFontTx/>
              <a:buNone/>
              <a:defRPr/>
            </a:pPr>
            <a:endParaRPr lang="en-US" sz="2400" dirty="0" smtClean="0">
              <a:ea typeface="ＭＳ Ｐゴシック" panose="020B0600070205080204" pitchFamily="34" charset="-128"/>
            </a:endParaRPr>
          </a:p>
          <a:p>
            <a:pPr marL="457200" lvl="1" indent="0">
              <a:buFontTx/>
              <a:buNone/>
              <a:defRPr/>
            </a:pPr>
            <a:endParaRPr lang="en-US" sz="2400" dirty="0">
              <a:ea typeface="ＭＳ Ｐゴシック" panose="020B0600070205080204" pitchFamily="34" charset="-128"/>
            </a:endParaRPr>
          </a:p>
          <a:p>
            <a:pPr marL="457200" lvl="1" indent="0">
              <a:buFontTx/>
              <a:buNone/>
              <a:defRPr/>
            </a:pPr>
            <a:r>
              <a:rPr lang="en-US" sz="2400" dirty="0" smtClean="0">
                <a:ea typeface="ＭＳ Ｐゴシック" panose="020B0600070205080204" pitchFamily="34" charset="-128"/>
              </a:rPr>
              <a:t>				    Banana</a:t>
            </a:r>
          </a:p>
          <a:p>
            <a:pPr marL="457200" lvl="1" indent="0">
              <a:buFontTx/>
              <a:buNone/>
              <a:defRPr/>
            </a:pPr>
            <a:r>
              <a:rPr lang="en-US" sz="2400" dirty="0">
                <a:ea typeface="ＭＳ Ｐゴシック" panose="020B0600070205080204" pitchFamily="34" charset="-128"/>
              </a:rPr>
              <a:t>	</a:t>
            </a:r>
            <a:r>
              <a:rPr lang="en-US" sz="2400" dirty="0" smtClean="0">
                <a:ea typeface="ＭＳ Ｐゴシック" panose="020B0600070205080204" pitchFamily="34" charset="-128"/>
              </a:rPr>
              <a:t>					       It’s an Apple</a:t>
            </a:r>
          </a:p>
          <a:p>
            <a:pPr>
              <a:defRPr/>
            </a:pPr>
            <a:endParaRPr lang="en-US" sz="2400" dirty="0" smtClean="0">
              <a:ea typeface="ＭＳ Ｐゴシック" panose="020B0600070205080204" pitchFamily="34" charset="-128"/>
            </a:endParaRPr>
          </a:p>
        </p:txBody>
      </p:sp>
      <p:pic>
        <p:nvPicPr>
          <p:cNvPr id="2150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28925" y="4419600"/>
            <a:ext cx="1690688"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3200" y="3429000"/>
            <a:ext cx="174466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36838" y="2819400"/>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512" name="Straight Arrow Connector 6"/>
          <p:cNvCxnSpPr>
            <a:cxnSpLocks noChangeShapeType="1"/>
          </p:cNvCxnSpPr>
          <p:nvPr/>
        </p:nvCxnSpPr>
        <p:spPr bwMode="auto">
          <a:xfrm flipV="1">
            <a:off x="1981200" y="3733800"/>
            <a:ext cx="655638" cy="268287"/>
          </a:xfrm>
          <a:prstGeom prst="straightConnector1">
            <a:avLst/>
          </a:prstGeom>
          <a:noFill/>
          <a:ln w="9525" algn="ctr">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1513" name="Straight Arrow Connector 9"/>
          <p:cNvCxnSpPr>
            <a:cxnSpLocks noChangeShapeType="1"/>
          </p:cNvCxnSpPr>
          <p:nvPr/>
        </p:nvCxnSpPr>
        <p:spPr bwMode="auto">
          <a:xfrm>
            <a:off x="1981200" y="3995737"/>
            <a:ext cx="655638" cy="500063"/>
          </a:xfrm>
          <a:prstGeom prst="straightConnector1">
            <a:avLst/>
          </a:prstGeom>
          <a:noFill/>
          <a:ln w="9525"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5633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175" y="2166938"/>
            <a:ext cx="933450"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Content Placeholder 2"/>
          <p:cNvSpPr>
            <a:spLocks noGrp="1"/>
          </p:cNvSpPr>
          <p:nvPr>
            <p:ph idx="1"/>
          </p:nvPr>
        </p:nvSpPr>
        <p:spPr>
          <a:xfrm>
            <a:off x="457200" y="657804"/>
            <a:ext cx="8610600" cy="2999796"/>
          </a:xfrm>
        </p:spPr>
        <p:txBody>
          <a:bodyPr/>
          <a:lstStyle/>
          <a:p>
            <a:pPr marL="0" indent="0">
              <a:buFontTx/>
              <a:buNone/>
            </a:pPr>
            <a:r>
              <a:rPr lang="en-US" sz="2400" dirty="0" smtClean="0">
                <a:ea typeface="ＭＳ Ｐゴシック" panose="020B0600070205080204" pitchFamily="34" charset="-128"/>
              </a:rPr>
              <a:t>Training Data</a:t>
            </a:r>
          </a:p>
          <a:p>
            <a:pPr marL="0" indent="0">
              <a:buFontTx/>
              <a:buNone/>
            </a:pPr>
            <a:r>
              <a:rPr lang="en-US" sz="2400" dirty="0" smtClean="0">
                <a:ea typeface="ＭＳ Ｐゴシック" panose="020B0600070205080204" pitchFamily="34" charset="-128"/>
              </a:rPr>
              <a:t>	Triangle 		Circle		Rectangle</a:t>
            </a:r>
          </a:p>
          <a:p>
            <a:pPr marL="0" indent="0">
              <a:buFontTx/>
              <a:buNone/>
            </a:pPr>
            <a:endParaRPr lang="en-US" sz="2400" dirty="0" smtClean="0">
              <a:ea typeface="ＭＳ Ｐゴシック" panose="020B0600070205080204" pitchFamily="34" charset="-128"/>
            </a:endParaRPr>
          </a:p>
          <a:p>
            <a:pPr marL="0" indent="0">
              <a:buFontTx/>
              <a:buNone/>
            </a:pPr>
            <a:endParaRPr lang="en-US" sz="2400" dirty="0" smtClean="0">
              <a:ea typeface="ＭＳ Ｐゴシック" panose="020B0600070205080204" pitchFamily="34" charset="-128"/>
            </a:endParaRPr>
          </a:p>
          <a:p>
            <a:pPr marL="0" indent="0">
              <a:buFontTx/>
              <a:buNone/>
            </a:pPr>
            <a:endParaRPr lang="en-US" sz="2800" dirty="0" smtClean="0">
              <a:ea typeface="ＭＳ Ｐゴシック" panose="020B0600070205080204" pitchFamily="34" charset="-128"/>
            </a:endParaRPr>
          </a:p>
          <a:p>
            <a:pPr marL="0" indent="0">
              <a:buFontTx/>
              <a:buNone/>
            </a:pPr>
            <a:r>
              <a:rPr lang="en-US" sz="2400" dirty="0" smtClean="0">
                <a:ea typeface="ＭＳ Ｐゴシック" panose="020B0600070205080204" pitchFamily="34" charset="-128"/>
              </a:rPr>
              <a:t>Testing Data</a:t>
            </a:r>
          </a:p>
        </p:txBody>
      </p:sp>
      <p:sp>
        <p:nvSpPr>
          <p:cNvPr id="4" name="Isosceles Triangle 3"/>
          <p:cNvSpPr>
            <a:spLocks noChangeArrowheads="1"/>
          </p:cNvSpPr>
          <p:nvPr/>
        </p:nvSpPr>
        <p:spPr bwMode="auto">
          <a:xfrm>
            <a:off x="838200" y="3733800"/>
            <a:ext cx="457200" cy="381000"/>
          </a:xfrm>
          <a:prstGeom prst="triangle">
            <a:avLst>
              <a:gd name="adj" fmla="val 50000"/>
            </a:avLst>
          </a:prstGeom>
          <a:solidFill>
            <a:srgbClr val="FF0000"/>
          </a:solidFill>
          <a:ln w="9525" algn="ctr">
            <a:solidFill>
              <a:schemeClr val="tx1"/>
            </a:solidFill>
            <a:miter lim="800000"/>
            <a:headEnd/>
            <a:tailEnd/>
          </a:ln>
        </p:spPr>
        <p:txBody>
          <a:bodyPr wrap="none"/>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sz="2400">
              <a:latin typeface="Tahoma" panose="020B0604030504040204" pitchFamily="34" charset="0"/>
            </a:endParaRPr>
          </a:p>
        </p:txBody>
      </p:sp>
      <p:sp>
        <p:nvSpPr>
          <p:cNvPr id="5" name="Isosceles Triangle 4"/>
          <p:cNvSpPr>
            <a:spLocks noChangeArrowheads="1"/>
          </p:cNvSpPr>
          <p:nvPr/>
        </p:nvSpPr>
        <p:spPr bwMode="auto">
          <a:xfrm>
            <a:off x="3352800" y="3733800"/>
            <a:ext cx="457200" cy="381000"/>
          </a:xfrm>
          <a:prstGeom prst="triangle">
            <a:avLst>
              <a:gd name="adj" fmla="val 50000"/>
            </a:avLst>
          </a:prstGeom>
          <a:solidFill>
            <a:srgbClr val="FF0000"/>
          </a:solidFill>
          <a:ln w="9525" algn="ctr">
            <a:solidFill>
              <a:schemeClr val="tx1"/>
            </a:solidFill>
            <a:miter lim="800000"/>
            <a:headEnd/>
            <a:tailEnd/>
          </a:ln>
        </p:spPr>
        <p:txBody>
          <a:bodyPr wrap="none"/>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sz="2400">
              <a:latin typeface="Tahoma" panose="020B0604030504040204" pitchFamily="34" charset="0"/>
            </a:endParaRPr>
          </a:p>
        </p:txBody>
      </p:sp>
      <p:sp>
        <p:nvSpPr>
          <p:cNvPr id="6" name="Isosceles Triangle 5"/>
          <p:cNvSpPr>
            <a:spLocks noChangeArrowheads="1"/>
          </p:cNvSpPr>
          <p:nvPr/>
        </p:nvSpPr>
        <p:spPr bwMode="auto">
          <a:xfrm>
            <a:off x="6629400" y="3733800"/>
            <a:ext cx="457200" cy="381000"/>
          </a:xfrm>
          <a:prstGeom prst="triangle">
            <a:avLst>
              <a:gd name="adj" fmla="val 50000"/>
            </a:avLst>
          </a:prstGeom>
          <a:solidFill>
            <a:srgbClr val="FF0000"/>
          </a:solidFill>
          <a:ln w="9525" algn="ctr">
            <a:solidFill>
              <a:schemeClr val="tx1"/>
            </a:solidFill>
            <a:miter lim="800000"/>
            <a:headEnd/>
            <a:tailEnd/>
          </a:ln>
        </p:spPr>
        <p:txBody>
          <a:bodyPr wrap="none"/>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sz="2400">
              <a:latin typeface="Tahoma" panose="020B0604030504040204" pitchFamily="34" charset="0"/>
            </a:endParaRPr>
          </a:p>
        </p:txBody>
      </p:sp>
      <p:sp>
        <p:nvSpPr>
          <p:cNvPr id="7" name="Oval 6"/>
          <p:cNvSpPr/>
          <p:nvPr/>
        </p:nvSpPr>
        <p:spPr bwMode="auto">
          <a:xfrm>
            <a:off x="1752600" y="3733800"/>
            <a:ext cx="457200" cy="381000"/>
          </a:xfrm>
          <a:prstGeom prst="ellipse">
            <a:avLst/>
          </a:prstGeom>
          <a:solidFill>
            <a:schemeClr val="accent2">
              <a:lumMod val="50000"/>
            </a:schemeClr>
          </a:solidFill>
          <a:ln w="9525" cap="flat" cmpd="sng" algn="ctr">
            <a:solidFill>
              <a:schemeClr val="tx1"/>
            </a:solidFill>
            <a:prstDash val="solid"/>
            <a:miter lim="800000"/>
            <a:headEnd type="none" w="med" len="med"/>
            <a:tailEnd type="none" w="med" len="med"/>
          </a:ln>
          <a:effectLst/>
        </p:spPr>
        <p:txBody>
          <a:bodyPr wrap="none"/>
          <a:lstStyle/>
          <a:p>
            <a:pPr eaLnBrk="1" hangingPunct="1">
              <a:defRPr/>
            </a:pPr>
            <a:endParaRPr lang="en-US">
              <a:latin typeface="Tahoma" charset="0"/>
            </a:endParaRPr>
          </a:p>
        </p:txBody>
      </p:sp>
      <p:sp>
        <p:nvSpPr>
          <p:cNvPr id="8" name="Oval 7"/>
          <p:cNvSpPr/>
          <p:nvPr/>
        </p:nvSpPr>
        <p:spPr bwMode="auto">
          <a:xfrm>
            <a:off x="5791200" y="3733800"/>
            <a:ext cx="457200" cy="381000"/>
          </a:xfrm>
          <a:prstGeom prst="ellipse">
            <a:avLst/>
          </a:prstGeom>
          <a:solidFill>
            <a:schemeClr val="accent2">
              <a:lumMod val="50000"/>
            </a:schemeClr>
          </a:solidFill>
          <a:ln w="9525" cap="flat" cmpd="sng" algn="ctr">
            <a:solidFill>
              <a:schemeClr val="tx1"/>
            </a:solidFill>
            <a:prstDash val="solid"/>
            <a:miter lim="800000"/>
            <a:headEnd type="none" w="med" len="med"/>
            <a:tailEnd type="none" w="med" len="med"/>
          </a:ln>
          <a:effectLst/>
        </p:spPr>
        <p:txBody>
          <a:bodyPr wrap="none"/>
          <a:lstStyle/>
          <a:p>
            <a:pPr eaLnBrk="1" hangingPunct="1">
              <a:defRPr/>
            </a:pPr>
            <a:endParaRPr lang="en-US">
              <a:latin typeface="Tahoma" charset="0"/>
            </a:endParaRPr>
          </a:p>
        </p:txBody>
      </p:sp>
      <p:sp>
        <p:nvSpPr>
          <p:cNvPr id="9" name="Oval 8"/>
          <p:cNvSpPr/>
          <p:nvPr/>
        </p:nvSpPr>
        <p:spPr bwMode="auto">
          <a:xfrm>
            <a:off x="4114800" y="3733800"/>
            <a:ext cx="457200" cy="381000"/>
          </a:xfrm>
          <a:prstGeom prst="ellipse">
            <a:avLst/>
          </a:prstGeom>
          <a:solidFill>
            <a:schemeClr val="accent2">
              <a:lumMod val="50000"/>
            </a:schemeClr>
          </a:solidFill>
          <a:ln w="9525" cap="flat" cmpd="sng" algn="ctr">
            <a:solidFill>
              <a:schemeClr val="tx1"/>
            </a:solidFill>
            <a:prstDash val="solid"/>
            <a:miter lim="800000"/>
            <a:headEnd type="none" w="med" len="med"/>
            <a:tailEnd type="none" w="med" len="med"/>
          </a:ln>
          <a:effectLst/>
        </p:spPr>
        <p:txBody>
          <a:bodyPr wrap="none"/>
          <a:lstStyle/>
          <a:p>
            <a:pPr eaLnBrk="1" hangingPunct="1">
              <a:defRPr/>
            </a:pPr>
            <a:endParaRPr lang="en-US">
              <a:latin typeface="Tahoma" charset="0"/>
            </a:endParaRPr>
          </a:p>
        </p:txBody>
      </p:sp>
      <p:sp>
        <p:nvSpPr>
          <p:cNvPr id="10" name="Rectangle 9"/>
          <p:cNvSpPr>
            <a:spLocks noChangeArrowheads="1"/>
          </p:cNvSpPr>
          <p:nvPr/>
        </p:nvSpPr>
        <p:spPr bwMode="auto">
          <a:xfrm>
            <a:off x="2514600" y="3733800"/>
            <a:ext cx="609600" cy="381000"/>
          </a:xfrm>
          <a:prstGeom prst="rect">
            <a:avLst/>
          </a:prstGeom>
          <a:solidFill>
            <a:srgbClr val="00B050"/>
          </a:solidFill>
          <a:ln w="9525" algn="ctr">
            <a:solidFill>
              <a:schemeClr val="tx1"/>
            </a:solidFill>
            <a:miter lim="800000"/>
            <a:headEnd/>
            <a:tailEnd/>
          </a:ln>
        </p:spPr>
        <p:txBody>
          <a:bodyPr wrap="none"/>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sz="2400">
              <a:latin typeface="Tahoma" panose="020B0604030504040204" pitchFamily="34" charset="0"/>
            </a:endParaRPr>
          </a:p>
        </p:txBody>
      </p:sp>
      <p:sp>
        <p:nvSpPr>
          <p:cNvPr id="11" name="Rectangle 10"/>
          <p:cNvSpPr>
            <a:spLocks noChangeArrowheads="1"/>
          </p:cNvSpPr>
          <p:nvPr/>
        </p:nvSpPr>
        <p:spPr bwMode="auto">
          <a:xfrm>
            <a:off x="4876800" y="3733800"/>
            <a:ext cx="609600" cy="381000"/>
          </a:xfrm>
          <a:prstGeom prst="rect">
            <a:avLst/>
          </a:prstGeom>
          <a:solidFill>
            <a:srgbClr val="00B050"/>
          </a:solidFill>
          <a:ln w="9525" algn="ctr">
            <a:solidFill>
              <a:schemeClr val="tx1"/>
            </a:solidFill>
            <a:miter lim="800000"/>
            <a:headEnd/>
            <a:tailEnd/>
          </a:ln>
        </p:spPr>
        <p:txBody>
          <a:bodyPr wrap="none"/>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sz="2400">
              <a:latin typeface="Tahoma" panose="020B0604030504040204" pitchFamily="34" charset="0"/>
            </a:endParaRPr>
          </a:p>
        </p:txBody>
      </p:sp>
      <p:sp>
        <p:nvSpPr>
          <p:cNvPr id="12" name="Rectangle 11"/>
          <p:cNvSpPr>
            <a:spLocks noChangeArrowheads="1"/>
          </p:cNvSpPr>
          <p:nvPr/>
        </p:nvSpPr>
        <p:spPr bwMode="auto">
          <a:xfrm>
            <a:off x="7467600" y="3733800"/>
            <a:ext cx="609600" cy="381000"/>
          </a:xfrm>
          <a:prstGeom prst="rect">
            <a:avLst/>
          </a:prstGeom>
          <a:solidFill>
            <a:srgbClr val="00B050"/>
          </a:solidFill>
          <a:ln w="9525" algn="ctr">
            <a:solidFill>
              <a:schemeClr val="tx1"/>
            </a:solidFill>
            <a:miter lim="800000"/>
            <a:headEnd/>
            <a:tailEnd/>
          </a:ln>
        </p:spPr>
        <p:txBody>
          <a:bodyPr wrap="none"/>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sz="2400">
              <a:latin typeface="Tahoma" panose="020B0604030504040204" pitchFamily="34" charset="0"/>
            </a:endParaRPr>
          </a:p>
        </p:txBody>
      </p:sp>
      <p:sp>
        <p:nvSpPr>
          <p:cNvPr id="13" name="Frame 12"/>
          <p:cNvSpPr/>
          <p:nvPr/>
        </p:nvSpPr>
        <p:spPr bwMode="auto">
          <a:xfrm>
            <a:off x="1066800" y="4419600"/>
            <a:ext cx="1828800" cy="1981200"/>
          </a:xfrm>
          <a:prstGeom prst="frame">
            <a:avLst/>
          </a:prstGeom>
          <a:solidFill>
            <a:srgbClr val="FFFF00"/>
          </a:solidFill>
          <a:ln w="9525" cap="flat" cmpd="sng" algn="ctr">
            <a:solidFill>
              <a:schemeClr val="tx1"/>
            </a:solidFill>
            <a:prstDash val="solid"/>
            <a:miter lim="800000"/>
            <a:headEnd type="none" w="med" len="med"/>
            <a:tailEnd type="none" w="med" len="med"/>
          </a:ln>
          <a:effectLst/>
        </p:spPr>
        <p:txBody>
          <a:bodyPr wrap="none"/>
          <a:lstStyle/>
          <a:p>
            <a:pPr eaLnBrk="1" hangingPunct="1">
              <a:defRPr/>
            </a:pPr>
            <a:endParaRPr lang="en-US">
              <a:latin typeface="Tahoma" charset="0"/>
            </a:endParaRPr>
          </a:p>
        </p:txBody>
      </p:sp>
      <p:sp>
        <p:nvSpPr>
          <p:cNvPr id="14" name="Frame 13"/>
          <p:cNvSpPr/>
          <p:nvPr/>
        </p:nvSpPr>
        <p:spPr bwMode="auto">
          <a:xfrm>
            <a:off x="3733800" y="4419600"/>
            <a:ext cx="1828800" cy="1981200"/>
          </a:xfrm>
          <a:prstGeom prst="frame">
            <a:avLst/>
          </a:prstGeom>
          <a:solidFill>
            <a:srgbClr val="FFFF00"/>
          </a:solidFill>
          <a:ln w="9525" cap="flat" cmpd="sng" algn="ctr">
            <a:solidFill>
              <a:schemeClr val="tx1"/>
            </a:solidFill>
            <a:prstDash val="solid"/>
            <a:miter lim="800000"/>
            <a:headEnd type="none" w="med" len="med"/>
            <a:tailEnd type="none" w="med" len="med"/>
          </a:ln>
          <a:effectLst/>
        </p:spPr>
        <p:txBody>
          <a:bodyPr wrap="none"/>
          <a:lstStyle/>
          <a:p>
            <a:pPr eaLnBrk="1" hangingPunct="1">
              <a:defRPr/>
            </a:pPr>
            <a:endParaRPr lang="en-US">
              <a:latin typeface="Tahoma" charset="0"/>
            </a:endParaRPr>
          </a:p>
        </p:txBody>
      </p:sp>
      <p:sp>
        <p:nvSpPr>
          <p:cNvPr id="15" name="Frame 14"/>
          <p:cNvSpPr/>
          <p:nvPr/>
        </p:nvSpPr>
        <p:spPr bwMode="auto">
          <a:xfrm>
            <a:off x="6324600" y="4419600"/>
            <a:ext cx="1828800" cy="1981200"/>
          </a:xfrm>
          <a:prstGeom prst="frame">
            <a:avLst/>
          </a:prstGeom>
          <a:solidFill>
            <a:srgbClr val="FFFF00"/>
          </a:solidFill>
          <a:ln w="9525" cap="flat" cmpd="sng" algn="ctr">
            <a:solidFill>
              <a:schemeClr val="tx1"/>
            </a:solidFill>
            <a:prstDash val="solid"/>
            <a:miter lim="800000"/>
            <a:headEnd type="none" w="med" len="med"/>
            <a:tailEnd type="none" w="med" len="med"/>
          </a:ln>
          <a:effectLst/>
        </p:spPr>
        <p:txBody>
          <a:bodyPr wrap="none"/>
          <a:lstStyle/>
          <a:p>
            <a:pPr eaLnBrk="1" hangingPunct="1">
              <a:defRPr/>
            </a:pPr>
            <a:endParaRPr lang="en-US">
              <a:latin typeface="Tahoma" charset="0"/>
            </a:endParaRPr>
          </a:p>
        </p:txBody>
      </p:sp>
      <p:sp>
        <p:nvSpPr>
          <p:cNvPr id="22544" name="Isosceles Triangle 15"/>
          <p:cNvSpPr>
            <a:spLocks noChangeArrowheads="1"/>
          </p:cNvSpPr>
          <p:nvPr/>
        </p:nvSpPr>
        <p:spPr bwMode="auto">
          <a:xfrm>
            <a:off x="838200" y="1111705"/>
            <a:ext cx="457200" cy="381000"/>
          </a:xfrm>
          <a:prstGeom prst="triangle">
            <a:avLst>
              <a:gd name="adj" fmla="val 50000"/>
            </a:avLst>
          </a:prstGeom>
          <a:solidFill>
            <a:srgbClr val="FF0000"/>
          </a:solidFill>
          <a:ln w="9525" algn="ctr">
            <a:solidFill>
              <a:schemeClr val="tx1"/>
            </a:solidFill>
            <a:miter lim="800000"/>
            <a:headEnd/>
            <a:tailEnd/>
          </a:ln>
        </p:spPr>
        <p:txBody>
          <a:bodyPr wrap="none"/>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sz="2400">
              <a:latin typeface="Tahoma" panose="020B0604030504040204" pitchFamily="34" charset="0"/>
            </a:endParaRPr>
          </a:p>
        </p:txBody>
      </p:sp>
      <p:sp>
        <p:nvSpPr>
          <p:cNvPr id="17" name="Oval 16"/>
          <p:cNvSpPr/>
          <p:nvPr/>
        </p:nvSpPr>
        <p:spPr bwMode="auto">
          <a:xfrm>
            <a:off x="3581400" y="1119499"/>
            <a:ext cx="457200" cy="381000"/>
          </a:xfrm>
          <a:prstGeom prst="ellipse">
            <a:avLst/>
          </a:prstGeom>
          <a:solidFill>
            <a:schemeClr val="accent2">
              <a:lumMod val="50000"/>
            </a:schemeClr>
          </a:solidFill>
          <a:ln w="9525" cap="flat" cmpd="sng" algn="ctr">
            <a:solidFill>
              <a:schemeClr val="tx1"/>
            </a:solidFill>
            <a:prstDash val="solid"/>
            <a:miter lim="800000"/>
            <a:headEnd type="none" w="med" len="med"/>
            <a:tailEnd type="none" w="med" len="med"/>
          </a:ln>
          <a:effectLst/>
        </p:spPr>
        <p:txBody>
          <a:bodyPr wrap="none"/>
          <a:lstStyle/>
          <a:p>
            <a:pPr eaLnBrk="1" hangingPunct="1">
              <a:defRPr/>
            </a:pPr>
            <a:endParaRPr lang="en-US">
              <a:latin typeface="Tahoma" charset="0"/>
            </a:endParaRPr>
          </a:p>
        </p:txBody>
      </p:sp>
      <p:sp>
        <p:nvSpPr>
          <p:cNvPr id="22546" name="Rectangle 17"/>
          <p:cNvSpPr>
            <a:spLocks noChangeArrowheads="1"/>
          </p:cNvSpPr>
          <p:nvPr/>
        </p:nvSpPr>
        <p:spPr bwMode="auto">
          <a:xfrm>
            <a:off x="5320875" y="1111705"/>
            <a:ext cx="609600" cy="381000"/>
          </a:xfrm>
          <a:prstGeom prst="rect">
            <a:avLst/>
          </a:prstGeom>
          <a:solidFill>
            <a:srgbClr val="00B050"/>
          </a:solidFill>
          <a:ln w="9525" algn="ctr">
            <a:solidFill>
              <a:schemeClr val="tx1"/>
            </a:solidFill>
            <a:miter lim="800000"/>
            <a:headEnd/>
            <a:tailEnd/>
          </a:ln>
        </p:spPr>
        <p:txBody>
          <a:bodyPr wrap="none"/>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sz="2400">
              <a:latin typeface="Tahoma" panose="020B0604030504040204" pitchFamily="34" charset="0"/>
            </a:endParaRPr>
          </a:p>
        </p:txBody>
      </p:sp>
      <p:sp>
        <p:nvSpPr>
          <p:cNvPr id="22548" name="Right Arrow 2"/>
          <p:cNvSpPr>
            <a:spLocks noChangeArrowheads="1"/>
          </p:cNvSpPr>
          <p:nvPr/>
        </p:nvSpPr>
        <p:spPr bwMode="auto">
          <a:xfrm rot="1724036">
            <a:off x="2533650" y="1741488"/>
            <a:ext cx="1050925" cy="477837"/>
          </a:xfrm>
          <a:prstGeom prst="rightArrow">
            <a:avLst>
              <a:gd name="adj1" fmla="val 50000"/>
              <a:gd name="adj2" fmla="val 49964"/>
            </a:avLst>
          </a:prstGeom>
          <a:solidFill>
            <a:schemeClr val="accent1"/>
          </a:solidFill>
          <a:ln w="9525" algn="ctr">
            <a:solidFill>
              <a:schemeClr val="tx1"/>
            </a:solidFill>
            <a:miter lim="800000"/>
            <a:headEnd/>
            <a:tailEnd/>
          </a:ln>
        </p:spPr>
        <p:txBody>
          <a:bodyPr wrap="none"/>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sz="2400">
              <a:latin typeface="Tahoma" panose="020B0604030504040204" pitchFamily="34" charset="0"/>
            </a:endParaRPr>
          </a:p>
        </p:txBody>
      </p:sp>
      <p:sp>
        <p:nvSpPr>
          <p:cNvPr id="22549" name="Right Arrow 21"/>
          <p:cNvSpPr>
            <a:spLocks noChangeArrowheads="1"/>
          </p:cNvSpPr>
          <p:nvPr/>
        </p:nvSpPr>
        <p:spPr bwMode="auto">
          <a:xfrm rot="8581065">
            <a:off x="5727700" y="1673225"/>
            <a:ext cx="996950" cy="495300"/>
          </a:xfrm>
          <a:prstGeom prst="rightArrow">
            <a:avLst>
              <a:gd name="adj1" fmla="val 50000"/>
              <a:gd name="adj2" fmla="val 49966"/>
            </a:avLst>
          </a:prstGeom>
          <a:solidFill>
            <a:schemeClr val="accent1"/>
          </a:solidFill>
          <a:ln w="9525" algn="ctr">
            <a:solidFill>
              <a:schemeClr val="tx1"/>
            </a:solidFill>
            <a:miter lim="800000"/>
            <a:headEnd/>
            <a:tailEnd/>
          </a:ln>
        </p:spPr>
        <p:txBody>
          <a:bodyPr wrap="none"/>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sz="2400">
              <a:latin typeface="Tahoma" panose="020B0604030504040204" pitchFamily="34" charset="0"/>
            </a:endParaRPr>
          </a:p>
        </p:txBody>
      </p:sp>
      <p:sp>
        <p:nvSpPr>
          <p:cNvPr id="22550" name="Right Arrow 22"/>
          <p:cNvSpPr>
            <a:spLocks noChangeArrowheads="1"/>
          </p:cNvSpPr>
          <p:nvPr/>
        </p:nvSpPr>
        <p:spPr bwMode="auto">
          <a:xfrm rot="5400000">
            <a:off x="4269581" y="1559719"/>
            <a:ext cx="493713" cy="415925"/>
          </a:xfrm>
          <a:prstGeom prst="rightArrow">
            <a:avLst>
              <a:gd name="adj1" fmla="val 50000"/>
              <a:gd name="adj2" fmla="val 49970"/>
            </a:avLst>
          </a:prstGeom>
          <a:solidFill>
            <a:schemeClr val="accent1"/>
          </a:solidFill>
          <a:ln w="9525" algn="ctr">
            <a:solidFill>
              <a:schemeClr val="tx1"/>
            </a:solidFill>
            <a:miter lim="800000"/>
            <a:headEnd/>
            <a:tailEnd/>
          </a:ln>
        </p:spPr>
        <p:txBody>
          <a:bodyPr wrap="none"/>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sz="2400">
              <a:latin typeface="Tahoma" panose="020B0604030504040204" pitchFamily="34" charset="0"/>
            </a:endParaRPr>
          </a:p>
        </p:txBody>
      </p:sp>
      <p:sp>
        <p:nvSpPr>
          <p:cNvPr id="19" name="TextBox 18"/>
          <p:cNvSpPr txBox="1">
            <a:spLocks noChangeArrowheads="1"/>
          </p:cNvSpPr>
          <p:nvPr/>
        </p:nvSpPr>
        <p:spPr bwMode="auto">
          <a:xfrm>
            <a:off x="1295400" y="3886200"/>
            <a:ext cx="7239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sz="2400">
                <a:latin typeface="Tahoma" panose="020B0604030504040204" pitchFamily="34" charset="0"/>
              </a:rPr>
              <a:t>Triangle                  Circle                  Rectangle</a:t>
            </a:r>
          </a:p>
        </p:txBody>
      </p:sp>
    </p:spTree>
    <p:extLst>
      <p:ext uri="{BB962C8B-B14F-4D97-AF65-F5344CB8AC3E}">
        <p14:creationId xmlns:p14="http://schemas.microsoft.com/office/powerpoint/2010/main" val="4270604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3.33333E-6 -2.22222E-6 L 0.09166 0.28334 " pathEditMode="relative" rAng="0" ptsTypes="AA">
                                      <p:cBhvr>
                                        <p:cTn id="6" dur="2000" fill="hold"/>
                                        <p:tgtEl>
                                          <p:spTgt spid="4"/>
                                        </p:tgtEl>
                                        <p:attrNameLst>
                                          <p:attrName>ppt_x</p:attrName>
                                          <p:attrName>ppt_y</p:attrName>
                                        </p:attrNameLst>
                                      </p:cBhvr>
                                      <p:rCtr x="4583" y="14167"/>
                                    </p:animMotion>
                                  </p:childTnLst>
                                </p:cTn>
                              </p:par>
                              <p:par>
                                <p:cTn id="7" presetID="42" presetClass="path" presetSubtype="0" accel="50000" decel="50000" fill="hold" grpId="0" nodeType="withEffect">
                                  <p:stCondLst>
                                    <p:cond delay="0"/>
                                  </p:stCondLst>
                                  <p:childTnLst>
                                    <p:animMotion origin="layout" path="M 3.33333E-6 -2.22222E-6 L -0.18334 0.21667 " pathEditMode="relative" rAng="0" ptsTypes="AA">
                                      <p:cBhvr>
                                        <p:cTn id="8" dur="2000" fill="hold"/>
                                        <p:tgtEl>
                                          <p:spTgt spid="5"/>
                                        </p:tgtEl>
                                        <p:attrNameLst>
                                          <p:attrName>ppt_x</p:attrName>
                                          <p:attrName>ppt_y</p:attrName>
                                        </p:attrNameLst>
                                      </p:cBhvr>
                                      <p:rCtr x="-9167" y="10833"/>
                                    </p:animMotion>
                                  </p:childTnLst>
                                </p:cTn>
                              </p:par>
                              <p:par>
                                <p:cTn id="9" presetID="42" presetClass="path" presetSubtype="0" accel="50000" decel="50000" fill="hold" grpId="0" nodeType="withEffect">
                                  <p:stCondLst>
                                    <p:cond delay="0"/>
                                  </p:stCondLst>
                                  <p:childTnLst>
                                    <p:animMotion origin="layout" path="M 1.11022E-16 0.01111 L -0.54167 0.15 " pathEditMode="relative" rAng="0" ptsTypes="AA">
                                      <p:cBhvr>
                                        <p:cTn id="10" dur="2000" fill="hold"/>
                                        <p:tgtEl>
                                          <p:spTgt spid="6"/>
                                        </p:tgtEl>
                                        <p:attrNameLst>
                                          <p:attrName>ppt_x</p:attrName>
                                          <p:attrName>ppt_y</p:attrName>
                                        </p:attrNameLst>
                                      </p:cBhvr>
                                      <p:rCtr x="-27083" y="6944"/>
                                    </p:animMotion>
                                  </p:childTnLst>
                                </p:cTn>
                              </p:par>
                              <p:par>
                                <p:cTn id="11" presetID="42" presetClass="path" presetSubtype="0" accel="50000" decel="50000" fill="hold" grpId="0" nodeType="withEffect">
                                  <p:stCondLst>
                                    <p:cond delay="0"/>
                                  </p:stCondLst>
                                  <p:childTnLst>
                                    <p:animMotion origin="layout" path="M 3.33333E-6 -2.22222E-6 L 0.3 0.21736 " pathEditMode="relative" rAng="0" ptsTypes="AA">
                                      <p:cBhvr>
                                        <p:cTn id="12" dur="2000" fill="hold"/>
                                        <p:tgtEl>
                                          <p:spTgt spid="7"/>
                                        </p:tgtEl>
                                        <p:attrNameLst>
                                          <p:attrName>ppt_x</p:attrName>
                                          <p:attrName>ppt_y</p:attrName>
                                        </p:attrNameLst>
                                      </p:cBhvr>
                                      <p:rCtr x="15000" y="10856"/>
                                    </p:animMotion>
                                  </p:childTnLst>
                                </p:cTn>
                              </p:par>
                              <p:par>
                                <p:cTn id="13" presetID="42" presetClass="path" presetSubtype="0" accel="50000" decel="50000" fill="hold" grpId="0" nodeType="withEffect">
                                  <p:stCondLst>
                                    <p:cond delay="0"/>
                                  </p:stCondLst>
                                  <p:childTnLst>
                                    <p:animMotion origin="layout" path="M 0 -2.22222E-6 L 0.04167 0.28334 " pathEditMode="relative" rAng="0" ptsTypes="AA">
                                      <p:cBhvr>
                                        <p:cTn id="14" dur="2000" fill="hold"/>
                                        <p:tgtEl>
                                          <p:spTgt spid="9"/>
                                        </p:tgtEl>
                                        <p:attrNameLst>
                                          <p:attrName>ppt_x</p:attrName>
                                          <p:attrName>ppt_y</p:attrName>
                                        </p:attrNameLst>
                                      </p:cBhvr>
                                      <p:rCtr x="2083" y="14167"/>
                                    </p:animMotion>
                                  </p:childTnLst>
                                </p:cTn>
                              </p:par>
                              <p:par>
                                <p:cTn id="15" presetID="42" presetClass="path" presetSubtype="0" accel="50000" decel="50000" fill="hold" grpId="0" nodeType="withEffect">
                                  <p:stCondLst>
                                    <p:cond delay="0"/>
                                  </p:stCondLst>
                                  <p:childTnLst>
                                    <p:animMotion origin="layout" path="M -3.33333E-6 -2.22222E-6 L -0.14166 0.15486 " pathEditMode="relative" rAng="0" ptsTypes="AA">
                                      <p:cBhvr>
                                        <p:cTn id="16" dur="2000" fill="hold"/>
                                        <p:tgtEl>
                                          <p:spTgt spid="8"/>
                                        </p:tgtEl>
                                        <p:attrNameLst>
                                          <p:attrName>ppt_x</p:attrName>
                                          <p:attrName>ppt_y</p:attrName>
                                        </p:attrNameLst>
                                      </p:cBhvr>
                                      <p:rCtr x="-7083" y="7731"/>
                                    </p:animMotion>
                                  </p:childTnLst>
                                </p:cTn>
                              </p:par>
                              <p:par>
                                <p:cTn id="17" presetID="42" presetClass="path" presetSubtype="0" accel="50000" decel="50000" fill="hold" grpId="0" nodeType="withEffect">
                                  <p:stCondLst>
                                    <p:cond delay="0"/>
                                  </p:stCondLst>
                                  <p:childTnLst>
                                    <p:animMotion origin="layout" path="M -3.33333E-6 -2.22222E-6 L 0.48334 0.15 " pathEditMode="relative" rAng="0" ptsTypes="AA">
                                      <p:cBhvr>
                                        <p:cTn id="18" dur="2000" fill="hold"/>
                                        <p:tgtEl>
                                          <p:spTgt spid="10"/>
                                        </p:tgtEl>
                                        <p:attrNameLst>
                                          <p:attrName>ppt_x</p:attrName>
                                          <p:attrName>ppt_y</p:attrName>
                                        </p:attrNameLst>
                                      </p:cBhvr>
                                      <p:rCtr x="24167" y="7500"/>
                                    </p:animMotion>
                                  </p:childTnLst>
                                </p:cTn>
                              </p:par>
                              <p:par>
                                <p:cTn id="19" presetID="42" presetClass="path" presetSubtype="0" accel="50000" decel="50000" fill="hold" grpId="0" nodeType="withEffect">
                                  <p:stCondLst>
                                    <p:cond delay="0"/>
                                  </p:stCondLst>
                                  <p:childTnLst>
                                    <p:animMotion origin="layout" path="M 3.33333E-6 -2.22222E-6 L 0.225 0.21667 " pathEditMode="relative" rAng="0" ptsTypes="AA">
                                      <p:cBhvr>
                                        <p:cTn id="20" dur="2000" fill="hold"/>
                                        <p:tgtEl>
                                          <p:spTgt spid="11"/>
                                        </p:tgtEl>
                                        <p:attrNameLst>
                                          <p:attrName>ppt_x</p:attrName>
                                          <p:attrName>ppt_y</p:attrName>
                                        </p:attrNameLst>
                                      </p:cBhvr>
                                      <p:rCtr x="11250" y="10833"/>
                                    </p:animMotion>
                                  </p:childTnLst>
                                </p:cTn>
                              </p:par>
                              <p:par>
                                <p:cTn id="21" presetID="42" presetClass="path" presetSubtype="0" accel="50000" decel="50000" fill="hold" grpId="0" nodeType="withEffect">
                                  <p:stCondLst>
                                    <p:cond delay="0"/>
                                  </p:stCondLst>
                                  <p:childTnLst>
                                    <p:animMotion origin="layout" path="M 1.11022E-16 -2.22222E-6 L -0.05833 0.28334 " pathEditMode="relative" rAng="0" ptsTypes="AA">
                                      <p:cBhvr>
                                        <p:cTn id="22" dur="2000" fill="hold"/>
                                        <p:tgtEl>
                                          <p:spTgt spid="12"/>
                                        </p:tgtEl>
                                        <p:attrNameLst>
                                          <p:attrName>ppt_x</p:attrName>
                                          <p:attrName>ppt_y</p:attrName>
                                        </p:attrNameLst>
                                      </p:cBhvr>
                                      <p:rCtr x="-2917" y="14167"/>
                                    </p:animMotion>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800101" y="393702"/>
            <a:ext cx="3683701" cy="426142"/>
          </a:xfrm>
        </p:spPr>
        <p:txBody>
          <a:bodyPr/>
          <a:lstStyle/>
          <a:p>
            <a:r>
              <a:rPr lang="en-US" sz="2800" smtClean="0">
                <a:solidFill>
                  <a:schemeClr val="accent1"/>
                </a:solidFill>
                <a:ea typeface="ＭＳ Ｐゴシック" panose="020B0600070205080204" pitchFamily="34" charset="-128"/>
              </a:rPr>
              <a:t>Supervised Learning</a:t>
            </a:r>
          </a:p>
        </p:txBody>
      </p:sp>
      <p:sp>
        <p:nvSpPr>
          <p:cNvPr id="23555" name="Content Placeholder 2"/>
          <p:cNvSpPr>
            <a:spLocks noGrp="1"/>
          </p:cNvSpPr>
          <p:nvPr>
            <p:ph idx="1"/>
          </p:nvPr>
        </p:nvSpPr>
        <p:spPr/>
        <p:txBody>
          <a:bodyPr/>
          <a:lstStyle/>
          <a:p>
            <a:endParaRPr lang="en-US" smtClean="0">
              <a:ea typeface="ＭＳ Ｐゴシック" panose="020B0600070205080204" pitchFamily="34" charset="-128"/>
            </a:endParaRPr>
          </a:p>
        </p:txBody>
      </p:sp>
      <p:pic>
        <p:nvPicPr>
          <p:cNvPr id="2355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475" y="1143000"/>
            <a:ext cx="865505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4889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52546" y="412058"/>
            <a:ext cx="5900654" cy="426142"/>
          </a:xfrm>
        </p:spPr>
        <p:txBody>
          <a:bodyPr/>
          <a:lstStyle/>
          <a:p>
            <a:r>
              <a:rPr lang="en-US" sz="2800" smtClean="0">
                <a:solidFill>
                  <a:schemeClr val="accent1"/>
                </a:solidFill>
                <a:ea typeface="ＭＳ Ｐゴシック" panose="020B0600070205080204" pitchFamily="34" charset="-128"/>
              </a:rPr>
              <a:t>Examples of Supervised Learning</a:t>
            </a:r>
          </a:p>
        </p:txBody>
      </p:sp>
      <p:sp>
        <p:nvSpPr>
          <p:cNvPr id="24579" name="Content Placeholder 2"/>
          <p:cNvSpPr>
            <a:spLocks noGrp="1"/>
          </p:cNvSpPr>
          <p:nvPr>
            <p:ph idx="1"/>
          </p:nvPr>
        </p:nvSpPr>
        <p:spPr>
          <a:xfrm>
            <a:off x="381000" y="1219200"/>
            <a:ext cx="8763000" cy="2434256"/>
          </a:xfrm>
        </p:spPr>
        <p:txBody>
          <a:bodyPr/>
          <a:lstStyle/>
          <a:p>
            <a:r>
              <a:rPr lang="en-US" sz="2400" smtClean="0">
                <a:ea typeface="ＭＳ Ｐゴシック" panose="020B0600070205080204" pitchFamily="34" charset="-128"/>
              </a:rPr>
              <a:t>Predicting the results of a game.</a:t>
            </a:r>
          </a:p>
          <a:p>
            <a:r>
              <a:rPr lang="en-US" sz="2400" smtClean="0">
                <a:ea typeface="ＭＳ Ｐゴシック" panose="020B0600070205080204" pitchFamily="34" charset="-128"/>
              </a:rPr>
              <a:t>Predicting a tumour is malignant or benign.</a:t>
            </a:r>
          </a:p>
          <a:p>
            <a:r>
              <a:rPr lang="en-US" sz="2400" smtClean="0">
                <a:ea typeface="ＭＳ Ｐゴシック" panose="020B0600070205080204" pitchFamily="34" charset="-128"/>
              </a:rPr>
              <a:t>Predicting the piece of domains like real estate, stocks, etc.</a:t>
            </a:r>
          </a:p>
          <a:p>
            <a:r>
              <a:rPr lang="en-US" sz="2400" smtClean="0">
                <a:ea typeface="ＭＳ Ｐゴシック" panose="020B0600070205080204" pitchFamily="34" charset="-128"/>
              </a:rPr>
              <a:t>Classify texts such as classifying a set of emails as spam or non-spam.</a:t>
            </a:r>
          </a:p>
        </p:txBody>
      </p:sp>
    </p:spTree>
    <p:extLst>
      <p:ext uri="{BB962C8B-B14F-4D97-AF65-F5344CB8AC3E}">
        <p14:creationId xmlns:p14="http://schemas.microsoft.com/office/powerpoint/2010/main" val="495872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85800" y="488258"/>
            <a:ext cx="4884350" cy="426142"/>
          </a:xfrm>
        </p:spPr>
        <p:txBody>
          <a:bodyPr/>
          <a:lstStyle/>
          <a:p>
            <a:r>
              <a:rPr lang="en-US" sz="2800" smtClean="0">
                <a:solidFill>
                  <a:schemeClr val="accent1"/>
                </a:solidFill>
                <a:ea typeface="ＭＳ Ｐゴシック" panose="020B0600070205080204" pitchFamily="34" charset="-128"/>
              </a:rPr>
              <a:t>Classification &amp; Regression</a:t>
            </a:r>
          </a:p>
        </p:txBody>
      </p:sp>
      <p:sp>
        <p:nvSpPr>
          <p:cNvPr id="28675" name="Content Placeholder 2"/>
          <p:cNvSpPr>
            <a:spLocks noGrp="1"/>
          </p:cNvSpPr>
          <p:nvPr>
            <p:ph idx="1"/>
          </p:nvPr>
        </p:nvSpPr>
        <p:spPr>
          <a:xfrm>
            <a:off x="685800" y="1143000"/>
            <a:ext cx="7848600" cy="2599686"/>
          </a:xfrm>
        </p:spPr>
        <p:txBody>
          <a:bodyPr/>
          <a:lstStyle/>
          <a:p>
            <a:r>
              <a:rPr lang="en-US" sz="2400" smtClean="0">
                <a:ea typeface="ＭＳ Ｐゴシック" panose="020B0600070205080204" pitchFamily="34" charset="-128"/>
              </a:rPr>
              <a:t>When we are trying to predict a categorical or nominal variable, the problem is known as a </a:t>
            </a:r>
            <a:r>
              <a:rPr lang="en-US" sz="2400" b="1" smtClean="0">
                <a:ea typeface="ＭＳ Ｐゴシック" panose="020B0600070205080204" pitchFamily="34" charset="-128"/>
              </a:rPr>
              <a:t>classification</a:t>
            </a:r>
            <a:r>
              <a:rPr lang="en-US" sz="2400" smtClean="0">
                <a:ea typeface="ＭＳ Ｐゴシック" panose="020B0600070205080204" pitchFamily="34" charset="-128"/>
              </a:rPr>
              <a:t> problem.</a:t>
            </a:r>
          </a:p>
          <a:p>
            <a:pPr lvl="1"/>
            <a:r>
              <a:rPr lang="en-US" sz="2400" smtClean="0">
                <a:ea typeface="ＭＳ Ｐゴシック" panose="020B0600070205080204" pitchFamily="34" charset="-128"/>
              </a:rPr>
              <a:t>Ex: Identify Cat or Dog</a:t>
            </a:r>
          </a:p>
          <a:p>
            <a:r>
              <a:rPr lang="en-US" sz="2400" smtClean="0">
                <a:ea typeface="ＭＳ Ｐゴシック" panose="020B0600070205080204" pitchFamily="34" charset="-128"/>
              </a:rPr>
              <a:t>When we are trying to predict a real-valued variable, the problem falls under the category of </a:t>
            </a:r>
            <a:r>
              <a:rPr lang="en-US" sz="2400" b="1" smtClean="0">
                <a:ea typeface="ＭＳ Ｐゴシック" panose="020B0600070205080204" pitchFamily="34" charset="-128"/>
              </a:rPr>
              <a:t>regression</a:t>
            </a:r>
            <a:r>
              <a:rPr lang="en-US" sz="2400" smtClean="0">
                <a:ea typeface="ＭＳ Ｐゴシック" panose="020B0600070205080204" pitchFamily="34" charset="-128"/>
              </a:rPr>
              <a:t>.</a:t>
            </a:r>
          </a:p>
          <a:p>
            <a:pPr lvl="1"/>
            <a:r>
              <a:rPr lang="en-US" sz="2400" smtClean="0">
                <a:ea typeface="ＭＳ Ｐゴシック" panose="020B0600070205080204" pitchFamily="34" charset="-128"/>
              </a:rPr>
              <a:t>Ex: Predict the value of a property.</a:t>
            </a:r>
          </a:p>
        </p:txBody>
      </p:sp>
    </p:spTree>
    <p:extLst>
      <p:ext uri="{BB962C8B-B14F-4D97-AF65-F5344CB8AC3E}">
        <p14:creationId xmlns:p14="http://schemas.microsoft.com/office/powerpoint/2010/main" val="1385471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85800" y="533400"/>
            <a:ext cx="4124527" cy="426142"/>
          </a:xfrm>
        </p:spPr>
        <p:txBody>
          <a:bodyPr/>
          <a:lstStyle/>
          <a:p>
            <a:r>
              <a:rPr lang="en-US" sz="2800" smtClean="0">
                <a:solidFill>
                  <a:schemeClr val="accent1"/>
                </a:solidFill>
                <a:ea typeface="ＭＳ Ｐゴシック" panose="020B0600070205080204" pitchFamily="34" charset="-128"/>
              </a:rPr>
              <a:t>Unsupervised Learning</a:t>
            </a:r>
          </a:p>
        </p:txBody>
      </p:sp>
      <p:sp>
        <p:nvSpPr>
          <p:cNvPr id="25603" name="Content Placeholder 2"/>
          <p:cNvSpPr>
            <a:spLocks noGrp="1"/>
          </p:cNvSpPr>
          <p:nvPr>
            <p:ph idx="1"/>
          </p:nvPr>
        </p:nvSpPr>
        <p:spPr>
          <a:xfrm>
            <a:off x="457200" y="1295400"/>
            <a:ext cx="8305800" cy="4372479"/>
          </a:xfrm>
        </p:spPr>
        <p:txBody>
          <a:bodyPr/>
          <a:lstStyle/>
          <a:p>
            <a:r>
              <a:rPr lang="en-US" sz="2400" dirty="0" smtClean="0">
                <a:ea typeface="ＭＳ Ｐゴシック" panose="020B0600070205080204" pitchFamily="34" charset="-128"/>
              </a:rPr>
              <a:t>Unsupervised learning(USL) is a type of self-organized learning that helps find previously unknown patterns in data set without pre-existing labels.</a:t>
            </a:r>
          </a:p>
          <a:p>
            <a:r>
              <a:rPr lang="en-US" sz="2400" dirty="0" smtClean="0">
                <a:ea typeface="ＭＳ Ｐゴシック" panose="020B0600070205080204" pitchFamily="34" charset="-128"/>
              </a:rPr>
              <a:t>The objective is to take a dataset as input and try to find natural grouping or patterns within the data elements or records.</a:t>
            </a:r>
          </a:p>
          <a:p>
            <a:r>
              <a:rPr lang="en-US" sz="2400" dirty="0" smtClean="0">
                <a:ea typeface="ＭＳ Ｐゴシック" panose="020B0600070205080204" pitchFamily="34" charset="-128"/>
              </a:rPr>
              <a:t>Hence, USL is termed as Descriptive </a:t>
            </a:r>
            <a:r>
              <a:rPr lang="en-US" sz="2400" dirty="0">
                <a:ea typeface="ＭＳ Ｐゴシック" panose="020B0600070205080204" pitchFamily="34" charset="-128"/>
              </a:rPr>
              <a:t>M</a:t>
            </a:r>
            <a:r>
              <a:rPr lang="en-US" sz="2400" dirty="0" smtClean="0">
                <a:ea typeface="ＭＳ Ｐゴシック" panose="020B0600070205080204" pitchFamily="34" charset="-128"/>
              </a:rPr>
              <a:t>odel and the process of USL is called Pattern or Knowledge Discovery.</a:t>
            </a:r>
          </a:p>
          <a:p>
            <a:r>
              <a:rPr lang="en-US" sz="2400" dirty="0">
                <a:ea typeface="ＭＳ Ｐゴシック" panose="020B0600070205080204" pitchFamily="34" charset="-128"/>
              </a:rPr>
              <a:t>In unsupervised learning, </a:t>
            </a:r>
            <a:r>
              <a:rPr lang="en-US" sz="2400" dirty="0" smtClean="0">
                <a:ea typeface="ＭＳ Ｐゴシック" panose="020B0600070205080204" pitchFamily="34" charset="-128"/>
              </a:rPr>
              <a:t>the system </a:t>
            </a:r>
            <a:r>
              <a:rPr lang="en-US" sz="2400" dirty="0">
                <a:ea typeface="ＭＳ Ｐゴシック" panose="020B0600070205080204" pitchFamily="34" charset="-128"/>
              </a:rPr>
              <a:t>is presented with </a:t>
            </a:r>
            <a:r>
              <a:rPr lang="en-US" sz="2400" dirty="0">
                <a:solidFill>
                  <a:srgbClr val="0070C0"/>
                </a:solidFill>
                <a:ea typeface="ＭＳ Ｐゴシック" panose="020B0600070205080204" pitchFamily="34" charset="-128"/>
              </a:rPr>
              <a:t>unlabeled, uncategorized </a:t>
            </a:r>
            <a:r>
              <a:rPr lang="en-US" sz="2400" dirty="0">
                <a:ea typeface="ＭＳ Ｐゴシック" panose="020B0600070205080204" pitchFamily="34" charset="-128"/>
              </a:rPr>
              <a:t>data and the system’s algorithms act on the data without prior training. The output is dependent upon the coded algorithms</a:t>
            </a:r>
            <a:r>
              <a:rPr lang="en-US" sz="2400" dirty="0" smtClean="0">
                <a:ea typeface="ＭＳ Ｐゴシック" panose="020B0600070205080204" pitchFamily="34" charset="-128"/>
              </a:rPr>
              <a:t>.</a:t>
            </a:r>
            <a:endParaRPr lang="en-US" sz="2400" dirty="0">
              <a:ea typeface="ＭＳ Ｐゴシック" panose="020B0600070205080204" pitchFamily="34" charset="-128"/>
            </a:endParaRPr>
          </a:p>
        </p:txBody>
      </p:sp>
    </p:spTree>
    <p:extLst>
      <p:ext uri="{BB962C8B-B14F-4D97-AF65-F5344CB8AC3E}">
        <p14:creationId xmlns:p14="http://schemas.microsoft.com/office/powerpoint/2010/main" val="42841999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458200" cy="1879489"/>
          </a:xfrm>
        </p:spPr>
        <p:txBody>
          <a:bodyPr/>
          <a:lstStyle/>
          <a:p>
            <a:r>
              <a:rPr lang="en-US" sz="2400" dirty="0" smtClean="0"/>
              <a:t>Clustering is the main type of Unsupervised Learning.</a:t>
            </a:r>
          </a:p>
          <a:p>
            <a:r>
              <a:rPr lang="en-US" sz="2400" dirty="0" smtClean="0"/>
              <a:t>Clustering groups similar objects together.</a:t>
            </a:r>
          </a:p>
          <a:p>
            <a:endParaRPr lang="en-US" sz="2400" dirty="0" smtClean="0"/>
          </a:p>
          <a:p>
            <a:pPr marL="0" indent="0">
              <a:buNone/>
            </a:pPr>
            <a:r>
              <a:rPr lang="en-US" sz="2400" dirty="0" smtClean="0"/>
              <a:t>   Input Data		   Cluster by type	      Cluster by color</a:t>
            </a:r>
            <a:endParaRPr lang="en-US" sz="2400" dirty="0"/>
          </a:p>
        </p:txBody>
      </p:sp>
      <p:sp>
        <p:nvSpPr>
          <p:cNvPr id="4" name="Title 1"/>
          <p:cNvSpPr txBox="1">
            <a:spLocks/>
          </p:cNvSpPr>
          <p:nvPr/>
        </p:nvSpPr>
        <p:spPr bwMode="auto">
          <a:xfrm>
            <a:off x="685800" y="488258"/>
            <a:ext cx="4124527" cy="426142"/>
          </a:xfrm>
          <a:prstGeom prst="rect">
            <a:avLst/>
          </a:prstGeom>
          <a:noFill/>
          <a:ln w="12700">
            <a:noFill/>
            <a:miter lim="800000"/>
            <a:headEnd/>
            <a:tailEnd/>
          </a:ln>
        </p:spPr>
        <p:txBody>
          <a:bodyPr vert="horz" wrap="non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1800" b="1">
                <a:solidFill>
                  <a:schemeClr val="tx1"/>
                </a:solidFill>
                <a:latin typeface="+mj-lt"/>
                <a:ea typeface="+mj-ea"/>
                <a:cs typeface="+mj-cs"/>
              </a:defRPr>
            </a:lvl1pPr>
            <a:lvl2pPr algn="l" rtl="0" eaLnBrk="0" fontAlgn="base" hangingPunct="0">
              <a:lnSpc>
                <a:spcPct val="87000"/>
              </a:lnSpc>
              <a:spcBef>
                <a:spcPct val="0"/>
              </a:spcBef>
              <a:spcAft>
                <a:spcPct val="0"/>
              </a:spcAft>
              <a:defRPr sz="1800" b="1">
                <a:solidFill>
                  <a:schemeClr val="tx2"/>
                </a:solidFill>
                <a:latin typeface="Arial" charset="0"/>
              </a:defRPr>
            </a:lvl2pPr>
            <a:lvl3pPr algn="l" rtl="0" eaLnBrk="0" fontAlgn="base" hangingPunct="0">
              <a:lnSpc>
                <a:spcPct val="87000"/>
              </a:lnSpc>
              <a:spcBef>
                <a:spcPct val="0"/>
              </a:spcBef>
              <a:spcAft>
                <a:spcPct val="0"/>
              </a:spcAft>
              <a:defRPr sz="1800" b="1">
                <a:solidFill>
                  <a:schemeClr val="tx2"/>
                </a:solidFill>
                <a:latin typeface="Arial" charset="0"/>
              </a:defRPr>
            </a:lvl3pPr>
            <a:lvl4pPr algn="l" rtl="0" eaLnBrk="0" fontAlgn="base" hangingPunct="0">
              <a:lnSpc>
                <a:spcPct val="87000"/>
              </a:lnSpc>
              <a:spcBef>
                <a:spcPct val="0"/>
              </a:spcBef>
              <a:spcAft>
                <a:spcPct val="0"/>
              </a:spcAft>
              <a:defRPr sz="1800" b="1">
                <a:solidFill>
                  <a:schemeClr val="tx2"/>
                </a:solidFill>
                <a:latin typeface="Arial" charset="0"/>
              </a:defRPr>
            </a:lvl4pPr>
            <a:lvl5pPr algn="l" rtl="0" eaLnBrk="0" fontAlgn="base" hangingPunct="0">
              <a:lnSpc>
                <a:spcPct val="87000"/>
              </a:lnSpc>
              <a:spcBef>
                <a:spcPct val="0"/>
              </a:spcBef>
              <a:spcAft>
                <a:spcPct val="0"/>
              </a:spcAft>
              <a:defRPr sz="1800" b="1">
                <a:solidFill>
                  <a:schemeClr val="tx2"/>
                </a:solidFill>
                <a:latin typeface="Arial" charset="0"/>
              </a:defRPr>
            </a:lvl5pPr>
            <a:lvl6pPr marL="342900" algn="l" rtl="0" eaLnBrk="0" fontAlgn="base" hangingPunct="0">
              <a:lnSpc>
                <a:spcPct val="87000"/>
              </a:lnSpc>
              <a:spcBef>
                <a:spcPct val="0"/>
              </a:spcBef>
              <a:spcAft>
                <a:spcPct val="0"/>
              </a:spcAft>
              <a:defRPr sz="1800" b="1">
                <a:solidFill>
                  <a:schemeClr val="tx2"/>
                </a:solidFill>
                <a:latin typeface="Arial" charset="0"/>
              </a:defRPr>
            </a:lvl6pPr>
            <a:lvl7pPr marL="685800" algn="l" rtl="0" eaLnBrk="0" fontAlgn="base" hangingPunct="0">
              <a:lnSpc>
                <a:spcPct val="87000"/>
              </a:lnSpc>
              <a:spcBef>
                <a:spcPct val="0"/>
              </a:spcBef>
              <a:spcAft>
                <a:spcPct val="0"/>
              </a:spcAft>
              <a:defRPr sz="1800" b="1">
                <a:solidFill>
                  <a:schemeClr val="tx2"/>
                </a:solidFill>
                <a:latin typeface="Arial" charset="0"/>
              </a:defRPr>
            </a:lvl7pPr>
            <a:lvl8pPr marL="1028700" algn="l" rtl="0" eaLnBrk="0" fontAlgn="base" hangingPunct="0">
              <a:lnSpc>
                <a:spcPct val="87000"/>
              </a:lnSpc>
              <a:spcBef>
                <a:spcPct val="0"/>
              </a:spcBef>
              <a:spcAft>
                <a:spcPct val="0"/>
              </a:spcAft>
              <a:defRPr sz="1800" b="1">
                <a:solidFill>
                  <a:schemeClr val="tx2"/>
                </a:solidFill>
                <a:latin typeface="Arial" charset="0"/>
              </a:defRPr>
            </a:lvl8pPr>
            <a:lvl9pPr marL="1371600" algn="l" rtl="0" eaLnBrk="0" fontAlgn="base" hangingPunct="0">
              <a:lnSpc>
                <a:spcPct val="87000"/>
              </a:lnSpc>
              <a:spcBef>
                <a:spcPct val="0"/>
              </a:spcBef>
              <a:spcAft>
                <a:spcPct val="0"/>
              </a:spcAft>
              <a:defRPr sz="1800" b="1">
                <a:solidFill>
                  <a:schemeClr val="tx2"/>
                </a:solidFill>
                <a:latin typeface="Arial" charset="0"/>
              </a:defRPr>
            </a:lvl9pPr>
          </a:lstStyle>
          <a:p>
            <a:r>
              <a:rPr lang="en-US" sz="2800" kern="0" smtClean="0">
                <a:solidFill>
                  <a:schemeClr val="accent1"/>
                </a:solidFill>
                <a:ea typeface="ＭＳ Ｐゴシック" panose="020B0600070205080204" pitchFamily="34" charset="-128"/>
              </a:rPr>
              <a:t>Unsupervised Learning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 y="3276600"/>
            <a:ext cx="9010650" cy="2686050"/>
          </a:xfrm>
          <a:prstGeom prst="rect">
            <a:avLst/>
          </a:prstGeom>
        </p:spPr>
      </p:pic>
    </p:spTree>
    <p:extLst>
      <p:ext uri="{BB962C8B-B14F-4D97-AF65-F5344CB8AC3E}">
        <p14:creationId xmlns:p14="http://schemas.microsoft.com/office/powerpoint/2010/main" val="34768478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88258"/>
            <a:ext cx="3282950" cy="426142"/>
          </a:xfrm>
        </p:spPr>
        <p:txBody>
          <a:bodyPr/>
          <a:lstStyle/>
          <a:p>
            <a:r>
              <a:rPr lang="en-US" sz="2800" dirty="0" smtClean="0">
                <a:solidFill>
                  <a:schemeClr val="accent1"/>
                </a:solidFill>
              </a:rPr>
              <a:t>Sample Clustering</a:t>
            </a:r>
            <a:endParaRPr lang="en-US" sz="2800" dirty="0">
              <a:solidFill>
                <a:schemeClr val="accent1"/>
              </a:solidFill>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143000"/>
            <a:ext cx="6324600" cy="4785533"/>
          </a:xfrm>
          <a:prstGeom prst="rect">
            <a:avLst/>
          </a:prstGeom>
        </p:spPr>
      </p:pic>
    </p:spTree>
    <p:extLst>
      <p:ext uri="{BB962C8B-B14F-4D97-AF65-F5344CB8AC3E}">
        <p14:creationId xmlns:p14="http://schemas.microsoft.com/office/powerpoint/2010/main" val="2636910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85800" y="488258"/>
            <a:ext cx="4124527" cy="426142"/>
          </a:xfrm>
        </p:spPr>
        <p:txBody>
          <a:bodyPr/>
          <a:lstStyle/>
          <a:p>
            <a:r>
              <a:rPr lang="en-US" sz="2800" smtClean="0">
                <a:solidFill>
                  <a:schemeClr val="accent1"/>
                </a:solidFill>
                <a:ea typeface="ＭＳ Ｐゴシック" panose="020B0600070205080204" pitchFamily="34" charset="-128"/>
              </a:rPr>
              <a:t>Unsupervised Learning</a:t>
            </a:r>
          </a:p>
        </p:txBody>
      </p:sp>
      <p:pic>
        <p:nvPicPr>
          <p:cNvPr id="2662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03225" y="1066800"/>
            <a:ext cx="8512175" cy="4495800"/>
          </a:xfrm>
        </p:spPr>
      </p:pic>
    </p:spTree>
    <p:extLst>
      <p:ext uri="{BB962C8B-B14F-4D97-AF65-F5344CB8AC3E}">
        <p14:creationId xmlns:p14="http://schemas.microsoft.com/office/powerpoint/2010/main" val="6612064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28600" y="389397"/>
            <a:ext cx="8899872" cy="372603"/>
          </a:xfrm>
        </p:spPr>
        <p:txBody>
          <a:bodyPr/>
          <a:lstStyle/>
          <a:p>
            <a:r>
              <a:rPr lang="en-US" sz="2400" dirty="0" smtClean="0">
                <a:solidFill>
                  <a:schemeClr val="accent1"/>
                </a:solidFill>
                <a:ea typeface="ＭＳ Ｐゴシック" panose="020B0600070205080204" pitchFamily="34" charset="-128"/>
              </a:rPr>
              <a:t>Unsupervised Learning Example: Categorize Cats and Dogs</a:t>
            </a:r>
          </a:p>
        </p:txBody>
      </p:sp>
      <p:pic>
        <p:nvPicPr>
          <p:cNvPr id="27651"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 y="1066800"/>
            <a:ext cx="8763000" cy="4937125"/>
          </a:xfrm>
        </p:spPr>
      </p:pic>
      <p:sp>
        <p:nvSpPr>
          <p:cNvPr id="27652" name="Rectangle 4"/>
          <p:cNvSpPr>
            <a:spLocks noChangeArrowheads="1"/>
          </p:cNvSpPr>
          <p:nvPr/>
        </p:nvSpPr>
        <p:spPr bwMode="auto">
          <a:xfrm>
            <a:off x="3505200" y="1066800"/>
            <a:ext cx="1905000" cy="762000"/>
          </a:xfrm>
          <a:prstGeom prst="rect">
            <a:avLst/>
          </a:prstGeom>
          <a:solidFill>
            <a:schemeClr val="bg1"/>
          </a:solidFill>
          <a:ln w="9525" algn="ctr">
            <a:solidFill>
              <a:schemeClr val="bg1"/>
            </a:solidFill>
            <a:miter lim="800000"/>
            <a:headEnd/>
            <a:tailEnd/>
          </a:ln>
        </p:spPr>
        <p:txBody>
          <a:bodyPr wrap="none"/>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sz="2400">
              <a:latin typeface="Tahoma" panose="020B0604030504040204" pitchFamily="34" charset="0"/>
            </a:endParaRPr>
          </a:p>
        </p:txBody>
      </p:sp>
    </p:spTree>
    <p:extLst>
      <p:ext uri="{BB962C8B-B14F-4D97-AF65-F5344CB8AC3E}">
        <p14:creationId xmlns:p14="http://schemas.microsoft.com/office/powerpoint/2010/main" val="3906234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43000"/>
            <a:ext cx="7848600" cy="2973635"/>
          </a:xfrm>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dirty="0" smtClean="0"/>
              <a:t>Introduction </a:t>
            </a:r>
            <a:r>
              <a:rPr lang="en-US" dirty="0"/>
              <a:t>to Machine learning</a:t>
            </a:r>
          </a:p>
          <a:p>
            <a:endParaRPr lang="en-US" dirty="0"/>
          </a:p>
        </p:txBody>
      </p:sp>
    </p:spTree>
    <p:extLst>
      <p:ext uri="{BB962C8B-B14F-4D97-AF65-F5344CB8AC3E}">
        <p14:creationId xmlns:p14="http://schemas.microsoft.com/office/powerpoint/2010/main" val="4282273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488258"/>
            <a:ext cx="4263988" cy="426142"/>
          </a:xfrm>
        </p:spPr>
        <p:txBody>
          <a:bodyPr/>
          <a:lstStyle/>
          <a:p>
            <a:r>
              <a:rPr lang="en-US" sz="2800" smtClean="0">
                <a:solidFill>
                  <a:schemeClr val="accent1"/>
                </a:solidFill>
                <a:ea typeface="ＭＳ Ｐゴシック" panose="020B0600070205080204" pitchFamily="34" charset="-128"/>
              </a:rPr>
              <a:t>Reinforcement Learning</a:t>
            </a:r>
          </a:p>
        </p:txBody>
      </p:sp>
      <p:sp>
        <p:nvSpPr>
          <p:cNvPr id="29699" name="Content Placeholder 2"/>
          <p:cNvSpPr>
            <a:spLocks noGrp="1"/>
          </p:cNvSpPr>
          <p:nvPr>
            <p:ph idx="1"/>
          </p:nvPr>
        </p:nvSpPr>
        <p:spPr>
          <a:xfrm>
            <a:off x="457200" y="1387210"/>
            <a:ext cx="8763000" cy="2551404"/>
          </a:xfrm>
        </p:spPr>
        <p:txBody>
          <a:bodyPr/>
          <a:lstStyle/>
          <a:p>
            <a:r>
              <a:rPr lang="en-US" sz="2800" smtClean="0">
                <a:ea typeface="ＭＳ Ｐゴシック" panose="020B0600070205080204" pitchFamily="34" charset="-128"/>
              </a:rPr>
              <a:t>It is about taking suitable action to maximize reward in a particular situation.</a:t>
            </a:r>
          </a:p>
          <a:p>
            <a:r>
              <a:rPr lang="en-US" sz="2800" smtClean="0">
                <a:ea typeface="ＭＳ Ｐゴシック" panose="020B0600070205080204" pitchFamily="34" charset="-128"/>
              </a:rPr>
              <a:t>It is employed by various software and machines to find the best possible behavior or path it should take in a specific situation.</a:t>
            </a:r>
          </a:p>
          <a:p>
            <a:r>
              <a:rPr lang="en-US" sz="2800" smtClean="0">
                <a:ea typeface="ＭＳ Ｐゴシック" panose="020B0600070205080204" pitchFamily="34" charset="-128"/>
              </a:rPr>
              <a:t>Close to human learning.</a:t>
            </a:r>
          </a:p>
        </p:txBody>
      </p:sp>
    </p:spTree>
    <p:extLst>
      <p:ext uri="{BB962C8B-B14F-4D97-AF65-F5344CB8AC3E}">
        <p14:creationId xmlns:p14="http://schemas.microsoft.com/office/powerpoint/2010/main" val="21601963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800101" y="393702"/>
            <a:ext cx="1266372" cy="426142"/>
          </a:xfrm>
        </p:spPr>
        <p:txBody>
          <a:bodyPr/>
          <a:lstStyle/>
          <a:p>
            <a:r>
              <a:rPr lang="en-US" sz="2800" smtClean="0">
                <a:solidFill>
                  <a:schemeClr val="accent1"/>
                </a:solidFill>
                <a:ea typeface="ＭＳ Ｐゴシック" panose="020B0600070205080204" pitchFamily="34" charset="-128"/>
              </a:rPr>
              <a:t>Cont’d</a:t>
            </a:r>
          </a:p>
        </p:txBody>
      </p:sp>
      <p:sp>
        <p:nvSpPr>
          <p:cNvPr id="30723" name="Content Placeholder 2"/>
          <p:cNvSpPr>
            <a:spLocks noGrp="1"/>
          </p:cNvSpPr>
          <p:nvPr>
            <p:ph idx="1"/>
          </p:nvPr>
        </p:nvSpPr>
        <p:spPr>
          <a:xfrm>
            <a:off x="685800" y="1218474"/>
            <a:ext cx="7848600" cy="1677126"/>
          </a:xfrm>
        </p:spPr>
        <p:txBody>
          <a:bodyPr/>
          <a:lstStyle/>
          <a:p>
            <a:r>
              <a:rPr lang="en-US" sz="2400" smtClean="0">
                <a:ea typeface="ＭＳ Ｐゴシック" panose="020B0600070205080204" pitchFamily="34" charset="-128"/>
              </a:rPr>
              <a:t>Algorithm learns a policy of how to act in a given environment.</a:t>
            </a:r>
          </a:p>
          <a:p>
            <a:r>
              <a:rPr lang="en-US" sz="2400" smtClean="0">
                <a:ea typeface="ＭＳ Ｐゴシック" panose="020B0600070205080204" pitchFamily="34" charset="-128"/>
              </a:rPr>
              <a:t>Every action has some impact in the environment, and the environment provides rewards that guides the learning algorithm.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55" y="3124200"/>
            <a:ext cx="6716889" cy="2590800"/>
          </a:xfrm>
          <a:prstGeom prst="rect">
            <a:avLst/>
          </a:prstGeom>
        </p:spPr>
      </p:pic>
    </p:spTree>
    <p:extLst>
      <p:ext uri="{BB962C8B-B14F-4D97-AF65-F5344CB8AC3E}">
        <p14:creationId xmlns:p14="http://schemas.microsoft.com/office/powerpoint/2010/main" val="7790195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800101" y="393702"/>
            <a:ext cx="4263988" cy="426142"/>
          </a:xfrm>
        </p:spPr>
        <p:txBody>
          <a:bodyPr/>
          <a:lstStyle/>
          <a:p>
            <a:r>
              <a:rPr lang="en-US" sz="2800" smtClean="0">
                <a:solidFill>
                  <a:schemeClr val="accent1"/>
                </a:solidFill>
                <a:ea typeface="ＭＳ Ｐゴシック" panose="020B0600070205080204" pitchFamily="34" charset="-128"/>
              </a:rPr>
              <a:t>Reinforcement Learning</a:t>
            </a:r>
          </a:p>
        </p:txBody>
      </p:sp>
      <p:pic>
        <p:nvPicPr>
          <p:cNvPr id="3174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990600"/>
            <a:ext cx="8686800" cy="4914900"/>
          </a:xfrm>
        </p:spPr>
      </p:pic>
    </p:spTree>
    <p:extLst>
      <p:ext uri="{BB962C8B-B14F-4D97-AF65-F5344CB8AC3E}">
        <p14:creationId xmlns:p14="http://schemas.microsoft.com/office/powerpoint/2010/main" val="40994580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37719" y="457200"/>
            <a:ext cx="6448881" cy="439929"/>
          </a:xfrm>
        </p:spPr>
        <p:txBody>
          <a:bodyPr/>
          <a:lstStyle/>
          <a:p>
            <a:pPr eaLnBrk="1" hangingPunct="1"/>
            <a:r>
              <a:rPr lang="en-US" sz="2800" smtClean="0">
                <a:solidFill>
                  <a:schemeClr val="accent1"/>
                </a:solidFill>
                <a:latin typeface="Arial Unicode MS" panose="020B0604020202020204" pitchFamily="34" charset="-128"/>
                <a:ea typeface="ＭＳ Ｐゴシック" panose="020B0600070205080204" pitchFamily="34" charset="-128"/>
                <a:cs typeface="Arial Unicode MS" panose="020B0604020202020204" pitchFamily="34" charset="-128"/>
              </a:rPr>
              <a:t>Different Varieties of Machine Learning </a:t>
            </a:r>
            <a:endParaRPr lang="en-US" sz="2800" smtClean="0">
              <a:solidFill>
                <a:schemeClr val="accent1"/>
              </a:solidFill>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32771" name="Rectangle 3"/>
          <p:cNvSpPr>
            <a:spLocks noGrp="1" noChangeArrowheads="1"/>
          </p:cNvSpPr>
          <p:nvPr>
            <p:ph type="body" idx="1"/>
          </p:nvPr>
        </p:nvSpPr>
        <p:spPr>
          <a:xfrm>
            <a:off x="685800" y="1066800"/>
            <a:ext cx="7848600" cy="5575885"/>
          </a:xfrm>
        </p:spPr>
        <p:txBody>
          <a:bodyPr/>
          <a:lstStyle/>
          <a:p>
            <a:pPr eaLnBrk="1" hangingPunct="1">
              <a:lnSpc>
                <a:spcPct val="90000"/>
              </a:lnSpc>
            </a:pPr>
            <a:r>
              <a:rPr lang="en-US" sz="2000" dirty="0" smtClean="0">
                <a:latin typeface="Arial Unicode MS" panose="020B0604020202020204" pitchFamily="34" charset="-128"/>
                <a:ea typeface="ＭＳ Ｐゴシック" panose="020B0600070205080204" pitchFamily="34" charset="-128"/>
                <a:cs typeface="Arial Unicode MS" panose="020B0604020202020204" pitchFamily="34" charset="-128"/>
              </a:rPr>
              <a:t>Concept Learning </a:t>
            </a:r>
            <a:endParaRPr lang="en-US" sz="2000" dirty="0" smtClean="0">
              <a:latin typeface="Courier New" panose="02070309020205020404" pitchFamily="49" charset="0"/>
              <a:ea typeface="ＭＳ Ｐゴシック" panose="020B0600070205080204" pitchFamily="34" charset="-128"/>
              <a:cs typeface="Courier New" panose="02070309020205020404" pitchFamily="49" charset="0"/>
            </a:endParaRPr>
          </a:p>
          <a:p>
            <a:pPr eaLnBrk="1" hangingPunct="1">
              <a:lnSpc>
                <a:spcPct val="90000"/>
              </a:lnSpc>
            </a:pPr>
            <a:r>
              <a:rPr lang="en-US" sz="2000" dirty="0" smtClean="0">
                <a:latin typeface="Arial Unicode MS" panose="020B0604020202020204" pitchFamily="34" charset="-128"/>
                <a:ea typeface="ＭＳ Ｐゴシック" panose="020B0600070205080204" pitchFamily="34" charset="-128"/>
                <a:cs typeface="Arial Unicode MS" panose="020B0604020202020204" pitchFamily="34" charset="-128"/>
              </a:rPr>
              <a:t>Clustering Algorithms </a:t>
            </a:r>
            <a:endParaRPr lang="en-US" sz="2000" dirty="0" smtClean="0">
              <a:latin typeface="Courier New" panose="02070309020205020404" pitchFamily="49" charset="0"/>
              <a:ea typeface="ＭＳ Ｐゴシック" panose="020B0600070205080204" pitchFamily="34" charset="-128"/>
              <a:cs typeface="Courier New" panose="02070309020205020404" pitchFamily="49" charset="0"/>
            </a:endParaRPr>
          </a:p>
          <a:p>
            <a:pPr eaLnBrk="1" hangingPunct="1">
              <a:lnSpc>
                <a:spcPct val="90000"/>
              </a:lnSpc>
            </a:pPr>
            <a:r>
              <a:rPr lang="en-US" sz="2000" dirty="0" smtClean="0">
                <a:latin typeface="Arial Unicode MS" panose="020B0604020202020204" pitchFamily="34" charset="-128"/>
                <a:ea typeface="ＭＳ Ｐゴシック" panose="020B0600070205080204" pitchFamily="34" charset="-128"/>
                <a:cs typeface="Arial Unicode MS" panose="020B0604020202020204" pitchFamily="34" charset="-128"/>
              </a:rPr>
              <a:t>Connectionist Algorithms </a:t>
            </a:r>
            <a:endParaRPr lang="en-US" sz="2000" dirty="0" smtClean="0">
              <a:latin typeface="Courier New" panose="02070309020205020404" pitchFamily="49" charset="0"/>
              <a:ea typeface="ＭＳ Ｐゴシック" panose="020B0600070205080204" pitchFamily="34" charset="-128"/>
              <a:cs typeface="Courier New" panose="02070309020205020404" pitchFamily="49" charset="0"/>
            </a:endParaRPr>
          </a:p>
          <a:p>
            <a:pPr eaLnBrk="1" hangingPunct="1">
              <a:lnSpc>
                <a:spcPct val="90000"/>
              </a:lnSpc>
            </a:pPr>
            <a:r>
              <a:rPr lang="en-US" sz="2000" dirty="0" smtClean="0">
                <a:latin typeface="Arial Unicode MS" panose="020B0604020202020204" pitchFamily="34" charset="-128"/>
                <a:ea typeface="ＭＳ Ｐゴシック" panose="020B0600070205080204" pitchFamily="34" charset="-128"/>
                <a:cs typeface="Arial Unicode MS" panose="020B0604020202020204" pitchFamily="34" charset="-128"/>
              </a:rPr>
              <a:t>Genetic Algorithms </a:t>
            </a:r>
            <a:endParaRPr lang="en-US" sz="2000" dirty="0" smtClean="0">
              <a:latin typeface="Courier New" panose="02070309020205020404" pitchFamily="49" charset="0"/>
              <a:ea typeface="ＭＳ Ｐゴシック" panose="020B0600070205080204" pitchFamily="34" charset="-128"/>
              <a:cs typeface="Courier New" panose="02070309020205020404" pitchFamily="49" charset="0"/>
            </a:endParaRPr>
          </a:p>
          <a:p>
            <a:pPr eaLnBrk="1" hangingPunct="1">
              <a:lnSpc>
                <a:spcPct val="90000"/>
              </a:lnSpc>
            </a:pPr>
            <a:r>
              <a:rPr lang="en-US" sz="2000" dirty="0" smtClean="0">
                <a:latin typeface="Arial Unicode MS" panose="020B0604020202020204" pitchFamily="34" charset="-128"/>
                <a:ea typeface="ＭＳ Ｐゴシック" panose="020B0600070205080204" pitchFamily="34" charset="-128"/>
                <a:cs typeface="Arial Unicode MS" panose="020B0604020202020204" pitchFamily="34" charset="-128"/>
              </a:rPr>
              <a:t>Explanation-based and Transformation-based Learning </a:t>
            </a:r>
            <a:endParaRPr lang="en-US" sz="2000" dirty="0" smtClean="0">
              <a:latin typeface="Courier New" panose="02070309020205020404" pitchFamily="49" charset="0"/>
              <a:ea typeface="ＭＳ Ｐゴシック" panose="020B0600070205080204" pitchFamily="34" charset="-128"/>
              <a:cs typeface="Courier New" panose="02070309020205020404" pitchFamily="49" charset="0"/>
            </a:endParaRPr>
          </a:p>
          <a:p>
            <a:pPr eaLnBrk="1" hangingPunct="1">
              <a:lnSpc>
                <a:spcPct val="90000"/>
              </a:lnSpc>
            </a:pPr>
            <a:r>
              <a:rPr lang="en-US" sz="2000" dirty="0" smtClean="0">
                <a:latin typeface="Arial Unicode MS" panose="020B0604020202020204" pitchFamily="34" charset="-128"/>
                <a:ea typeface="ＭＳ Ｐゴシック" panose="020B0600070205080204" pitchFamily="34" charset="-128"/>
                <a:cs typeface="Arial Unicode MS" panose="020B0604020202020204" pitchFamily="34" charset="-128"/>
              </a:rPr>
              <a:t>Reinforcement and Case-based Learning </a:t>
            </a:r>
            <a:endParaRPr lang="en-US" sz="2000" dirty="0" smtClean="0">
              <a:latin typeface="Courier New" panose="02070309020205020404" pitchFamily="49" charset="0"/>
              <a:ea typeface="ＭＳ Ｐゴシック" panose="020B0600070205080204" pitchFamily="34" charset="-128"/>
              <a:cs typeface="Courier New" panose="02070309020205020404" pitchFamily="49" charset="0"/>
            </a:endParaRPr>
          </a:p>
          <a:p>
            <a:pPr eaLnBrk="1" hangingPunct="1">
              <a:lnSpc>
                <a:spcPct val="90000"/>
              </a:lnSpc>
            </a:pPr>
            <a:r>
              <a:rPr lang="en-US" sz="2000" dirty="0" smtClean="0">
                <a:latin typeface="Arial Unicode MS" panose="020B0604020202020204" pitchFamily="34" charset="-128"/>
                <a:ea typeface="ＭＳ Ｐゴシック" panose="020B0600070205080204" pitchFamily="34" charset="-128"/>
                <a:cs typeface="Arial Unicode MS" panose="020B0604020202020204" pitchFamily="34" charset="-128"/>
              </a:rPr>
              <a:t>Macro Learning </a:t>
            </a:r>
            <a:endParaRPr lang="en-US" sz="2000" dirty="0" smtClean="0">
              <a:latin typeface="Courier New" panose="02070309020205020404" pitchFamily="49" charset="0"/>
              <a:ea typeface="ＭＳ Ｐゴシック" panose="020B0600070205080204" pitchFamily="34" charset="-128"/>
              <a:cs typeface="Courier New" panose="02070309020205020404" pitchFamily="49" charset="0"/>
            </a:endParaRPr>
          </a:p>
          <a:p>
            <a:pPr eaLnBrk="1" hangingPunct="1">
              <a:lnSpc>
                <a:spcPct val="90000"/>
              </a:lnSpc>
            </a:pPr>
            <a:r>
              <a:rPr lang="en-US" sz="2000" dirty="0" smtClean="0">
                <a:latin typeface="Arial Unicode MS" panose="020B0604020202020204" pitchFamily="34" charset="-128"/>
                <a:ea typeface="ＭＳ Ｐゴシック" panose="020B0600070205080204" pitchFamily="34" charset="-128"/>
                <a:cs typeface="Arial Unicode MS" panose="020B0604020202020204" pitchFamily="34" charset="-128"/>
              </a:rPr>
              <a:t>Evaluation Functions </a:t>
            </a:r>
            <a:endParaRPr lang="en-US" sz="2000" dirty="0" smtClean="0">
              <a:latin typeface="Courier New" panose="02070309020205020404" pitchFamily="49" charset="0"/>
              <a:ea typeface="ＭＳ Ｐゴシック" panose="020B0600070205080204" pitchFamily="34" charset="-128"/>
              <a:cs typeface="Courier New" panose="02070309020205020404" pitchFamily="49" charset="0"/>
            </a:endParaRPr>
          </a:p>
          <a:p>
            <a:pPr eaLnBrk="1" hangingPunct="1">
              <a:lnSpc>
                <a:spcPct val="90000"/>
              </a:lnSpc>
            </a:pPr>
            <a:r>
              <a:rPr lang="en-US" sz="2000" dirty="0" smtClean="0">
                <a:latin typeface="Arial Unicode MS" panose="020B0604020202020204" pitchFamily="34" charset="-128"/>
                <a:ea typeface="ＭＳ Ｐゴシック" panose="020B0600070205080204" pitchFamily="34" charset="-128"/>
                <a:cs typeface="Arial Unicode MS" panose="020B0604020202020204" pitchFamily="34" charset="-128"/>
              </a:rPr>
              <a:t>Cognitive Learning Architectures </a:t>
            </a:r>
            <a:endParaRPr lang="en-US" sz="2000" dirty="0" smtClean="0">
              <a:latin typeface="Courier New" panose="02070309020205020404" pitchFamily="49" charset="0"/>
              <a:ea typeface="ＭＳ Ｐゴシック" panose="020B0600070205080204" pitchFamily="34" charset="-128"/>
              <a:cs typeface="Courier New" panose="02070309020205020404" pitchFamily="49" charset="0"/>
            </a:endParaRPr>
          </a:p>
          <a:p>
            <a:pPr eaLnBrk="1" hangingPunct="1">
              <a:lnSpc>
                <a:spcPct val="90000"/>
              </a:lnSpc>
            </a:pPr>
            <a:r>
              <a:rPr lang="en-US" sz="2000" dirty="0" smtClean="0">
                <a:latin typeface="Arial Unicode MS" panose="020B0604020202020204" pitchFamily="34" charset="-128"/>
                <a:ea typeface="ＭＳ Ｐゴシック" panose="020B0600070205080204" pitchFamily="34" charset="-128"/>
                <a:cs typeface="Arial Unicode MS" panose="020B0604020202020204" pitchFamily="34" charset="-128"/>
              </a:rPr>
              <a:t>Constructive Induction </a:t>
            </a:r>
            <a:endParaRPr lang="en-US" sz="2000" dirty="0" smtClean="0">
              <a:latin typeface="Courier New" panose="02070309020205020404" pitchFamily="49" charset="0"/>
              <a:ea typeface="ＭＳ Ｐゴシック" panose="020B0600070205080204" pitchFamily="34" charset="-128"/>
              <a:cs typeface="Courier New" panose="02070309020205020404" pitchFamily="49" charset="0"/>
            </a:endParaRPr>
          </a:p>
          <a:p>
            <a:pPr eaLnBrk="1" hangingPunct="1">
              <a:lnSpc>
                <a:spcPct val="90000"/>
              </a:lnSpc>
            </a:pPr>
            <a:r>
              <a:rPr lang="en-US" sz="2000" dirty="0" smtClean="0">
                <a:latin typeface="Arial Unicode MS" panose="020B0604020202020204" pitchFamily="34" charset="-128"/>
                <a:ea typeface="ＭＳ Ｐゴシック" panose="020B0600070205080204" pitchFamily="34" charset="-128"/>
                <a:cs typeface="Arial Unicode MS" panose="020B0604020202020204" pitchFamily="34" charset="-128"/>
              </a:rPr>
              <a:t>Discovery Systems</a:t>
            </a:r>
            <a:endParaRPr lang="en-US" sz="2000" dirty="0" smtClean="0">
              <a:latin typeface="Courier New" panose="02070309020205020404" pitchFamily="49" charset="0"/>
              <a:ea typeface="ＭＳ Ｐゴシック" panose="020B0600070205080204" pitchFamily="34" charset="-128"/>
              <a:cs typeface="Courier New" panose="02070309020205020404" pitchFamily="49" charset="0"/>
            </a:endParaRPr>
          </a:p>
          <a:p>
            <a:pPr eaLnBrk="1" hangingPunct="1">
              <a:lnSpc>
                <a:spcPct val="90000"/>
              </a:lnSpc>
            </a:pPr>
            <a:endParaRPr lang="en-US" sz="2000" dirty="0" smtClean="0">
              <a:ea typeface="ＭＳ Ｐゴシック" panose="020B0600070205080204" pitchFamily="34" charset="-128"/>
            </a:endParaRPr>
          </a:p>
        </p:txBody>
      </p:sp>
    </p:spTree>
    <p:extLst>
      <p:ext uri="{BB962C8B-B14F-4D97-AF65-F5344CB8AC3E}">
        <p14:creationId xmlns:p14="http://schemas.microsoft.com/office/powerpoint/2010/main" val="19418803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3400" y="457200"/>
            <a:ext cx="7279237" cy="426142"/>
          </a:xfrm>
        </p:spPr>
        <p:txBody>
          <a:bodyPr/>
          <a:lstStyle/>
          <a:p>
            <a:pPr eaLnBrk="1" hangingPunct="1"/>
            <a:r>
              <a:rPr lang="sv-SE" sz="2800" dirty="0" smtClean="0">
                <a:solidFill>
                  <a:srgbClr val="FF3300"/>
                </a:solidFill>
                <a:ea typeface="ＭＳ Ｐゴシック" panose="020B0600070205080204" pitchFamily="34" charset="-128"/>
              </a:rPr>
              <a:t>Languages or Tools for Machine Learning</a:t>
            </a:r>
          </a:p>
        </p:txBody>
      </p:sp>
      <p:sp>
        <p:nvSpPr>
          <p:cNvPr id="33795" name="Rectangle 3"/>
          <p:cNvSpPr>
            <a:spLocks noGrp="1" noChangeArrowheads="1"/>
          </p:cNvSpPr>
          <p:nvPr>
            <p:ph type="body" idx="1"/>
          </p:nvPr>
        </p:nvSpPr>
        <p:spPr>
          <a:xfrm>
            <a:off x="381000" y="990600"/>
            <a:ext cx="8839200" cy="4575612"/>
          </a:xfrm>
        </p:spPr>
        <p:txBody>
          <a:bodyPr/>
          <a:lstStyle/>
          <a:p>
            <a:pPr eaLnBrk="1" hangingPunct="1">
              <a:lnSpc>
                <a:spcPct val="150000"/>
              </a:lnSpc>
              <a:spcBef>
                <a:spcPct val="0"/>
              </a:spcBef>
            </a:pPr>
            <a:r>
              <a:rPr lang="en-US" sz="2000" dirty="0" smtClean="0">
                <a:ea typeface="ＭＳ Ｐゴシック" panose="020B0600070205080204" pitchFamily="34" charset="-128"/>
              </a:rPr>
              <a:t>Python – </a:t>
            </a:r>
            <a:r>
              <a:rPr lang="en-US" sz="2000" b="0" dirty="0" smtClean="0">
                <a:ea typeface="ＭＳ Ｐゴシック" panose="020B0600070205080204" pitchFamily="34" charset="-128"/>
              </a:rPr>
              <a:t>Open source programming language adopted for machine learning.</a:t>
            </a:r>
          </a:p>
          <a:p>
            <a:pPr eaLnBrk="1" hangingPunct="1">
              <a:lnSpc>
                <a:spcPct val="150000"/>
              </a:lnSpc>
              <a:spcBef>
                <a:spcPct val="0"/>
              </a:spcBef>
            </a:pPr>
            <a:r>
              <a:rPr lang="en-US" sz="2000" dirty="0" smtClean="0">
                <a:ea typeface="ＭＳ Ｐゴシック" panose="020B0600070205080204" pitchFamily="34" charset="-128"/>
              </a:rPr>
              <a:t>R – </a:t>
            </a:r>
            <a:r>
              <a:rPr lang="en-US" sz="2000" b="0" dirty="0" smtClean="0">
                <a:ea typeface="ＭＳ Ｐゴシック" panose="020B0600070205080204" pitchFamily="34" charset="-128"/>
              </a:rPr>
              <a:t>Open source software. Used for statistical computing and data analysis</a:t>
            </a:r>
          </a:p>
          <a:p>
            <a:pPr eaLnBrk="1" hangingPunct="1">
              <a:lnSpc>
                <a:spcPct val="150000"/>
              </a:lnSpc>
              <a:spcBef>
                <a:spcPct val="0"/>
              </a:spcBef>
            </a:pPr>
            <a:r>
              <a:rPr lang="en-US" sz="2000" dirty="0" err="1" smtClean="0">
                <a:ea typeface="ＭＳ Ｐゴシック" panose="020B0600070205080204" pitchFamily="34" charset="-128"/>
              </a:rPr>
              <a:t>Matlab</a:t>
            </a:r>
            <a:r>
              <a:rPr lang="en-US" sz="2000" dirty="0" smtClean="0">
                <a:ea typeface="ＭＳ Ｐゴシック" panose="020B0600070205080204" pitchFamily="34" charset="-128"/>
              </a:rPr>
              <a:t> -  </a:t>
            </a:r>
            <a:r>
              <a:rPr lang="en-US" sz="2000" b="0" dirty="0" smtClean="0">
                <a:ea typeface="ＭＳ Ｐゴシック" panose="020B0600070205080204" pitchFamily="34" charset="-128"/>
              </a:rPr>
              <a:t>Developed by </a:t>
            </a:r>
            <a:r>
              <a:rPr lang="en-US" sz="2000" b="0" dirty="0" err="1" smtClean="0">
                <a:ea typeface="ＭＳ Ｐゴシック" panose="020B0600070205080204" pitchFamily="34" charset="-128"/>
              </a:rPr>
              <a:t>MathWorks</a:t>
            </a:r>
            <a:r>
              <a:rPr lang="en-US" sz="2000" b="0" dirty="0" smtClean="0">
                <a:ea typeface="ＭＳ Ｐゴシック" panose="020B0600070205080204" pitchFamily="34" charset="-128"/>
              </a:rPr>
              <a:t>. Licensed version. Used for variety of applications.</a:t>
            </a:r>
          </a:p>
          <a:p>
            <a:pPr eaLnBrk="1" hangingPunct="1">
              <a:lnSpc>
                <a:spcPct val="150000"/>
              </a:lnSpc>
              <a:spcBef>
                <a:spcPct val="0"/>
              </a:spcBef>
            </a:pPr>
            <a:r>
              <a:rPr lang="en-US" sz="2000" dirty="0" smtClean="0">
                <a:ea typeface="ＭＳ Ｐゴシック" panose="020B0600070205080204" pitchFamily="34" charset="-128"/>
              </a:rPr>
              <a:t>SAS – </a:t>
            </a:r>
            <a:r>
              <a:rPr lang="en-US" sz="2000" b="0" dirty="0" smtClean="0">
                <a:ea typeface="ＭＳ Ｐゴシック" panose="020B0600070205080204" pitchFamily="34" charset="-128"/>
              </a:rPr>
              <a:t>Statistical Analysis System, was developed and licensed by SAS Institute provides strong support for ML.</a:t>
            </a:r>
          </a:p>
          <a:p>
            <a:pPr eaLnBrk="1" hangingPunct="1">
              <a:lnSpc>
                <a:spcPct val="150000"/>
              </a:lnSpc>
              <a:spcBef>
                <a:spcPct val="0"/>
              </a:spcBef>
            </a:pPr>
            <a:r>
              <a:rPr lang="en-US" sz="2000" dirty="0" smtClean="0">
                <a:ea typeface="ＭＳ Ｐゴシック" panose="020B0600070205080204" pitchFamily="34" charset="-128"/>
              </a:rPr>
              <a:t>Others-</a:t>
            </a:r>
          </a:p>
          <a:p>
            <a:pPr lvl="1" eaLnBrk="1" hangingPunct="1">
              <a:lnSpc>
                <a:spcPct val="150000"/>
              </a:lnSpc>
              <a:spcBef>
                <a:spcPct val="0"/>
              </a:spcBef>
            </a:pPr>
            <a:r>
              <a:rPr lang="en-US" dirty="0" smtClean="0">
                <a:ea typeface="ＭＳ Ｐゴシック" panose="020B0600070205080204" pitchFamily="34" charset="-128"/>
              </a:rPr>
              <a:t>SPSS(Statistical Package for the Social Sciences) – IBM</a:t>
            </a:r>
          </a:p>
          <a:p>
            <a:pPr lvl="1" eaLnBrk="1" hangingPunct="1">
              <a:lnSpc>
                <a:spcPct val="150000"/>
              </a:lnSpc>
              <a:spcBef>
                <a:spcPct val="0"/>
              </a:spcBef>
            </a:pPr>
            <a:r>
              <a:rPr lang="en-US" dirty="0" smtClean="0">
                <a:ea typeface="ＭＳ Ｐゴシック" panose="020B0600070205080204" pitchFamily="34" charset="-128"/>
              </a:rPr>
              <a:t>Julia – MIT(</a:t>
            </a:r>
            <a:r>
              <a:rPr lang="en-US" dirty="0"/>
              <a:t>Massachusetts Institute of </a:t>
            </a:r>
            <a:r>
              <a:rPr lang="en-US" dirty="0" smtClean="0"/>
              <a:t>Technology)</a:t>
            </a:r>
            <a:endParaRPr lang="en-US" dirty="0" smtClean="0">
              <a:ea typeface="ＭＳ Ｐゴシック" panose="020B0600070205080204" pitchFamily="34" charset="-128"/>
            </a:endParaRPr>
          </a:p>
        </p:txBody>
      </p:sp>
    </p:spTree>
    <p:extLst>
      <p:ext uri="{BB962C8B-B14F-4D97-AF65-F5344CB8AC3E}">
        <p14:creationId xmlns:p14="http://schemas.microsoft.com/office/powerpoint/2010/main" val="32047706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412058"/>
            <a:ext cx="6161943" cy="426142"/>
          </a:xfrm>
        </p:spPr>
        <p:txBody>
          <a:bodyPr/>
          <a:lstStyle/>
          <a:p>
            <a:r>
              <a:rPr lang="en-US" sz="2800" smtClean="0">
                <a:solidFill>
                  <a:srgbClr val="FF0000"/>
                </a:solidFill>
                <a:ea typeface="ＭＳ Ｐゴシック" panose="020B0600070205080204" pitchFamily="34" charset="-128"/>
              </a:rPr>
              <a:t>History of Machine Learning (cont.)</a:t>
            </a:r>
          </a:p>
        </p:txBody>
      </p:sp>
      <p:sp>
        <p:nvSpPr>
          <p:cNvPr id="14339" name="Rectangle 3"/>
          <p:cNvSpPr>
            <a:spLocks noGrp="1" noChangeArrowheads="1"/>
          </p:cNvSpPr>
          <p:nvPr>
            <p:ph type="body" idx="1"/>
          </p:nvPr>
        </p:nvSpPr>
        <p:spPr>
          <a:xfrm>
            <a:off x="457200" y="1143000"/>
            <a:ext cx="8458200" cy="5000343"/>
          </a:xfrm>
        </p:spPr>
        <p:txBody>
          <a:bodyPr/>
          <a:lstStyle/>
          <a:p>
            <a:pPr>
              <a:lnSpc>
                <a:spcPct val="80000"/>
              </a:lnSpc>
            </a:pPr>
            <a:r>
              <a:rPr lang="en-US" sz="2400" dirty="0" smtClean="0">
                <a:ea typeface="ＭＳ Ｐゴシック" panose="020B0600070205080204" pitchFamily="34" charset="-128"/>
              </a:rPr>
              <a:t>2000s</a:t>
            </a:r>
          </a:p>
          <a:p>
            <a:pPr lvl="1">
              <a:lnSpc>
                <a:spcPct val="80000"/>
              </a:lnSpc>
            </a:pPr>
            <a:r>
              <a:rPr lang="en-US" sz="2000" dirty="0" smtClean="0">
                <a:ea typeface="ＭＳ Ｐゴシック" panose="020B0600070205080204" pitchFamily="34" charset="-128"/>
              </a:rPr>
              <a:t>Support vector machines</a:t>
            </a:r>
          </a:p>
          <a:p>
            <a:pPr lvl="1">
              <a:lnSpc>
                <a:spcPct val="80000"/>
              </a:lnSpc>
            </a:pPr>
            <a:r>
              <a:rPr lang="en-US" sz="2000" dirty="0" smtClean="0">
                <a:ea typeface="ＭＳ Ｐゴシック" panose="020B0600070205080204" pitchFamily="34" charset="-128"/>
              </a:rPr>
              <a:t>Kernel &amp; Graphical models</a:t>
            </a:r>
          </a:p>
          <a:p>
            <a:pPr lvl="1">
              <a:lnSpc>
                <a:spcPct val="80000"/>
              </a:lnSpc>
            </a:pPr>
            <a:r>
              <a:rPr lang="en-US" sz="2000" dirty="0" smtClean="0">
                <a:ea typeface="ＭＳ Ｐゴシック" panose="020B0600070205080204" pitchFamily="34" charset="-128"/>
              </a:rPr>
              <a:t>Statistical relational and Transfer learning</a:t>
            </a:r>
          </a:p>
          <a:p>
            <a:pPr lvl="1">
              <a:lnSpc>
                <a:spcPct val="80000"/>
              </a:lnSpc>
            </a:pPr>
            <a:r>
              <a:rPr lang="en-US" sz="2000" dirty="0" smtClean="0">
                <a:ea typeface="ＭＳ Ｐゴシック" panose="020B0600070205080204" pitchFamily="34" charset="-128"/>
              </a:rPr>
              <a:t>Sequence labeling</a:t>
            </a:r>
          </a:p>
          <a:p>
            <a:pPr lvl="1">
              <a:lnSpc>
                <a:spcPct val="80000"/>
              </a:lnSpc>
            </a:pPr>
            <a:r>
              <a:rPr lang="en-US" sz="2000" dirty="0" smtClean="0">
                <a:ea typeface="ＭＳ Ｐゴシック" panose="020B0600070205080204" pitchFamily="34" charset="-128"/>
              </a:rPr>
              <a:t>Collective classification and structured outputs</a:t>
            </a:r>
          </a:p>
          <a:p>
            <a:pPr lvl="1">
              <a:lnSpc>
                <a:spcPct val="80000"/>
              </a:lnSpc>
            </a:pPr>
            <a:r>
              <a:rPr lang="en-US" sz="2000" dirty="0" smtClean="0">
                <a:ea typeface="ＭＳ Ｐゴシック" panose="020B0600070205080204" pitchFamily="34" charset="-128"/>
              </a:rPr>
              <a:t>Computer Systems Applications</a:t>
            </a:r>
          </a:p>
          <a:p>
            <a:pPr lvl="2">
              <a:lnSpc>
                <a:spcPct val="80000"/>
              </a:lnSpc>
            </a:pPr>
            <a:r>
              <a:rPr lang="en-US" sz="1800" dirty="0" smtClean="0">
                <a:ea typeface="ＭＳ Ｐゴシック" panose="020B0600070205080204" pitchFamily="34" charset="-128"/>
              </a:rPr>
              <a:t>Compilers</a:t>
            </a:r>
          </a:p>
          <a:p>
            <a:pPr lvl="2">
              <a:lnSpc>
                <a:spcPct val="80000"/>
              </a:lnSpc>
            </a:pPr>
            <a:r>
              <a:rPr lang="en-US" sz="1800" dirty="0" smtClean="0">
                <a:ea typeface="ＭＳ Ｐゴシック" panose="020B0600070205080204" pitchFamily="34" charset="-128"/>
              </a:rPr>
              <a:t>Debugging</a:t>
            </a:r>
          </a:p>
          <a:p>
            <a:pPr lvl="2">
              <a:lnSpc>
                <a:spcPct val="80000"/>
              </a:lnSpc>
            </a:pPr>
            <a:r>
              <a:rPr lang="en-US" sz="1800" dirty="0" smtClean="0">
                <a:ea typeface="ＭＳ Ｐゴシック" panose="020B0600070205080204" pitchFamily="34" charset="-128"/>
              </a:rPr>
              <a:t>Graphics</a:t>
            </a:r>
          </a:p>
          <a:p>
            <a:pPr lvl="2">
              <a:lnSpc>
                <a:spcPct val="80000"/>
              </a:lnSpc>
            </a:pPr>
            <a:r>
              <a:rPr lang="en-US" sz="1800" dirty="0" smtClean="0">
                <a:ea typeface="ＭＳ Ｐゴシック" panose="020B0600070205080204" pitchFamily="34" charset="-128"/>
              </a:rPr>
              <a:t>Security (intrusion, virus, and worm detection)</a:t>
            </a:r>
          </a:p>
          <a:p>
            <a:pPr lvl="1">
              <a:lnSpc>
                <a:spcPct val="80000"/>
              </a:lnSpc>
            </a:pPr>
            <a:r>
              <a:rPr lang="en-US" sz="2000" dirty="0" smtClean="0">
                <a:ea typeface="ＭＳ Ｐゴシック" panose="020B0600070205080204" pitchFamily="34" charset="-128"/>
              </a:rPr>
              <a:t>E-mail management</a:t>
            </a:r>
          </a:p>
          <a:p>
            <a:pPr lvl="1">
              <a:lnSpc>
                <a:spcPct val="80000"/>
              </a:lnSpc>
            </a:pPr>
            <a:r>
              <a:rPr lang="en-US" sz="2000" dirty="0" smtClean="0">
                <a:ea typeface="ＭＳ Ｐゴシック" panose="020B0600070205080204" pitchFamily="34" charset="-128"/>
              </a:rPr>
              <a:t>Personalized assistants that learn</a:t>
            </a:r>
          </a:p>
          <a:p>
            <a:pPr lvl="1">
              <a:lnSpc>
                <a:spcPct val="80000"/>
              </a:lnSpc>
            </a:pPr>
            <a:r>
              <a:rPr lang="en-US" sz="2000" dirty="0" smtClean="0">
                <a:ea typeface="ＭＳ Ｐゴシック" panose="020B0600070205080204" pitchFamily="34" charset="-128"/>
              </a:rPr>
              <a:t>Learning in robotics and vision</a:t>
            </a:r>
          </a:p>
        </p:txBody>
      </p:sp>
    </p:spTree>
    <p:extLst>
      <p:ext uri="{BB962C8B-B14F-4D97-AF65-F5344CB8AC3E}">
        <p14:creationId xmlns:p14="http://schemas.microsoft.com/office/powerpoint/2010/main" val="23811772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1143000"/>
            <a:ext cx="7848600" cy="181023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MODEL SELECTION and GENERALIZATION</a:t>
            </a:r>
            <a:endParaRPr lang="en-US" dirty="0"/>
          </a:p>
        </p:txBody>
      </p:sp>
    </p:spTree>
    <p:extLst>
      <p:ext uri="{BB962C8B-B14F-4D97-AF65-F5344CB8AC3E}">
        <p14:creationId xmlns:p14="http://schemas.microsoft.com/office/powerpoint/2010/main" val="19433499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62000" y="393702"/>
            <a:ext cx="4462760" cy="426142"/>
          </a:xfrm>
        </p:spPr>
        <p:txBody>
          <a:bodyPr/>
          <a:lstStyle/>
          <a:p>
            <a:r>
              <a:rPr lang="en-US" sz="2800" smtClean="0">
                <a:solidFill>
                  <a:srgbClr val="FF0000"/>
                </a:solidFill>
                <a:ea typeface="ＭＳ Ｐゴシック" panose="020B0600070205080204" pitchFamily="34" charset="-128"/>
              </a:rPr>
              <a:t>How do Machines Learn?</a:t>
            </a:r>
          </a:p>
        </p:txBody>
      </p:sp>
      <p:sp>
        <p:nvSpPr>
          <p:cNvPr id="15363" name="Content Placeholder 2"/>
          <p:cNvSpPr>
            <a:spLocks noGrp="1"/>
          </p:cNvSpPr>
          <p:nvPr>
            <p:ph idx="1"/>
          </p:nvPr>
        </p:nvSpPr>
        <p:spPr>
          <a:xfrm>
            <a:off x="417513" y="3505200"/>
            <a:ext cx="8345487" cy="3048000"/>
          </a:xfrm>
        </p:spPr>
        <p:txBody>
          <a:bodyPr/>
          <a:lstStyle/>
          <a:p>
            <a:pPr marL="457200" indent="-457200">
              <a:buFontTx/>
              <a:buAutoNum type="arabicPeriod"/>
            </a:pPr>
            <a:r>
              <a:rPr lang="en-US" sz="2400" smtClean="0">
                <a:ea typeface="ＭＳ Ｐゴシック" panose="020B0600070205080204" pitchFamily="34" charset="-128"/>
              </a:rPr>
              <a:t>Data Input: Past data or information is utilized as a basis for future decision-making</a:t>
            </a:r>
          </a:p>
          <a:p>
            <a:pPr marL="457200" indent="-457200">
              <a:buFontTx/>
              <a:buAutoNum type="arabicPeriod"/>
            </a:pPr>
            <a:r>
              <a:rPr lang="en-US" sz="2400" smtClean="0">
                <a:ea typeface="ＭＳ Ｐゴシック" panose="020B0600070205080204" pitchFamily="34" charset="-128"/>
              </a:rPr>
              <a:t>Abstraction: The input data is represented in a broader way through the underlying algorithm.</a:t>
            </a:r>
          </a:p>
          <a:p>
            <a:pPr marL="457200" indent="-457200">
              <a:buFontTx/>
              <a:buAutoNum type="arabicPeriod"/>
            </a:pPr>
            <a:r>
              <a:rPr lang="en-US" sz="2400" smtClean="0">
                <a:ea typeface="ＭＳ Ｐゴシック" panose="020B0600070205080204" pitchFamily="34" charset="-128"/>
              </a:rPr>
              <a:t>Generalization: The abstracted representation is generalized to form a framework for making decisions.</a:t>
            </a:r>
          </a:p>
        </p:txBody>
      </p:sp>
      <p:grpSp>
        <p:nvGrpSpPr>
          <p:cNvPr id="15364" name="Group 11"/>
          <p:cNvGrpSpPr>
            <a:grpSpLocks/>
          </p:cNvGrpSpPr>
          <p:nvPr/>
        </p:nvGrpSpPr>
        <p:grpSpPr bwMode="auto">
          <a:xfrm>
            <a:off x="304800" y="1447800"/>
            <a:ext cx="8382000" cy="1676400"/>
            <a:chOff x="381000" y="1633835"/>
            <a:chExt cx="8191500" cy="1871365"/>
          </a:xfrm>
          <a:solidFill>
            <a:schemeClr val="bg1"/>
          </a:solidFill>
        </p:grpSpPr>
        <p:grpSp>
          <p:nvGrpSpPr>
            <p:cNvPr id="15365" name="Group 5"/>
            <p:cNvGrpSpPr>
              <a:grpSpLocks/>
            </p:cNvGrpSpPr>
            <p:nvPr/>
          </p:nvGrpSpPr>
          <p:grpSpPr bwMode="auto">
            <a:xfrm>
              <a:off x="381000" y="1729085"/>
              <a:ext cx="1524000" cy="1776115"/>
              <a:chOff x="800100" y="1981200"/>
              <a:chExt cx="1485900" cy="2095500"/>
            </a:xfrm>
            <a:grpFill/>
          </p:grpSpPr>
          <p:sp>
            <p:nvSpPr>
              <p:cNvPr id="15374" name="Flowchart: Magnetic Disk 1"/>
              <p:cNvSpPr>
                <a:spLocks noChangeArrowheads="1"/>
              </p:cNvSpPr>
              <p:nvPr/>
            </p:nvSpPr>
            <p:spPr bwMode="auto">
              <a:xfrm>
                <a:off x="800100" y="1981200"/>
                <a:ext cx="1485900" cy="2095500"/>
              </a:xfrm>
              <a:prstGeom prst="flowChartMagneticDisk">
                <a:avLst/>
              </a:prstGeom>
              <a:grpFill/>
              <a:ln w="9525" algn="ctr">
                <a:solidFill>
                  <a:schemeClr val="tx1"/>
                </a:solidFill>
                <a:miter lim="800000"/>
                <a:headEnd/>
                <a:tailEnd/>
              </a:ln>
            </p:spPr>
            <p:txBody>
              <a:bodyPr wrap="none"/>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sz="2400">
                  <a:latin typeface="Tahoma" panose="020B0604030504040204" pitchFamily="34" charset="0"/>
                </a:endParaRPr>
              </a:p>
            </p:txBody>
          </p:sp>
          <p:sp>
            <p:nvSpPr>
              <p:cNvPr id="15375" name="TextBox 4"/>
              <p:cNvSpPr txBox="1">
                <a:spLocks noChangeArrowheads="1"/>
              </p:cNvSpPr>
              <p:nvPr/>
            </p:nvSpPr>
            <p:spPr bwMode="auto">
              <a:xfrm>
                <a:off x="1066800" y="2819400"/>
                <a:ext cx="990600" cy="83099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sz="2400">
                    <a:latin typeface="Tahoma" panose="020B0604030504040204" pitchFamily="34" charset="0"/>
                  </a:rPr>
                  <a:t>Data Input</a:t>
                </a:r>
              </a:p>
            </p:txBody>
          </p:sp>
        </p:grpSp>
        <p:grpSp>
          <p:nvGrpSpPr>
            <p:cNvPr id="15366" name="Group 6"/>
            <p:cNvGrpSpPr>
              <a:grpSpLocks/>
            </p:cNvGrpSpPr>
            <p:nvPr/>
          </p:nvGrpSpPr>
          <p:grpSpPr bwMode="auto">
            <a:xfrm>
              <a:off x="2743200" y="1633835"/>
              <a:ext cx="2514600" cy="1871365"/>
              <a:chOff x="3124200" y="2095500"/>
              <a:chExt cx="2590800" cy="1981200"/>
            </a:xfrm>
            <a:grpFill/>
          </p:grpSpPr>
          <p:sp>
            <p:nvSpPr>
              <p:cNvPr id="3" name="Cloud 2"/>
              <p:cNvSpPr/>
              <p:nvPr/>
            </p:nvSpPr>
            <p:spPr bwMode="auto">
              <a:xfrm>
                <a:off x="3124832" y="2095500"/>
                <a:ext cx="2589462" cy="1981200"/>
              </a:xfrm>
              <a:prstGeom prst="cloud">
                <a:avLst/>
              </a:prstGeom>
              <a:grpFill/>
              <a:ln w="9525" cap="flat" cmpd="sng" algn="ctr">
                <a:solidFill>
                  <a:schemeClr val="tx1"/>
                </a:solidFill>
                <a:prstDash val="solid"/>
                <a:miter lim="800000"/>
                <a:headEnd type="none" w="med" len="med"/>
                <a:tailEnd type="none" w="med" len="med"/>
              </a:ln>
              <a:effectLst/>
            </p:spPr>
            <p:txBody>
              <a:bodyPr wrap="none"/>
              <a:lstStyle/>
              <a:p>
                <a:pPr eaLnBrk="1" hangingPunct="1">
                  <a:defRPr/>
                </a:pPr>
                <a:endParaRPr lang="en-US">
                  <a:latin typeface="Tahoma" charset="0"/>
                </a:endParaRPr>
              </a:p>
            </p:txBody>
          </p:sp>
          <p:sp>
            <p:nvSpPr>
              <p:cNvPr id="15373" name="TextBox 7"/>
              <p:cNvSpPr txBox="1">
                <a:spLocks noChangeArrowheads="1"/>
              </p:cNvSpPr>
              <p:nvPr/>
            </p:nvSpPr>
            <p:spPr bwMode="auto">
              <a:xfrm>
                <a:off x="3543300" y="2798117"/>
                <a:ext cx="1752600" cy="4616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sz="2400">
                    <a:latin typeface="Tahoma" panose="020B0604030504040204" pitchFamily="34" charset="0"/>
                  </a:rPr>
                  <a:t>Abstraction</a:t>
                </a:r>
              </a:p>
            </p:txBody>
          </p:sp>
        </p:grpSp>
        <p:grpSp>
          <p:nvGrpSpPr>
            <p:cNvPr id="15367" name="Group 9"/>
            <p:cNvGrpSpPr>
              <a:grpSpLocks/>
            </p:cNvGrpSpPr>
            <p:nvPr/>
          </p:nvGrpSpPr>
          <p:grpSpPr bwMode="auto">
            <a:xfrm>
              <a:off x="6248400" y="1995783"/>
              <a:ext cx="2324100" cy="1167251"/>
              <a:chOff x="6477000" y="2286000"/>
              <a:chExt cx="2438400" cy="1143000"/>
            </a:xfrm>
            <a:grpFill/>
          </p:grpSpPr>
          <p:sp>
            <p:nvSpPr>
              <p:cNvPr id="15370" name="Rectangle 3"/>
              <p:cNvSpPr>
                <a:spLocks noChangeArrowheads="1"/>
              </p:cNvSpPr>
              <p:nvPr/>
            </p:nvSpPr>
            <p:spPr bwMode="auto">
              <a:xfrm>
                <a:off x="6477000" y="2286000"/>
                <a:ext cx="2438400" cy="1143000"/>
              </a:xfrm>
              <a:prstGeom prst="rect">
                <a:avLst/>
              </a:prstGeom>
              <a:grpFill/>
              <a:ln w="9525" algn="ctr">
                <a:solidFill>
                  <a:schemeClr val="tx1"/>
                </a:solidFill>
                <a:miter lim="800000"/>
                <a:headEnd/>
                <a:tailEnd/>
              </a:ln>
            </p:spPr>
            <p:txBody>
              <a:bodyPr wrap="none"/>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sz="2400">
                  <a:latin typeface="Tahoma" panose="020B0604030504040204" pitchFamily="34" charset="0"/>
                </a:endParaRPr>
              </a:p>
            </p:txBody>
          </p:sp>
          <p:sp>
            <p:nvSpPr>
              <p:cNvPr id="15371" name="TextBox 8"/>
              <p:cNvSpPr txBox="1">
                <a:spLocks noChangeArrowheads="1"/>
              </p:cNvSpPr>
              <p:nvPr/>
            </p:nvSpPr>
            <p:spPr bwMode="auto">
              <a:xfrm>
                <a:off x="6667500" y="2624435"/>
                <a:ext cx="2209800" cy="4616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sz="2400">
                    <a:latin typeface="Tahoma" panose="020B0604030504040204" pitchFamily="34" charset="0"/>
                  </a:rPr>
                  <a:t>Generalization</a:t>
                </a:r>
              </a:p>
            </p:txBody>
          </p:sp>
        </p:grpSp>
        <p:sp>
          <p:nvSpPr>
            <p:cNvPr id="15368" name="Right Arrow 10"/>
            <p:cNvSpPr>
              <a:spLocks noChangeArrowheads="1"/>
            </p:cNvSpPr>
            <p:nvPr/>
          </p:nvSpPr>
          <p:spPr bwMode="auto">
            <a:xfrm>
              <a:off x="2057400" y="2477868"/>
              <a:ext cx="609600" cy="265332"/>
            </a:xfrm>
            <a:prstGeom prst="rightArrow">
              <a:avLst>
                <a:gd name="adj1" fmla="val 50000"/>
                <a:gd name="adj2" fmla="val 50003"/>
              </a:avLst>
            </a:prstGeom>
            <a:grpFill/>
            <a:ln w="9525" algn="ctr">
              <a:solidFill>
                <a:schemeClr val="tx1"/>
              </a:solidFill>
              <a:miter lim="800000"/>
              <a:headEnd/>
              <a:tailEnd/>
            </a:ln>
          </p:spPr>
          <p:txBody>
            <a:bodyPr wrap="none"/>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sz="2400">
                <a:latin typeface="Tahoma" panose="020B0604030504040204" pitchFamily="34" charset="0"/>
              </a:endParaRPr>
            </a:p>
          </p:txBody>
        </p:sp>
        <p:sp>
          <p:nvSpPr>
            <p:cNvPr id="15369" name="Right Arrow 13"/>
            <p:cNvSpPr>
              <a:spLocks noChangeArrowheads="1"/>
            </p:cNvSpPr>
            <p:nvPr/>
          </p:nvSpPr>
          <p:spPr bwMode="auto">
            <a:xfrm>
              <a:off x="5486400" y="2401668"/>
              <a:ext cx="609600" cy="265332"/>
            </a:xfrm>
            <a:prstGeom prst="rightArrow">
              <a:avLst>
                <a:gd name="adj1" fmla="val 50000"/>
                <a:gd name="adj2" fmla="val 50003"/>
              </a:avLst>
            </a:prstGeom>
            <a:grpFill/>
            <a:ln w="9525" algn="ctr">
              <a:solidFill>
                <a:schemeClr val="tx1"/>
              </a:solidFill>
              <a:miter lim="800000"/>
              <a:headEnd/>
              <a:tailEnd/>
            </a:ln>
          </p:spPr>
          <p:txBody>
            <a:bodyPr wrap="none"/>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sz="2400">
                <a:latin typeface="Tahoma" panose="020B0604030504040204" pitchFamily="34" charset="0"/>
              </a:endParaRPr>
            </a:p>
          </p:txBody>
        </p:sp>
      </p:grpSp>
    </p:spTree>
    <p:extLst>
      <p:ext uri="{BB962C8B-B14F-4D97-AF65-F5344CB8AC3E}">
        <p14:creationId xmlns:p14="http://schemas.microsoft.com/office/powerpoint/2010/main" val="8352778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85800" y="412058"/>
            <a:ext cx="2404504" cy="479747"/>
          </a:xfrm>
        </p:spPr>
        <p:txBody>
          <a:bodyPr/>
          <a:lstStyle/>
          <a:p>
            <a:r>
              <a:rPr lang="en-US" sz="3200" smtClean="0">
                <a:solidFill>
                  <a:schemeClr val="accent1"/>
                </a:solidFill>
                <a:ea typeface="ＭＳ Ｐゴシック" panose="020B0600070205080204" pitchFamily="34" charset="-128"/>
              </a:rPr>
              <a:t>Abstraction</a:t>
            </a:r>
          </a:p>
        </p:txBody>
      </p:sp>
      <p:sp>
        <p:nvSpPr>
          <p:cNvPr id="16387" name="Content Placeholder 2"/>
          <p:cNvSpPr>
            <a:spLocks noGrp="1"/>
          </p:cNvSpPr>
          <p:nvPr>
            <p:ph idx="1"/>
          </p:nvPr>
        </p:nvSpPr>
        <p:spPr>
          <a:xfrm>
            <a:off x="457200" y="1371600"/>
            <a:ext cx="8229600" cy="3763081"/>
          </a:xfrm>
        </p:spPr>
        <p:txBody>
          <a:bodyPr/>
          <a:lstStyle/>
          <a:p>
            <a:r>
              <a:rPr lang="en-US" sz="2400" smtClean="0">
                <a:ea typeface="ＭＳ Ｐゴシック" panose="020B0600070205080204" pitchFamily="34" charset="-128"/>
              </a:rPr>
              <a:t>The data, given as input, cannot be used in the original shape and form.</a:t>
            </a:r>
          </a:p>
          <a:p>
            <a:r>
              <a:rPr lang="en-US" sz="2400" smtClean="0">
                <a:ea typeface="ＭＳ Ｐゴシック" panose="020B0600070205080204" pitchFamily="34" charset="-128"/>
              </a:rPr>
              <a:t>Abstraction helps in deriving a conceptual map based on the input data.</a:t>
            </a:r>
          </a:p>
          <a:p>
            <a:r>
              <a:rPr lang="en-US" sz="2400" smtClean="0">
                <a:ea typeface="ＭＳ Ｐゴシック" panose="020B0600070205080204" pitchFamily="34" charset="-128"/>
              </a:rPr>
              <a:t>The model may be in any one of forms:</a:t>
            </a:r>
          </a:p>
          <a:p>
            <a:pPr lvl="1"/>
            <a:r>
              <a:rPr lang="en-US" sz="2400" smtClean="0">
                <a:ea typeface="ＭＳ Ｐゴシック" panose="020B0600070205080204" pitchFamily="34" charset="-128"/>
              </a:rPr>
              <a:t>Computational blocks like if/else rules</a:t>
            </a:r>
          </a:p>
          <a:p>
            <a:pPr lvl="1"/>
            <a:r>
              <a:rPr lang="en-US" sz="2400" smtClean="0">
                <a:ea typeface="ＭＳ Ｐゴシック" panose="020B0600070205080204" pitchFamily="34" charset="-128"/>
              </a:rPr>
              <a:t>Mathematical equations</a:t>
            </a:r>
          </a:p>
          <a:p>
            <a:pPr lvl="1"/>
            <a:r>
              <a:rPr lang="en-US" sz="2400" smtClean="0">
                <a:ea typeface="ＭＳ Ｐゴシック" panose="020B0600070205080204" pitchFamily="34" charset="-128"/>
              </a:rPr>
              <a:t>Specific data structures like trees or graphs</a:t>
            </a:r>
          </a:p>
          <a:p>
            <a:pPr lvl="1"/>
            <a:r>
              <a:rPr lang="en-US" sz="2400" smtClean="0">
                <a:ea typeface="ＭＳ Ｐゴシック" panose="020B0600070205080204" pitchFamily="34" charset="-128"/>
              </a:rPr>
              <a:t>Logical groupings of similar observations</a:t>
            </a:r>
          </a:p>
        </p:txBody>
      </p:sp>
    </p:spTree>
    <p:extLst>
      <p:ext uri="{BB962C8B-B14F-4D97-AF65-F5344CB8AC3E}">
        <p14:creationId xmlns:p14="http://schemas.microsoft.com/office/powerpoint/2010/main" val="40713415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800101" y="393702"/>
            <a:ext cx="3364704" cy="426142"/>
          </a:xfrm>
        </p:spPr>
        <p:txBody>
          <a:bodyPr/>
          <a:lstStyle/>
          <a:p>
            <a:r>
              <a:rPr lang="en-US" sz="2800" smtClean="0">
                <a:solidFill>
                  <a:schemeClr val="accent1"/>
                </a:solidFill>
                <a:ea typeface="ＭＳ Ｐゴシック" panose="020B0600070205080204" pitchFamily="34" charset="-128"/>
              </a:rPr>
              <a:t>Abstraction Cont’d</a:t>
            </a:r>
          </a:p>
        </p:txBody>
      </p:sp>
      <p:sp>
        <p:nvSpPr>
          <p:cNvPr id="17411" name="Content Placeholder 2"/>
          <p:cNvSpPr>
            <a:spLocks noGrp="1"/>
          </p:cNvSpPr>
          <p:nvPr>
            <p:ph idx="1"/>
          </p:nvPr>
        </p:nvSpPr>
        <p:spPr>
          <a:xfrm>
            <a:off x="685800" y="1143000"/>
            <a:ext cx="7848600" cy="2230354"/>
          </a:xfrm>
        </p:spPr>
        <p:txBody>
          <a:bodyPr/>
          <a:lstStyle/>
          <a:p>
            <a:r>
              <a:rPr lang="en-US" sz="2400" smtClean="0">
                <a:ea typeface="ＭＳ Ｐゴシック" panose="020B0600070205080204" pitchFamily="34" charset="-128"/>
              </a:rPr>
              <a:t>The choice of the model is human specific.</a:t>
            </a:r>
          </a:p>
          <a:p>
            <a:r>
              <a:rPr lang="en-US" sz="2400" smtClean="0">
                <a:ea typeface="ＭＳ Ｐゴシック" panose="020B0600070205080204" pitchFamily="34" charset="-128"/>
              </a:rPr>
              <a:t>Selection of model is based on:</a:t>
            </a:r>
          </a:p>
          <a:p>
            <a:pPr lvl="1"/>
            <a:r>
              <a:rPr lang="en-US" sz="2400" smtClean="0">
                <a:ea typeface="ＭＳ Ｐゴシック" panose="020B0600070205080204" pitchFamily="34" charset="-128"/>
              </a:rPr>
              <a:t>The type of problem to be solved.</a:t>
            </a:r>
          </a:p>
          <a:p>
            <a:pPr lvl="1"/>
            <a:r>
              <a:rPr lang="en-US" sz="2400" smtClean="0">
                <a:ea typeface="ＭＳ Ｐゴシック" panose="020B0600070205080204" pitchFamily="34" charset="-128"/>
              </a:rPr>
              <a:t>Nature of the input data.</a:t>
            </a:r>
          </a:p>
          <a:p>
            <a:pPr lvl="1"/>
            <a:r>
              <a:rPr lang="en-US" sz="2400" smtClean="0">
                <a:ea typeface="ＭＳ Ｐゴシック" panose="020B0600070205080204" pitchFamily="34" charset="-128"/>
              </a:rPr>
              <a:t>Domain of the problem.</a:t>
            </a:r>
          </a:p>
        </p:txBody>
      </p:sp>
    </p:spTree>
    <p:extLst>
      <p:ext uri="{BB962C8B-B14F-4D97-AF65-F5344CB8AC3E}">
        <p14:creationId xmlns:p14="http://schemas.microsoft.com/office/powerpoint/2010/main" val="11126846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4294967295"/>
          </p:nvPr>
        </p:nvSpPr>
        <p:spPr>
          <a:xfrm>
            <a:off x="3124200" y="6245225"/>
            <a:ext cx="2895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fld id="{E661E6FB-168E-4538-A1FF-9FCDD62AD98C}" type="slidenum">
              <a:rPr lang="en-US" sz="1400" smtClean="0"/>
              <a:pPr algn="ctr">
                <a:spcBef>
                  <a:spcPct val="0"/>
                </a:spcBef>
                <a:buFontTx/>
                <a:buNone/>
              </a:pPr>
              <a:t>4</a:t>
            </a:fld>
            <a:endParaRPr lang="en-US" sz="1400" smtClean="0">
              <a:latin typeface="Times New Roman" panose="02020603050405020304" pitchFamily="18" charset="0"/>
            </a:endParaRPr>
          </a:p>
        </p:txBody>
      </p:sp>
      <p:sp>
        <p:nvSpPr>
          <p:cNvPr id="4099" name="Rectangle 2"/>
          <p:cNvSpPr>
            <a:spLocks noGrp="1" noChangeArrowheads="1"/>
          </p:cNvSpPr>
          <p:nvPr>
            <p:ph type="title"/>
          </p:nvPr>
        </p:nvSpPr>
        <p:spPr>
          <a:xfrm>
            <a:off x="800101" y="393702"/>
            <a:ext cx="3242875" cy="426142"/>
          </a:xfrm>
        </p:spPr>
        <p:txBody>
          <a:bodyPr/>
          <a:lstStyle/>
          <a:p>
            <a:r>
              <a:rPr lang="en-US" sz="2800" smtClean="0">
                <a:solidFill>
                  <a:srgbClr val="FF0000"/>
                </a:solidFill>
                <a:ea typeface="ＭＳ Ｐゴシック" panose="020B0600070205080204" pitchFamily="34" charset="-128"/>
              </a:rPr>
              <a:t>What is Learning?</a:t>
            </a:r>
          </a:p>
        </p:txBody>
      </p:sp>
      <p:sp>
        <p:nvSpPr>
          <p:cNvPr id="4100" name="Rectangle 3"/>
          <p:cNvSpPr>
            <a:spLocks noGrp="1" noChangeArrowheads="1"/>
          </p:cNvSpPr>
          <p:nvPr>
            <p:ph type="body" idx="1"/>
          </p:nvPr>
        </p:nvSpPr>
        <p:spPr>
          <a:xfrm>
            <a:off x="685800" y="1143000"/>
            <a:ext cx="7848600" cy="4317079"/>
          </a:xfrm>
        </p:spPr>
        <p:txBody>
          <a:bodyPr/>
          <a:lstStyle/>
          <a:p>
            <a:pPr algn="just"/>
            <a:r>
              <a:rPr lang="en-US" sz="2800" dirty="0" smtClean="0">
                <a:ea typeface="ＭＳ Ｐゴシック" panose="020B0600070205080204" pitchFamily="34" charset="-128"/>
              </a:rPr>
              <a:t>Herbert Simon: “Learning is any process by which a system improves performance from experience.”</a:t>
            </a:r>
          </a:p>
          <a:p>
            <a:pPr algn="just"/>
            <a:r>
              <a:rPr lang="en-US" sz="2800" dirty="0" smtClean="0">
                <a:ea typeface="ＭＳ Ｐゴシック" panose="020B0600070205080204" pitchFamily="34" charset="-128"/>
              </a:rPr>
              <a:t>What is the task?</a:t>
            </a:r>
          </a:p>
          <a:p>
            <a:pPr lvl="1" algn="just"/>
            <a:r>
              <a:rPr lang="en-US" sz="2800" dirty="0" smtClean="0">
                <a:ea typeface="ＭＳ Ｐゴシック" panose="020B0600070205080204" pitchFamily="34" charset="-128"/>
              </a:rPr>
              <a:t>Classification</a:t>
            </a:r>
          </a:p>
          <a:p>
            <a:pPr lvl="1" algn="just"/>
            <a:r>
              <a:rPr lang="en-US" sz="2800" dirty="0" smtClean="0">
                <a:ea typeface="ＭＳ Ｐゴシック" panose="020B0600070205080204" pitchFamily="34" charset="-128"/>
              </a:rPr>
              <a:t>Categorization/clustering</a:t>
            </a:r>
          </a:p>
          <a:p>
            <a:pPr lvl="1" algn="just"/>
            <a:r>
              <a:rPr lang="en-US" sz="2800" dirty="0" smtClean="0">
                <a:ea typeface="ＭＳ Ｐゴシック" panose="020B0600070205080204" pitchFamily="34" charset="-128"/>
              </a:rPr>
              <a:t>Problem solving / planning / control</a:t>
            </a:r>
          </a:p>
          <a:p>
            <a:pPr lvl="1" algn="just"/>
            <a:r>
              <a:rPr lang="en-US" sz="2800" dirty="0" smtClean="0">
                <a:ea typeface="ＭＳ Ｐゴシック" panose="020B0600070205080204" pitchFamily="34" charset="-128"/>
              </a:rPr>
              <a:t>Prediction</a:t>
            </a:r>
          </a:p>
          <a:p>
            <a:pPr marL="371475" lvl="1" indent="0" algn="just">
              <a:buNone/>
            </a:pPr>
            <a:endParaRPr lang="en-US" sz="2800" dirty="0" smtClean="0">
              <a:ea typeface="ＭＳ Ｐゴシック" panose="020B0600070205080204" pitchFamily="34" charset="-128"/>
            </a:endParaRPr>
          </a:p>
        </p:txBody>
      </p:sp>
    </p:spTree>
    <p:extLst>
      <p:ext uri="{BB962C8B-B14F-4D97-AF65-F5344CB8AC3E}">
        <p14:creationId xmlns:p14="http://schemas.microsoft.com/office/powerpoint/2010/main" val="14762637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71720" y="412058"/>
            <a:ext cx="2604880" cy="426142"/>
          </a:xfrm>
        </p:spPr>
        <p:txBody>
          <a:bodyPr/>
          <a:lstStyle/>
          <a:p>
            <a:r>
              <a:rPr lang="en-US" sz="2800" smtClean="0">
                <a:solidFill>
                  <a:schemeClr val="accent1"/>
                </a:solidFill>
                <a:ea typeface="ＭＳ Ｐゴシック" panose="020B0600070205080204" pitchFamily="34" charset="-128"/>
              </a:rPr>
              <a:t>Generalization</a:t>
            </a:r>
          </a:p>
        </p:txBody>
      </p:sp>
      <p:sp>
        <p:nvSpPr>
          <p:cNvPr id="18435" name="Content Placeholder 2"/>
          <p:cNvSpPr>
            <a:spLocks noGrp="1"/>
          </p:cNvSpPr>
          <p:nvPr>
            <p:ph idx="1"/>
          </p:nvPr>
        </p:nvSpPr>
        <p:spPr>
          <a:xfrm>
            <a:off x="304800" y="1371600"/>
            <a:ext cx="8915400" cy="3227550"/>
          </a:xfrm>
        </p:spPr>
        <p:txBody>
          <a:bodyPr/>
          <a:lstStyle/>
          <a:p>
            <a:r>
              <a:rPr lang="en-US" sz="2400" smtClean="0">
                <a:ea typeface="ＭＳ Ｐゴシック" panose="020B0600070205080204" pitchFamily="34" charset="-128"/>
              </a:rPr>
              <a:t>Generalization is used for taking the decisions after training the model.</a:t>
            </a:r>
          </a:p>
          <a:p>
            <a:r>
              <a:rPr lang="en-US" sz="2400" smtClean="0">
                <a:ea typeface="ＭＳ Ｐゴシック" panose="020B0600070205080204" pitchFamily="34" charset="-128"/>
              </a:rPr>
              <a:t>The model is trained for a limited set of data. If we want to apply the model to take decision on a set of unknown data, we may encounter following problems:</a:t>
            </a:r>
          </a:p>
          <a:p>
            <a:pPr lvl="1"/>
            <a:r>
              <a:rPr lang="en-US" sz="2400" smtClean="0">
                <a:ea typeface="ＭＳ Ｐゴシック" panose="020B0600070205080204" pitchFamily="34" charset="-128"/>
              </a:rPr>
              <a:t>The trained model is aligned with training data too much, hence may not represent the actual trend.</a:t>
            </a:r>
          </a:p>
          <a:p>
            <a:pPr lvl="1"/>
            <a:r>
              <a:rPr lang="en-US" sz="2400" smtClean="0">
                <a:ea typeface="ＭＳ Ｐゴシック" panose="020B0600070205080204" pitchFamily="34" charset="-128"/>
              </a:rPr>
              <a:t>The test data possess certain characteristics apparently unknown to the training data.</a:t>
            </a:r>
          </a:p>
        </p:txBody>
      </p:sp>
    </p:spTree>
    <p:extLst>
      <p:ext uri="{BB962C8B-B14F-4D97-AF65-F5344CB8AC3E}">
        <p14:creationId xmlns:p14="http://schemas.microsoft.com/office/powerpoint/2010/main" val="34493114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09600" y="412058"/>
            <a:ext cx="5059077" cy="426142"/>
          </a:xfrm>
        </p:spPr>
        <p:txBody>
          <a:bodyPr/>
          <a:lstStyle/>
          <a:p>
            <a:r>
              <a:rPr lang="en-US" sz="2800" smtClean="0">
                <a:solidFill>
                  <a:schemeClr val="accent1"/>
                </a:solidFill>
                <a:ea typeface="ＭＳ Ｐゴシック" panose="020B0600070205080204" pitchFamily="34" charset="-128"/>
              </a:rPr>
              <a:t>Well-posed learning problem</a:t>
            </a:r>
          </a:p>
        </p:txBody>
      </p:sp>
      <p:sp>
        <p:nvSpPr>
          <p:cNvPr id="19459" name="Content Placeholder 2"/>
          <p:cNvSpPr>
            <a:spLocks noGrp="1"/>
          </p:cNvSpPr>
          <p:nvPr>
            <p:ph idx="1"/>
          </p:nvPr>
        </p:nvSpPr>
        <p:spPr>
          <a:xfrm>
            <a:off x="685800" y="1143000"/>
            <a:ext cx="7848600" cy="2267287"/>
          </a:xfrm>
        </p:spPr>
        <p:txBody>
          <a:bodyPr/>
          <a:lstStyle/>
          <a:p>
            <a:r>
              <a:rPr lang="en-US" sz="2400" smtClean="0">
                <a:ea typeface="ＭＳ Ｐゴシック" panose="020B0600070205080204" pitchFamily="34" charset="-128"/>
              </a:rPr>
              <a:t>A framework can be designed for deciding whether a problem can be solved using ML. The framework should answer:</a:t>
            </a:r>
          </a:p>
          <a:p>
            <a:pPr lvl="1"/>
            <a:r>
              <a:rPr lang="en-US" sz="2400" smtClean="0">
                <a:ea typeface="ＭＳ Ｐゴシック" panose="020B0600070205080204" pitchFamily="34" charset="-128"/>
              </a:rPr>
              <a:t>What is the problem?</a:t>
            </a:r>
          </a:p>
          <a:p>
            <a:pPr lvl="1"/>
            <a:r>
              <a:rPr lang="en-US" sz="2400" smtClean="0">
                <a:ea typeface="ＭＳ Ｐゴシック" panose="020B0600070205080204" pitchFamily="34" charset="-128"/>
              </a:rPr>
              <a:t>Why does the problem need to be solved?</a:t>
            </a:r>
          </a:p>
          <a:p>
            <a:pPr lvl="1"/>
            <a:r>
              <a:rPr lang="en-US" sz="2400" smtClean="0">
                <a:ea typeface="ＭＳ Ｐゴシック" panose="020B0600070205080204" pitchFamily="34" charset="-128"/>
              </a:rPr>
              <a:t>How to solve the problem?</a:t>
            </a:r>
          </a:p>
        </p:txBody>
      </p:sp>
    </p:spTree>
    <p:extLst>
      <p:ext uri="{BB962C8B-B14F-4D97-AF65-F5344CB8AC3E}">
        <p14:creationId xmlns:p14="http://schemas.microsoft.com/office/powerpoint/2010/main" val="1422864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62000" y="465597"/>
            <a:ext cx="5161669" cy="426142"/>
          </a:xfrm>
        </p:spPr>
        <p:txBody>
          <a:bodyPr/>
          <a:lstStyle/>
          <a:p>
            <a:r>
              <a:rPr lang="en-US" sz="2800" smtClean="0">
                <a:solidFill>
                  <a:schemeClr val="accent1"/>
                </a:solidFill>
                <a:ea typeface="ＭＳ Ｐゴシック" panose="020B0600070205080204" pitchFamily="34" charset="-128"/>
              </a:rPr>
              <a:t>Designing a Learning System</a:t>
            </a:r>
          </a:p>
        </p:txBody>
      </p:sp>
      <p:sp>
        <p:nvSpPr>
          <p:cNvPr id="34819" name="Rectangle 3"/>
          <p:cNvSpPr>
            <a:spLocks noGrp="1" noChangeArrowheads="1"/>
          </p:cNvSpPr>
          <p:nvPr>
            <p:ph type="body" idx="1"/>
          </p:nvPr>
        </p:nvSpPr>
        <p:spPr>
          <a:xfrm>
            <a:off x="685800" y="1143000"/>
            <a:ext cx="7772400" cy="2765885"/>
          </a:xfrm>
        </p:spPr>
        <p:txBody>
          <a:bodyPr/>
          <a:lstStyle/>
          <a:p>
            <a:pPr>
              <a:lnSpc>
                <a:spcPct val="90000"/>
              </a:lnSpc>
            </a:pPr>
            <a:r>
              <a:rPr lang="en-US" sz="2400" smtClean="0">
                <a:ea typeface="ＭＳ Ｐゴシック" panose="020B0600070205080204" pitchFamily="34" charset="-128"/>
              </a:rPr>
              <a:t>Choose the training experience</a:t>
            </a:r>
          </a:p>
          <a:p>
            <a:pPr>
              <a:lnSpc>
                <a:spcPct val="90000"/>
              </a:lnSpc>
            </a:pPr>
            <a:r>
              <a:rPr lang="en-US" sz="2400" smtClean="0">
                <a:ea typeface="ＭＳ Ｐゴシック" panose="020B0600070205080204" pitchFamily="34" charset="-128"/>
              </a:rPr>
              <a:t>Choose exactly what is too be learned, i.e. the </a:t>
            </a:r>
            <a:r>
              <a:rPr lang="en-US" sz="2400" b="1" i="1" smtClean="0">
                <a:solidFill>
                  <a:srgbClr val="FF0000"/>
                </a:solidFill>
                <a:ea typeface="ＭＳ Ｐゴシック" panose="020B0600070205080204" pitchFamily="34" charset="-128"/>
              </a:rPr>
              <a:t>target function</a:t>
            </a:r>
            <a:r>
              <a:rPr lang="en-US" sz="2400" smtClean="0">
                <a:ea typeface="ＭＳ Ｐゴシック" panose="020B0600070205080204" pitchFamily="34" charset="-128"/>
              </a:rPr>
              <a:t>.</a:t>
            </a:r>
          </a:p>
          <a:p>
            <a:pPr>
              <a:lnSpc>
                <a:spcPct val="90000"/>
              </a:lnSpc>
            </a:pPr>
            <a:r>
              <a:rPr lang="en-US" sz="2400" smtClean="0">
                <a:ea typeface="ＭＳ Ｐゴシック" panose="020B0600070205080204" pitchFamily="34" charset="-128"/>
              </a:rPr>
              <a:t>Choose how to represent the target function.</a:t>
            </a:r>
          </a:p>
          <a:p>
            <a:pPr>
              <a:lnSpc>
                <a:spcPct val="90000"/>
              </a:lnSpc>
            </a:pPr>
            <a:r>
              <a:rPr lang="en-US" sz="2400" smtClean="0">
                <a:ea typeface="ＭＳ Ｐゴシック" panose="020B0600070205080204" pitchFamily="34" charset="-128"/>
              </a:rPr>
              <a:t>Choose a learning algorithm to infer the target function from the experience.</a:t>
            </a:r>
          </a:p>
        </p:txBody>
      </p:sp>
      <p:grpSp>
        <p:nvGrpSpPr>
          <p:cNvPr id="2" name="Group 1"/>
          <p:cNvGrpSpPr/>
          <p:nvPr/>
        </p:nvGrpSpPr>
        <p:grpSpPr>
          <a:xfrm>
            <a:off x="1646238" y="3911600"/>
            <a:ext cx="5567362" cy="2336800"/>
            <a:chOff x="1646238" y="4038600"/>
            <a:chExt cx="5567362" cy="2336800"/>
          </a:xfrm>
        </p:grpSpPr>
        <p:sp>
          <p:nvSpPr>
            <p:cNvPr id="34820" name="Oval 4"/>
            <p:cNvSpPr>
              <a:spLocks noChangeArrowheads="1"/>
            </p:cNvSpPr>
            <p:nvPr/>
          </p:nvSpPr>
          <p:spPr bwMode="auto">
            <a:xfrm>
              <a:off x="1646238" y="4527550"/>
              <a:ext cx="2165350" cy="966788"/>
            </a:xfrm>
            <a:prstGeom prst="ellipse">
              <a:avLst/>
            </a:prstGeom>
            <a:solidFill>
              <a:srgbClr val="FFFF00"/>
            </a:solidFill>
            <a:ln w="12700">
              <a:solidFill>
                <a:schemeClr val="tx1"/>
              </a:solidFill>
              <a:round/>
              <a:headEnd/>
              <a:tailEnd/>
            </a:ln>
          </p:spPr>
          <p:txBody>
            <a:bodyPr wrap="none" lIns="90000" tIns="46800" rIns="90000" bIns="46800" anchor="ct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sz="2400">
                  <a:latin typeface="Tahoma" panose="020B0604030504040204" pitchFamily="34" charset="0"/>
                </a:rPr>
                <a:t>Environment/</a:t>
              </a:r>
            </a:p>
            <a:p>
              <a:pPr eaLnBrk="1" hangingPunct="1">
                <a:spcBef>
                  <a:spcPct val="0"/>
                </a:spcBef>
                <a:buFontTx/>
                <a:buNone/>
              </a:pPr>
              <a:r>
                <a:rPr lang="en-US" sz="2400">
                  <a:latin typeface="Tahoma" panose="020B0604030504040204" pitchFamily="34" charset="0"/>
                </a:rPr>
                <a:t>Experience</a:t>
              </a:r>
            </a:p>
          </p:txBody>
        </p:sp>
        <p:sp>
          <p:nvSpPr>
            <p:cNvPr id="34821" name="Rectangle 5"/>
            <p:cNvSpPr>
              <a:spLocks noChangeArrowheads="1"/>
            </p:cNvSpPr>
            <p:nvPr/>
          </p:nvSpPr>
          <p:spPr bwMode="auto">
            <a:xfrm>
              <a:off x="5213350" y="4038600"/>
              <a:ext cx="1993900" cy="409575"/>
            </a:xfrm>
            <a:prstGeom prst="rect">
              <a:avLst/>
            </a:prstGeom>
            <a:solidFill>
              <a:srgbClr val="00CCC7"/>
            </a:solidFill>
            <a:ln w="12700">
              <a:solidFill>
                <a:schemeClr val="tx1"/>
              </a:solidFill>
              <a:miter lim="800000"/>
              <a:headEnd/>
              <a:tailEnd/>
            </a:ln>
          </p:spPr>
          <p:txBody>
            <a:bodyPr lIns="90000" tIns="46800" rIns="90000" bIns="46800" anchor="ct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sz="2400">
                  <a:latin typeface="Tahoma" panose="020B0604030504040204" pitchFamily="34" charset="0"/>
                </a:rPr>
                <a:t>Learner</a:t>
              </a:r>
            </a:p>
          </p:txBody>
        </p:sp>
        <p:cxnSp>
          <p:nvCxnSpPr>
            <p:cNvPr id="34822" name="AutoShape 7"/>
            <p:cNvCxnSpPr>
              <a:cxnSpLocks noChangeShapeType="1"/>
              <a:stCxn id="34820" idx="6"/>
            </p:cNvCxnSpPr>
            <p:nvPr/>
          </p:nvCxnSpPr>
          <p:spPr bwMode="auto">
            <a:xfrm flipV="1">
              <a:off x="3811588" y="4211638"/>
              <a:ext cx="1333500" cy="8001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23" name="Oval 8"/>
            <p:cNvSpPr>
              <a:spLocks noChangeArrowheads="1"/>
            </p:cNvSpPr>
            <p:nvPr/>
          </p:nvSpPr>
          <p:spPr bwMode="auto">
            <a:xfrm>
              <a:off x="5299075" y="4791075"/>
              <a:ext cx="1851025" cy="536575"/>
            </a:xfrm>
            <a:prstGeom prst="ellipse">
              <a:avLst/>
            </a:prstGeom>
            <a:solidFill>
              <a:srgbClr val="FFFF00"/>
            </a:solidFill>
            <a:ln w="12700">
              <a:solidFill>
                <a:schemeClr val="tx1"/>
              </a:solidFill>
              <a:round/>
              <a:headEnd/>
              <a:tailEnd/>
            </a:ln>
          </p:spPr>
          <p:txBody>
            <a:bodyPr wrap="none" lIns="90000" tIns="46800" rIns="90000" bIns="46800" anchor="ct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sz="2400">
                  <a:latin typeface="Tahoma" panose="020B0604030504040204" pitchFamily="34" charset="0"/>
                </a:rPr>
                <a:t>Knowledge</a:t>
              </a:r>
            </a:p>
          </p:txBody>
        </p:sp>
        <p:sp>
          <p:nvSpPr>
            <p:cNvPr id="34824" name="Rectangle 10"/>
            <p:cNvSpPr>
              <a:spLocks noChangeArrowheads="1"/>
            </p:cNvSpPr>
            <p:nvPr/>
          </p:nvSpPr>
          <p:spPr bwMode="auto">
            <a:xfrm>
              <a:off x="5219700" y="5661025"/>
              <a:ext cx="1993900" cy="714375"/>
            </a:xfrm>
            <a:prstGeom prst="rect">
              <a:avLst/>
            </a:prstGeom>
            <a:solidFill>
              <a:srgbClr val="00CCC7"/>
            </a:solidFill>
            <a:ln w="12700">
              <a:solidFill>
                <a:schemeClr val="tx1"/>
              </a:solidFill>
              <a:miter lim="800000"/>
              <a:headEnd/>
              <a:tailEnd/>
            </a:ln>
          </p:spPr>
          <p:txBody>
            <a:bodyPr lIns="90000" tIns="46800" rIns="90000" bIns="46800" anchor="ct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sz="2400">
                  <a:latin typeface="Tahoma" panose="020B0604030504040204" pitchFamily="34" charset="0"/>
                </a:rPr>
                <a:t>Performance</a:t>
              </a:r>
            </a:p>
            <a:p>
              <a:pPr eaLnBrk="1" hangingPunct="1">
                <a:spcBef>
                  <a:spcPct val="0"/>
                </a:spcBef>
                <a:buFontTx/>
                <a:buNone/>
              </a:pPr>
              <a:r>
                <a:rPr lang="en-US" sz="2400">
                  <a:latin typeface="Tahoma" panose="020B0604030504040204" pitchFamily="34" charset="0"/>
                </a:rPr>
                <a:t>Element</a:t>
              </a:r>
            </a:p>
          </p:txBody>
        </p:sp>
        <p:cxnSp>
          <p:nvCxnSpPr>
            <p:cNvPr id="34825" name="AutoShape 11"/>
            <p:cNvCxnSpPr>
              <a:cxnSpLocks noChangeShapeType="1"/>
              <a:stCxn id="34821" idx="2"/>
              <a:endCxn id="34823" idx="0"/>
            </p:cNvCxnSpPr>
            <p:nvPr/>
          </p:nvCxnSpPr>
          <p:spPr bwMode="auto">
            <a:xfrm>
              <a:off x="6210300" y="4448175"/>
              <a:ext cx="14288" cy="3429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26" name="AutoShape 12"/>
            <p:cNvCxnSpPr>
              <a:cxnSpLocks noChangeShapeType="1"/>
              <a:stCxn id="34823" idx="4"/>
              <a:endCxn id="34824" idx="0"/>
            </p:cNvCxnSpPr>
            <p:nvPr/>
          </p:nvCxnSpPr>
          <p:spPr bwMode="auto">
            <a:xfrm flipH="1">
              <a:off x="6216650" y="5327650"/>
              <a:ext cx="7938" cy="3333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27" name="AutoShape 13"/>
            <p:cNvCxnSpPr>
              <a:cxnSpLocks noChangeShapeType="1"/>
              <a:stCxn id="34820" idx="6"/>
              <a:endCxn id="34824" idx="1"/>
            </p:cNvCxnSpPr>
            <p:nvPr/>
          </p:nvCxnSpPr>
          <p:spPr bwMode="auto">
            <a:xfrm>
              <a:off x="3811588" y="5011738"/>
              <a:ext cx="1408112" cy="10064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8428279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1143000"/>
            <a:ext cx="7848600" cy="3102901"/>
          </a:xfrm>
        </p:spPr>
        <p:txBody>
          <a:bodyPr/>
          <a:lstStyle/>
          <a:p>
            <a:endParaRPr lang="en-US" dirty="0"/>
          </a:p>
          <a:p>
            <a:pPr algn="ctr"/>
            <a:endParaRPr lang="en-US" dirty="0" smtClean="0"/>
          </a:p>
          <a:p>
            <a:endParaRPr lang="en-US" dirty="0" smtClean="0"/>
          </a:p>
          <a:p>
            <a:endParaRPr lang="en-US" dirty="0"/>
          </a:p>
          <a:p>
            <a:pPr marL="0" indent="0">
              <a:buNone/>
            </a:pPr>
            <a:r>
              <a:rPr lang="en-US" dirty="0" smtClean="0"/>
              <a:t>                                </a:t>
            </a:r>
          </a:p>
          <a:p>
            <a:pPr marL="0" indent="0">
              <a:buNone/>
            </a:pPr>
            <a:endParaRPr lang="en-US" dirty="0"/>
          </a:p>
          <a:p>
            <a:pPr marL="0" indent="0">
              <a:buNone/>
            </a:pPr>
            <a:r>
              <a:rPr lang="en-US" dirty="0" smtClean="0"/>
              <a:t>                                 </a:t>
            </a:r>
            <a:r>
              <a:rPr lang="en-US" sz="2400" dirty="0" smtClean="0"/>
              <a:t>The </a:t>
            </a:r>
            <a:r>
              <a:rPr lang="en-US" sz="2400" dirty="0"/>
              <a:t>Machine Learning Workflow</a:t>
            </a:r>
          </a:p>
          <a:p>
            <a:endParaRPr lang="en-US" dirty="0"/>
          </a:p>
        </p:txBody>
      </p:sp>
    </p:spTree>
    <p:extLst>
      <p:ext uri="{BB962C8B-B14F-4D97-AF65-F5344CB8AC3E}">
        <p14:creationId xmlns:p14="http://schemas.microsoft.com/office/powerpoint/2010/main" val="3687729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1" y="393702"/>
            <a:ext cx="1628651" cy="292259"/>
          </a:xfrm>
        </p:spPr>
        <p:txBody>
          <a:bodyPr/>
          <a:lstStyle/>
          <a:p>
            <a:r>
              <a:rPr lang="en-US" dirty="0" smtClean="0"/>
              <a:t>ML </a:t>
            </a:r>
            <a:r>
              <a:rPr lang="en-US" dirty="0" err="1" smtClean="0"/>
              <a:t>WorkFlow</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1556792"/>
            <a:ext cx="7416824" cy="4158208"/>
          </a:xfrm>
        </p:spPr>
      </p:pic>
    </p:spTree>
    <p:extLst>
      <p:ext uri="{BB962C8B-B14F-4D97-AF65-F5344CB8AC3E}">
        <p14:creationId xmlns:p14="http://schemas.microsoft.com/office/powerpoint/2010/main" val="2347688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1" y="393702"/>
            <a:ext cx="1628651" cy="292259"/>
          </a:xfrm>
        </p:spPr>
        <p:txBody>
          <a:bodyPr/>
          <a:lstStyle/>
          <a:p>
            <a:r>
              <a:rPr lang="en-US" dirty="0" smtClean="0"/>
              <a:t>ML </a:t>
            </a:r>
            <a:r>
              <a:rPr lang="en-US" dirty="0" err="1" smtClean="0"/>
              <a:t>WorkFlow</a:t>
            </a:r>
            <a:endParaRPr lang="en-US" dirty="0"/>
          </a:p>
        </p:txBody>
      </p:sp>
      <p:sp>
        <p:nvSpPr>
          <p:cNvPr id="3" name="Content Placeholder 2"/>
          <p:cNvSpPr>
            <a:spLocks noGrp="1"/>
          </p:cNvSpPr>
          <p:nvPr>
            <p:ph idx="1"/>
          </p:nvPr>
        </p:nvSpPr>
        <p:spPr>
          <a:xfrm>
            <a:off x="685800" y="1143000"/>
            <a:ext cx="7848600" cy="2585836"/>
          </a:xfrm>
        </p:spPr>
        <p:txBody>
          <a:bodyPr/>
          <a:lstStyle/>
          <a:p>
            <a:pPr marL="0" indent="0">
              <a:buNone/>
            </a:pPr>
            <a:r>
              <a:rPr lang="en-US" b="0" dirty="0"/>
              <a:t>We can define the machine learning workflow in 3 stages.</a:t>
            </a:r>
          </a:p>
          <a:p>
            <a:pPr marL="342900" indent="-342900">
              <a:buFont typeface="+mj-lt"/>
              <a:buAutoNum type="arabicPeriod"/>
            </a:pPr>
            <a:r>
              <a:rPr lang="en-US" b="0" dirty="0"/>
              <a:t>Gathering data</a:t>
            </a:r>
          </a:p>
          <a:p>
            <a:pPr marL="342900" indent="-342900">
              <a:buFont typeface="+mj-lt"/>
              <a:buAutoNum type="arabicPeriod"/>
            </a:pPr>
            <a:r>
              <a:rPr lang="en-US" b="0" dirty="0"/>
              <a:t>Data pre-processing</a:t>
            </a:r>
          </a:p>
          <a:p>
            <a:pPr marL="342900" indent="-342900">
              <a:buFont typeface="+mj-lt"/>
              <a:buAutoNum type="arabicPeriod"/>
            </a:pPr>
            <a:r>
              <a:rPr lang="en-US" b="0" dirty="0"/>
              <a:t>Researching the model that will be best for the type of data</a:t>
            </a:r>
          </a:p>
          <a:p>
            <a:pPr marL="342900" indent="-342900">
              <a:buFont typeface="+mj-lt"/>
              <a:buAutoNum type="arabicPeriod"/>
            </a:pPr>
            <a:r>
              <a:rPr lang="en-US" b="0" dirty="0"/>
              <a:t>Training and testing the model</a:t>
            </a:r>
          </a:p>
          <a:p>
            <a:pPr marL="342900" indent="-342900">
              <a:buFont typeface="+mj-lt"/>
              <a:buAutoNum type="arabicPeriod"/>
            </a:pPr>
            <a:r>
              <a:rPr lang="en-US" b="0" dirty="0"/>
              <a:t>Evaluation</a:t>
            </a:r>
          </a:p>
          <a:p>
            <a:endParaRPr lang="en-US" dirty="0"/>
          </a:p>
        </p:txBody>
      </p:sp>
    </p:spTree>
    <p:extLst>
      <p:ext uri="{BB962C8B-B14F-4D97-AF65-F5344CB8AC3E}">
        <p14:creationId xmlns:p14="http://schemas.microsoft.com/office/powerpoint/2010/main" val="9976684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1" y="393702"/>
            <a:ext cx="1782539" cy="533223"/>
          </a:xfrm>
        </p:spPr>
        <p:txBody>
          <a:bodyPr/>
          <a:lstStyle/>
          <a:p>
            <a:r>
              <a:rPr lang="en-US" dirty="0"/>
              <a:t>Gathering Data</a:t>
            </a:r>
            <a:br>
              <a:rPr lang="en-US" dirty="0"/>
            </a:br>
            <a:endParaRPr lang="en-US" dirty="0"/>
          </a:p>
        </p:txBody>
      </p:sp>
      <p:sp>
        <p:nvSpPr>
          <p:cNvPr id="3" name="Content Placeholder 2"/>
          <p:cNvSpPr>
            <a:spLocks noGrp="1"/>
          </p:cNvSpPr>
          <p:nvPr>
            <p:ph idx="1"/>
          </p:nvPr>
        </p:nvSpPr>
        <p:spPr>
          <a:xfrm>
            <a:off x="685800" y="1143000"/>
            <a:ext cx="7848600" cy="3527632"/>
          </a:xfrm>
        </p:spPr>
        <p:txBody>
          <a:bodyPr/>
          <a:lstStyle/>
          <a:p>
            <a:pPr algn="just"/>
            <a:r>
              <a:rPr lang="en-US" b="0" dirty="0"/>
              <a:t>The process of gathering data depends on the type of project we desire to make, if we want to make an ML project that uses real-time data, then we can build an </a:t>
            </a:r>
            <a:r>
              <a:rPr lang="en-US" b="0" dirty="0" err="1"/>
              <a:t>IoT</a:t>
            </a:r>
            <a:r>
              <a:rPr lang="en-US" b="0" dirty="0"/>
              <a:t> system that using different sensors data. The data set can be collected from various sources such as a file, database, sensor and many other such sources but the collected data cannot be used directly for performing the analysis process as there might be a lot of missing data, extremely large values, unorganized text data or noisy data. Therefore, to solve this problem Data Preparation is </a:t>
            </a:r>
            <a:r>
              <a:rPr lang="en-US" b="0" dirty="0" smtClean="0"/>
              <a:t>done.</a:t>
            </a:r>
          </a:p>
          <a:p>
            <a:pPr algn="just"/>
            <a:endParaRPr lang="en-US" b="0" dirty="0" smtClean="0"/>
          </a:p>
          <a:p>
            <a:pPr algn="just"/>
            <a:r>
              <a:rPr lang="en-US" b="0" dirty="0"/>
              <a:t>We can also use some free data sets which are present on the internet. </a:t>
            </a:r>
            <a:r>
              <a:rPr lang="en-US" dirty="0" err="1">
                <a:hlinkClick r:id="rId2"/>
              </a:rPr>
              <a:t>Kaggle</a:t>
            </a:r>
            <a:r>
              <a:rPr lang="en-US" dirty="0">
                <a:hlinkClick r:id="rId2"/>
              </a:rPr>
              <a:t> </a:t>
            </a:r>
            <a:r>
              <a:rPr lang="en-US" b="0" dirty="0"/>
              <a:t>and </a:t>
            </a:r>
            <a:r>
              <a:rPr lang="en-US" dirty="0">
                <a:hlinkClick r:id="rId3"/>
              </a:rPr>
              <a:t>UCI Machine learning Repository</a:t>
            </a:r>
            <a:r>
              <a:rPr lang="en-US" b="0" dirty="0"/>
              <a:t> are the repositories that are used the most for making Machine learning models. </a:t>
            </a:r>
            <a:r>
              <a:rPr lang="en-US" b="0" dirty="0" err="1"/>
              <a:t>Kaggle</a:t>
            </a:r>
            <a:r>
              <a:rPr lang="en-US" b="0" dirty="0"/>
              <a:t> is one of the most visited websites that is used for practicing machine learning algorithms, they also host competitions in which people can participate and get to test their knowledge of machine learning.</a:t>
            </a:r>
            <a:endParaRPr lang="en-US" dirty="0"/>
          </a:p>
        </p:txBody>
      </p:sp>
    </p:spTree>
    <p:extLst>
      <p:ext uri="{BB962C8B-B14F-4D97-AF65-F5344CB8AC3E}">
        <p14:creationId xmlns:p14="http://schemas.microsoft.com/office/powerpoint/2010/main" val="11209220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664"/>
            <a:ext cx="2359620" cy="533223"/>
          </a:xfrm>
        </p:spPr>
        <p:txBody>
          <a:bodyPr/>
          <a:lstStyle/>
          <a:p>
            <a:r>
              <a:rPr lang="en-US" dirty="0"/>
              <a:t>Data pre-processing</a:t>
            </a:r>
            <a:br>
              <a:rPr lang="en-US" dirty="0"/>
            </a:br>
            <a:endParaRPr lang="en-US" dirty="0"/>
          </a:p>
        </p:txBody>
      </p:sp>
      <p:sp>
        <p:nvSpPr>
          <p:cNvPr id="3" name="Content Placeholder 2"/>
          <p:cNvSpPr>
            <a:spLocks noGrp="1"/>
          </p:cNvSpPr>
          <p:nvPr>
            <p:ph idx="1"/>
          </p:nvPr>
        </p:nvSpPr>
        <p:spPr>
          <a:xfrm>
            <a:off x="685800" y="1143000"/>
            <a:ext cx="7848600" cy="5466625"/>
          </a:xfrm>
        </p:spPr>
        <p:txBody>
          <a:bodyPr/>
          <a:lstStyle/>
          <a:p>
            <a:pPr algn="just"/>
            <a:r>
              <a:rPr lang="en-US" b="0" dirty="0"/>
              <a:t>Data pre-processing is one of the most important steps in machine learning. It is the most important step that helps in building machine learning models more accurately. </a:t>
            </a:r>
            <a:r>
              <a:rPr lang="en-US" b="0" dirty="0">
                <a:solidFill>
                  <a:srgbClr val="0070C0"/>
                </a:solidFill>
              </a:rPr>
              <a:t>In machine learning, there is an 80/20 rule. Every data scientist should spend 80% time for data pre-processing and 20% time to actually perform the </a:t>
            </a:r>
            <a:r>
              <a:rPr lang="en-US" b="0" dirty="0" smtClean="0">
                <a:solidFill>
                  <a:srgbClr val="0070C0"/>
                </a:solidFill>
              </a:rPr>
              <a:t>analysis</a:t>
            </a:r>
            <a:r>
              <a:rPr lang="en-US" b="0" dirty="0" smtClean="0"/>
              <a:t>.</a:t>
            </a:r>
          </a:p>
          <a:p>
            <a:pPr algn="just"/>
            <a:r>
              <a:rPr lang="en-US" dirty="0"/>
              <a:t>What is data pre-processing?</a:t>
            </a:r>
          </a:p>
          <a:p>
            <a:pPr algn="just"/>
            <a:r>
              <a:rPr lang="en-US" b="0" dirty="0"/>
              <a:t>Data pre-processing is a process of cleaning the raw data i.e. the data is collected in the real world and is converted to a clean data set. In other words, whenever the data is gathered from different sources it is collected in a raw format and this data isn’t feasible for the analysis.</a:t>
            </a:r>
            <a:br>
              <a:rPr lang="en-US" b="0" dirty="0"/>
            </a:br>
            <a:r>
              <a:rPr lang="en-US" b="0" dirty="0"/>
              <a:t>Therefore, certain steps are executed to convert the data into a small clean data set, this part of the process is called as data pre-processing.</a:t>
            </a:r>
          </a:p>
          <a:p>
            <a:pPr algn="just"/>
            <a:r>
              <a:rPr lang="en-US" dirty="0"/>
              <a:t>Why do we need it?</a:t>
            </a:r>
          </a:p>
          <a:p>
            <a:pPr algn="just"/>
            <a:r>
              <a:rPr lang="en-US" b="0" dirty="0"/>
              <a:t>As we know that data pre-processing is a process of cleaning the raw data into clean data, so that can be used to train the model. So, we definitely need data pre-processing to achieve good results from the applied model in machine learning and deep learning projects.</a:t>
            </a:r>
          </a:p>
          <a:p>
            <a:pPr algn="just"/>
            <a:endParaRPr lang="en-US" b="0" dirty="0"/>
          </a:p>
          <a:p>
            <a:pPr algn="just"/>
            <a:endParaRPr lang="en-US" b="0" dirty="0" smtClean="0"/>
          </a:p>
          <a:p>
            <a:pPr algn="just"/>
            <a:endParaRPr lang="en-US" dirty="0"/>
          </a:p>
        </p:txBody>
      </p:sp>
    </p:spTree>
    <p:extLst>
      <p:ext uri="{BB962C8B-B14F-4D97-AF65-F5344CB8AC3E}">
        <p14:creationId xmlns:p14="http://schemas.microsoft.com/office/powerpoint/2010/main" val="23969771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1" y="393702"/>
            <a:ext cx="2359620" cy="292259"/>
          </a:xfrm>
        </p:spPr>
        <p:txBody>
          <a:bodyPr/>
          <a:lstStyle/>
          <a:p>
            <a:r>
              <a:rPr lang="en-US" dirty="0"/>
              <a:t>Data pre-processing</a:t>
            </a:r>
          </a:p>
        </p:txBody>
      </p:sp>
      <p:sp>
        <p:nvSpPr>
          <p:cNvPr id="3" name="Content Placeholder 2"/>
          <p:cNvSpPr>
            <a:spLocks noGrp="1"/>
          </p:cNvSpPr>
          <p:nvPr>
            <p:ph idx="1"/>
          </p:nvPr>
        </p:nvSpPr>
        <p:spPr>
          <a:xfrm>
            <a:off x="685800" y="1143000"/>
            <a:ext cx="7848600" cy="4193071"/>
          </a:xfrm>
        </p:spPr>
        <p:txBody>
          <a:bodyPr/>
          <a:lstStyle/>
          <a:p>
            <a:pPr algn="just"/>
            <a:r>
              <a:rPr lang="en-US" b="0" dirty="0"/>
              <a:t>Most of the real-world data is messy, some of these types of data are:</a:t>
            </a:r>
          </a:p>
          <a:p>
            <a:pPr algn="just"/>
            <a:r>
              <a:rPr lang="en-US" b="0" dirty="0"/>
              <a:t>1. </a:t>
            </a:r>
            <a:r>
              <a:rPr lang="en-US" dirty="0"/>
              <a:t>Missing data:</a:t>
            </a:r>
            <a:r>
              <a:rPr lang="en-US" b="0" dirty="0"/>
              <a:t> Missing data can be found when it is not continuously created or due to technical issues in the application (IOT system).</a:t>
            </a:r>
          </a:p>
          <a:p>
            <a:pPr algn="just"/>
            <a:r>
              <a:rPr lang="en-US" b="0" dirty="0"/>
              <a:t>2. </a:t>
            </a:r>
            <a:r>
              <a:rPr lang="en-US" dirty="0"/>
              <a:t>Noisy data:</a:t>
            </a:r>
            <a:r>
              <a:rPr lang="en-US" b="0" dirty="0"/>
              <a:t> This type of data is also called outliners, this can occur due to human errors (human manually gathering the data) or some technical problem of the device at the time of collection of data.</a:t>
            </a:r>
          </a:p>
          <a:p>
            <a:pPr algn="just"/>
            <a:r>
              <a:rPr lang="en-US" b="0" dirty="0"/>
              <a:t>3. </a:t>
            </a:r>
            <a:r>
              <a:rPr lang="en-US" dirty="0"/>
              <a:t>Inconsistent data:</a:t>
            </a:r>
            <a:r>
              <a:rPr lang="en-US" b="0" dirty="0"/>
              <a:t> This type of data might be collected due to human errors (mistakes with the name or values) or duplication of data.</a:t>
            </a:r>
          </a:p>
          <a:p>
            <a:pPr marL="0" indent="0" algn="just">
              <a:buNone/>
            </a:pPr>
            <a:r>
              <a:rPr lang="en-US" dirty="0"/>
              <a:t>Three Types of Data</a:t>
            </a:r>
          </a:p>
          <a:p>
            <a:pPr algn="just"/>
            <a:r>
              <a:rPr lang="en-US" b="0" dirty="0"/>
              <a:t>1. Numeric e.g. income, age</a:t>
            </a:r>
          </a:p>
          <a:p>
            <a:pPr algn="just"/>
            <a:r>
              <a:rPr lang="en-US" b="0" dirty="0"/>
              <a:t>2. Categorical e.g. gender, nationality</a:t>
            </a:r>
          </a:p>
          <a:p>
            <a:pPr algn="just"/>
            <a:r>
              <a:rPr lang="en-US" b="0" dirty="0"/>
              <a:t>3. Ordinal e.g. low/medium/high</a:t>
            </a:r>
          </a:p>
          <a:p>
            <a:pPr algn="just"/>
            <a:endParaRPr lang="en-US" dirty="0"/>
          </a:p>
        </p:txBody>
      </p:sp>
    </p:spTree>
    <p:extLst>
      <p:ext uri="{BB962C8B-B14F-4D97-AF65-F5344CB8AC3E}">
        <p14:creationId xmlns:p14="http://schemas.microsoft.com/office/powerpoint/2010/main" val="29880641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1" y="393702"/>
            <a:ext cx="2359620" cy="292259"/>
          </a:xfrm>
        </p:spPr>
        <p:txBody>
          <a:bodyPr/>
          <a:lstStyle/>
          <a:p>
            <a:r>
              <a:rPr lang="en-US" dirty="0"/>
              <a:t>Data pre-processing</a:t>
            </a:r>
          </a:p>
        </p:txBody>
      </p:sp>
      <p:sp>
        <p:nvSpPr>
          <p:cNvPr id="3" name="Content Placeholder 2"/>
          <p:cNvSpPr>
            <a:spLocks noGrp="1"/>
          </p:cNvSpPr>
          <p:nvPr>
            <p:ph idx="1"/>
          </p:nvPr>
        </p:nvSpPr>
        <p:spPr>
          <a:xfrm>
            <a:off x="685800" y="1143000"/>
            <a:ext cx="7848600" cy="5259517"/>
          </a:xfrm>
        </p:spPr>
        <p:txBody>
          <a:bodyPr/>
          <a:lstStyle/>
          <a:p>
            <a:pPr algn="just"/>
            <a:r>
              <a:rPr lang="en-US" dirty="0"/>
              <a:t>How can data pre-processing be performed?</a:t>
            </a:r>
          </a:p>
          <a:p>
            <a:pPr marL="0" indent="0" algn="just">
              <a:buNone/>
            </a:pPr>
            <a:r>
              <a:rPr lang="en-US" b="0" dirty="0"/>
              <a:t>These are some of the basic pre — processing techniques that can be used to convert raw data.</a:t>
            </a:r>
          </a:p>
          <a:p>
            <a:pPr marL="0" indent="0" algn="just">
              <a:buNone/>
            </a:pPr>
            <a:r>
              <a:rPr lang="en-US" b="0" dirty="0"/>
              <a:t>1. </a:t>
            </a:r>
            <a:r>
              <a:rPr lang="en-US" dirty="0"/>
              <a:t>Conversion of data:</a:t>
            </a:r>
            <a:r>
              <a:rPr lang="en-US" b="0" dirty="0"/>
              <a:t> As we know that Machine Learning models can only handle numeric features, hence categorical and ordinal data must be somehow converted into numeric features.</a:t>
            </a:r>
          </a:p>
          <a:p>
            <a:pPr marL="0" indent="0" algn="just">
              <a:buNone/>
            </a:pPr>
            <a:r>
              <a:rPr lang="en-US" b="0" dirty="0"/>
              <a:t>2. </a:t>
            </a:r>
            <a:r>
              <a:rPr lang="en-US" dirty="0"/>
              <a:t>Ignoring the missing values:</a:t>
            </a:r>
            <a:r>
              <a:rPr lang="en-US" b="0" dirty="0"/>
              <a:t> Whenever we encounter missing data in the data set then we can remove the row or column of data depending on our need. This method is known to be efficient but it shouldn’t be performed if there are a lot of missing values in the dataset.</a:t>
            </a:r>
          </a:p>
          <a:p>
            <a:pPr marL="0" indent="0" algn="just">
              <a:buNone/>
            </a:pPr>
            <a:r>
              <a:rPr lang="en-US" b="0" dirty="0"/>
              <a:t>3. </a:t>
            </a:r>
            <a:r>
              <a:rPr lang="en-US" dirty="0"/>
              <a:t>Filling the missing values:</a:t>
            </a:r>
            <a:r>
              <a:rPr lang="en-US" b="0" dirty="0"/>
              <a:t> Whenever we encounter missing data in the data set then we can fill the missing data manually, most commonly the mean, median or highest frequency value is used.</a:t>
            </a:r>
          </a:p>
          <a:p>
            <a:pPr marL="0" indent="0" algn="just">
              <a:buNone/>
            </a:pPr>
            <a:r>
              <a:rPr lang="en-US" b="0" dirty="0"/>
              <a:t>4.</a:t>
            </a:r>
            <a:r>
              <a:rPr lang="en-US" dirty="0"/>
              <a:t> Machine learning:</a:t>
            </a:r>
            <a:r>
              <a:rPr lang="en-US" b="0" dirty="0"/>
              <a:t> If we have some missing data then we can predict what data shall be present at the empty position by using the existing data.</a:t>
            </a:r>
          </a:p>
          <a:p>
            <a:pPr marL="0" indent="0" algn="just">
              <a:buNone/>
            </a:pPr>
            <a:r>
              <a:rPr lang="en-US" b="0" dirty="0"/>
              <a:t>5. </a:t>
            </a:r>
            <a:r>
              <a:rPr lang="en-US" dirty="0"/>
              <a:t>Outliers detection:</a:t>
            </a:r>
            <a:r>
              <a:rPr lang="en-US" b="0" dirty="0"/>
              <a:t> There are some error data that might be present in our data set that deviates drastically from other observations in a data set. [Example: human weight = 800 Kg; due to mistyping of extra 0]</a:t>
            </a:r>
          </a:p>
          <a:p>
            <a:pPr algn="just"/>
            <a:endParaRPr lang="en-US" dirty="0"/>
          </a:p>
        </p:txBody>
      </p:sp>
    </p:spTree>
    <p:extLst>
      <p:ext uri="{BB962C8B-B14F-4D97-AF65-F5344CB8AC3E}">
        <p14:creationId xmlns:p14="http://schemas.microsoft.com/office/powerpoint/2010/main" val="3083352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457200" y="404664"/>
            <a:ext cx="8229600" cy="1143000"/>
          </a:xfrm>
        </p:spPr>
        <p:txBody>
          <a:bodyPr/>
          <a:lstStyle/>
          <a:p>
            <a:r>
              <a:rPr lang="tr-TR" dirty="0"/>
              <a:t>Why “Learn” ?</a:t>
            </a:r>
          </a:p>
        </p:txBody>
      </p:sp>
      <p:sp>
        <p:nvSpPr>
          <p:cNvPr id="302083" name="Rectangle 3"/>
          <p:cNvSpPr>
            <a:spLocks noGrp="1" noChangeArrowheads="1"/>
          </p:cNvSpPr>
          <p:nvPr>
            <p:ph idx="1"/>
          </p:nvPr>
        </p:nvSpPr>
        <p:spPr/>
        <p:txBody>
          <a:bodyPr>
            <a:normAutofit/>
          </a:bodyPr>
          <a:lstStyle/>
          <a:p>
            <a:pPr algn="just">
              <a:lnSpc>
                <a:spcPct val="90000"/>
              </a:lnSpc>
            </a:pPr>
            <a:r>
              <a:rPr lang="tr-TR" dirty="0">
                <a:solidFill>
                  <a:schemeClr val="tx2"/>
                </a:solidFill>
              </a:rPr>
              <a:t>Machine learning is programming computers to optimize a performance criterion using example data or past experience.</a:t>
            </a:r>
          </a:p>
          <a:p>
            <a:pPr algn="just">
              <a:lnSpc>
                <a:spcPct val="90000"/>
              </a:lnSpc>
            </a:pPr>
            <a:r>
              <a:rPr lang="tr-TR" dirty="0" smtClean="0">
                <a:solidFill>
                  <a:schemeClr val="tx2"/>
                </a:solidFill>
              </a:rPr>
              <a:t>Learning </a:t>
            </a:r>
            <a:r>
              <a:rPr lang="tr-TR" dirty="0">
                <a:solidFill>
                  <a:schemeClr val="tx2"/>
                </a:solidFill>
              </a:rPr>
              <a:t>is used when:</a:t>
            </a:r>
          </a:p>
          <a:p>
            <a:pPr lvl="1" algn="just">
              <a:lnSpc>
                <a:spcPct val="90000"/>
              </a:lnSpc>
            </a:pPr>
            <a:r>
              <a:rPr lang="tr-TR" dirty="0">
                <a:solidFill>
                  <a:schemeClr val="tx2"/>
                </a:solidFill>
              </a:rPr>
              <a:t>Human expertise does not exist (navigating on Mars),</a:t>
            </a:r>
          </a:p>
          <a:p>
            <a:pPr lvl="1" algn="just">
              <a:lnSpc>
                <a:spcPct val="90000"/>
              </a:lnSpc>
            </a:pPr>
            <a:r>
              <a:rPr lang="tr-TR" dirty="0">
                <a:solidFill>
                  <a:schemeClr val="tx2"/>
                </a:solidFill>
              </a:rPr>
              <a:t>Humans are unable to explain their expertise (speech recognition)</a:t>
            </a:r>
          </a:p>
          <a:p>
            <a:pPr lvl="1" algn="just">
              <a:lnSpc>
                <a:spcPct val="90000"/>
              </a:lnSpc>
            </a:pPr>
            <a:r>
              <a:rPr lang="tr-TR" dirty="0">
                <a:solidFill>
                  <a:schemeClr val="tx2"/>
                </a:solidFill>
              </a:rPr>
              <a:t>Solution changes in time (routing on a computer network)</a:t>
            </a:r>
          </a:p>
          <a:p>
            <a:pPr lvl="1" algn="just">
              <a:lnSpc>
                <a:spcPct val="90000"/>
              </a:lnSpc>
            </a:pPr>
            <a:r>
              <a:rPr lang="tr-TR" dirty="0">
                <a:solidFill>
                  <a:schemeClr val="tx2"/>
                </a:solidFill>
              </a:rPr>
              <a:t>Solution needs to be adapted to particular cases (user biometrics)</a:t>
            </a:r>
          </a:p>
        </p:txBody>
      </p:sp>
      <p:sp>
        <p:nvSpPr>
          <p:cNvPr id="8" name="Slide Number Placeholder 7"/>
          <p:cNvSpPr>
            <a:spLocks noGrp="1"/>
          </p:cNvSpPr>
          <p:nvPr>
            <p:ph type="sldNum" sz="quarter" idx="12"/>
          </p:nvPr>
        </p:nvSpPr>
        <p:spPr/>
        <p:txBody>
          <a:bodyPr/>
          <a:lstStyle/>
          <a:p>
            <a:fld id="{6DF4C409-C017-451C-B236-E185BBA6E0E4}" type="slidenum">
              <a:rPr lang="tr-TR" smtClean="0">
                <a:solidFill>
                  <a:srgbClr val="04617B">
                    <a:shade val="90000"/>
                  </a:srgbClr>
                </a:solidFill>
              </a:rPr>
              <a:pPr/>
              <a:t>5</a:t>
            </a:fld>
            <a:endParaRPr lang="tr-TR" dirty="0">
              <a:solidFill>
                <a:srgbClr val="04617B">
                  <a:shade val="90000"/>
                </a:srgbClr>
              </a:solidFill>
            </a:endParaRPr>
          </a:p>
        </p:txBody>
      </p:sp>
    </p:spTree>
    <p:extLst>
      <p:ext uri="{BB962C8B-B14F-4D97-AF65-F5344CB8AC3E}">
        <p14:creationId xmlns:p14="http://schemas.microsoft.com/office/powerpoint/2010/main" val="39837597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1" y="393702"/>
            <a:ext cx="6604372" cy="533223"/>
          </a:xfrm>
        </p:spPr>
        <p:txBody>
          <a:bodyPr/>
          <a:lstStyle/>
          <a:p>
            <a:r>
              <a:rPr lang="en-US" dirty="0"/>
              <a:t>Researching the model that will be best for the type of data</a:t>
            </a:r>
            <a:br>
              <a:rPr lang="en-US" dirty="0"/>
            </a:br>
            <a:endParaRPr lang="en-US" dirty="0"/>
          </a:p>
        </p:txBody>
      </p:sp>
      <p:sp>
        <p:nvSpPr>
          <p:cNvPr id="3" name="Content Placeholder 2"/>
          <p:cNvSpPr>
            <a:spLocks noGrp="1"/>
          </p:cNvSpPr>
          <p:nvPr>
            <p:ph idx="1"/>
          </p:nvPr>
        </p:nvSpPr>
        <p:spPr>
          <a:xfrm>
            <a:off x="685800" y="1143000"/>
            <a:ext cx="7848600" cy="1242391"/>
          </a:xfrm>
        </p:spPr>
        <p:txBody>
          <a:bodyPr/>
          <a:lstStyle/>
          <a:p>
            <a:r>
              <a:rPr lang="en-US" b="0" dirty="0"/>
              <a:t>Our main goal is to train the best performing model possible, using the pre-processed data</a:t>
            </a:r>
            <a:r>
              <a:rPr lang="en-US" b="0" dirty="0" smtClean="0"/>
              <a:t>.</a:t>
            </a:r>
          </a:p>
          <a:p>
            <a:endParaRPr lang="en-US" b="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2071687"/>
            <a:ext cx="6172200" cy="2714625"/>
          </a:xfrm>
          <a:prstGeom prst="rect">
            <a:avLst/>
          </a:prstGeom>
        </p:spPr>
      </p:pic>
    </p:spTree>
    <p:extLst>
      <p:ext uri="{BB962C8B-B14F-4D97-AF65-F5344CB8AC3E}">
        <p14:creationId xmlns:p14="http://schemas.microsoft.com/office/powerpoint/2010/main" val="39876729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1" y="393702"/>
            <a:ext cx="6604372" cy="292259"/>
          </a:xfrm>
        </p:spPr>
        <p:txBody>
          <a:bodyPr/>
          <a:lstStyle/>
          <a:p>
            <a:r>
              <a:rPr lang="en-US" dirty="0"/>
              <a:t>Researching the model that will be best for the type of data</a:t>
            </a:r>
          </a:p>
        </p:txBody>
      </p:sp>
      <p:sp>
        <p:nvSpPr>
          <p:cNvPr id="3" name="Content Placeholder 2"/>
          <p:cNvSpPr>
            <a:spLocks noGrp="1"/>
          </p:cNvSpPr>
          <p:nvPr>
            <p:ph idx="1"/>
          </p:nvPr>
        </p:nvSpPr>
        <p:spPr>
          <a:xfrm>
            <a:off x="685800" y="1143000"/>
            <a:ext cx="7848600" cy="1853328"/>
          </a:xfrm>
        </p:spPr>
        <p:txBody>
          <a:bodyPr/>
          <a:lstStyle/>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smtClean="0"/>
          </a:p>
          <a:p>
            <a:pPr marL="0" indent="0">
              <a:buNone/>
            </a:pPr>
            <a:r>
              <a:rPr lang="en-US" sz="2000" dirty="0" smtClean="0"/>
              <a:t>                                              APPLICATIONS</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68760"/>
            <a:ext cx="7990656" cy="5112568"/>
          </a:xfrm>
          <a:prstGeom prst="rect">
            <a:avLst/>
          </a:prstGeom>
        </p:spPr>
      </p:pic>
    </p:spTree>
    <p:extLst>
      <p:ext uri="{BB962C8B-B14F-4D97-AF65-F5344CB8AC3E}">
        <p14:creationId xmlns:p14="http://schemas.microsoft.com/office/powerpoint/2010/main" val="26418623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1" y="393702"/>
            <a:ext cx="3488134" cy="533223"/>
          </a:xfrm>
        </p:spPr>
        <p:txBody>
          <a:bodyPr/>
          <a:lstStyle/>
          <a:p>
            <a:r>
              <a:rPr lang="en-US" dirty="0">
                <a:latin typeface="+mn-lt"/>
              </a:rPr>
              <a:t>Training and testing the model</a:t>
            </a:r>
            <a:r>
              <a:rPr lang="en-US" b="0" dirty="0"/>
              <a:t/>
            </a:r>
            <a:br>
              <a:rPr lang="en-US" b="0" dirty="0"/>
            </a:br>
            <a:endParaRPr lang="en-US" dirty="0"/>
          </a:p>
        </p:txBody>
      </p:sp>
      <p:sp>
        <p:nvSpPr>
          <p:cNvPr id="3" name="Content Placeholder 2"/>
          <p:cNvSpPr>
            <a:spLocks noGrp="1"/>
          </p:cNvSpPr>
          <p:nvPr>
            <p:ph idx="1"/>
          </p:nvPr>
        </p:nvSpPr>
        <p:spPr>
          <a:xfrm>
            <a:off x="685800" y="1143000"/>
            <a:ext cx="7848600" cy="2281778"/>
          </a:xfrm>
        </p:spPr>
        <p:txBody>
          <a:bodyPr/>
          <a:lstStyle/>
          <a:p>
            <a:r>
              <a:rPr lang="en-US" b="0" dirty="0"/>
              <a:t>For training a model we initially split the model into 3 three sections which are ‘</a:t>
            </a:r>
            <a:r>
              <a:rPr lang="en-US" dirty="0"/>
              <a:t>Training data</a:t>
            </a:r>
            <a:r>
              <a:rPr lang="en-US" b="0" dirty="0"/>
              <a:t>’ ,‘</a:t>
            </a:r>
            <a:r>
              <a:rPr lang="en-US" dirty="0"/>
              <a:t>Validation data</a:t>
            </a:r>
            <a:r>
              <a:rPr lang="en-US" b="0" dirty="0"/>
              <a:t>’ and ‘</a:t>
            </a:r>
            <a:r>
              <a:rPr lang="en-US" dirty="0"/>
              <a:t>Testing data</a:t>
            </a:r>
            <a:r>
              <a:rPr lang="en-US" b="0" dirty="0"/>
              <a:t>’.</a:t>
            </a:r>
          </a:p>
          <a:p>
            <a:r>
              <a:rPr lang="en-US" b="0" dirty="0"/>
              <a:t>You train the classifier using ‘</a:t>
            </a:r>
            <a:r>
              <a:rPr lang="en-US" dirty="0"/>
              <a:t>training data set</a:t>
            </a:r>
            <a:r>
              <a:rPr lang="en-US" b="0" dirty="0"/>
              <a:t>’, tune the parameters using ‘</a:t>
            </a:r>
            <a:r>
              <a:rPr lang="en-US" dirty="0"/>
              <a:t>validation set</a:t>
            </a:r>
            <a:r>
              <a:rPr lang="en-US" b="0" dirty="0"/>
              <a:t>’ and then test the performance of your classifier on unseen ‘</a:t>
            </a:r>
            <a:r>
              <a:rPr lang="en-US" dirty="0"/>
              <a:t>test data set</a:t>
            </a:r>
            <a:r>
              <a:rPr lang="en-US" b="0" dirty="0"/>
              <a:t>’. An important point to note is that during training the classifier only the training and/or validation set is available. The test data set must not be used during training the classifier. The test set will only be available during testing the classifier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75" y="3789040"/>
            <a:ext cx="8096250" cy="1790700"/>
          </a:xfrm>
          <a:prstGeom prst="rect">
            <a:avLst/>
          </a:prstGeom>
        </p:spPr>
      </p:pic>
    </p:spTree>
    <p:extLst>
      <p:ext uri="{BB962C8B-B14F-4D97-AF65-F5344CB8AC3E}">
        <p14:creationId xmlns:p14="http://schemas.microsoft.com/office/powerpoint/2010/main" val="23865135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1" y="393702"/>
            <a:ext cx="3488134" cy="533223"/>
          </a:xfrm>
        </p:spPr>
        <p:txBody>
          <a:bodyPr/>
          <a:lstStyle/>
          <a:p>
            <a:r>
              <a:rPr lang="en-US" dirty="0">
                <a:latin typeface="+mn-lt"/>
              </a:rPr>
              <a:t>Training and testing the model</a:t>
            </a:r>
            <a:r>
              <a:rPr lang="en-US" b="0" dirty="0"/>
              <a:t/>
            </a:r>
            <a:br>
              <a:rPr lang="en-US" b="0" dirty="0"/>
            </a:br>
            <a:endParaRPr lang="en-US" dirty="0"/>
          </a:p>
        </p:txBody>
      </p:sp>
      <p:sp>
        <p:nvSpPr>
          <p:cNvPr id="3" name="Content Placeholder 2"/>
          <p:cNvSpPr>
            <a:spLocks noGrp="1"/>
          </p:cNvSpPr>
          <p:nvPr>
            <p:ph idx="1"/>
          </p:nvPr>
        </p:nvSpPr>
        <p:spPr>
          <a:xfrm>
            <a:off x="685800" y="1143000"/>
            <a:ext cx="7848600" cy="4898777"/>
          </a:xfrm>
        </p:spPr>
        <p:txBody>
          <a:bodyPr/>
          <a:lstStyle/>
          <a:p>
            <a:r>
              <a:rPr lang="en-US" dirty="0"/>
              <a:t>Training set:</a:t>
            </a:r>
            <a:r>
              <a:rPr lang="en-US" b="0" dirty="0"/>
              <a:t> The training set is the material through which the computer learns how to process information. Machine learning uses algorithms to perform the training part. A set of data used for learning, that is to fit the parameters of the classifier.</a:t>
            </a:r>
          </a:p>
          <a:p>
            <a:r>
              <a:rPr lang="en-US" dirty="0"/>
              <a:t>Validation set:</a:t>
            </a:r>
            <a:r>
              <a:rPr lang="en-US" b="0" dirty="0"/>
              <a:t> Cross-validation is primarily used in applied machine learning to estimate the skill of a machine learning model on unseen data. A set of unseen data is used from the training data to tune the parameters of a classifier.</a:t>
            </a:r>
          </a:p>
          <a:p>
            <a:r>
              <a:rPr lang="en-US" dirty="0"/>
              <a:t>Test set:</a:t>
            </a:r>
            <a:r>
              <a:rPr lang="en-US" b="0" dirty="0"/>
              <a:t> A set of unseen data used only to assess the performance of a fully-specified classifier</a:t>
            </a:r>
          </a:p>
          <a:p>
            <a:pPr marL="0" indent="0">
              <a:buNone/>
            </a:pPr>
            <a:r>
              <a:rPr lang="en-US" b="0" dirty="0"/>
              <a:t>Once the data is divided into the 3 given segments we can start the training process.</a:t>
            </a:r>
          </a:p>
          <a:p>
            <a:pPr marL="0" indent="0">
              <a:buNone/>
            </a:pPr>
            <a:r>
              <a:rPr lang="en-US" b="0" dirty="0"/>
              <a:t>In a data set, a training set is implemented to build up a model, while a test (or validation) set is to validate the model built. Data points in the training set are excluded from the test (validation) set. Usually, a data set is divided into a training set, a validation set (some people use ‘test set’ instead) in each iteration, or divided into a training set, a validation set and a test set in each iteration.</a:t>
            </a:r>
          </a:p>
          <a:p>
            <a:endParaRPr lang="en-US" dirty="0"/>
          </a:p>
        </p:txBody>
      </p:sp>
    </p:spTree>
    <p:extLst>
      <p:ext uri="{BB962C8B-B14F-4D97-AF65-F5344CB8AC3E}">
        <p14:creationId xmlns:p14="http://schemas.microsoft.com/office/powerpoint/2010/main" val="2237091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Training and testing the model</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00102" y="1143000"/>
            <a:ext cx="7228282" cy="4086200"/>
          </a:xfrm>
        </p:spPr>
      </p:pic>
    </p:spTree>
    <p:extLst>
      <p:ext uri="{BB962C8B-B14F-4D97-AF65-F5344CB8AC3E}">
        <p14:creationId xmlns:p14="http://schemas.microsoft.com/office/powerpoint/2010/main" val="32995467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1" y="393702"/>
            <a:ext cx="1628651" cy="292259"/>
          </a:xfrm>
        </p:spPr>
        <p:txBody>
          <a:bodyPr/>
          <a:lstStyle/>
          <a:p>
            <a:r>
              <a:rPr lang="en-US" dirty="0" smtClean="0"/>
              <a:t>EVALUATION</a:t>
            </a:r>
            <a:endParaRPr lang="en-US" dirty="0"/>
          </a:p>
        </p:txBody>
      </p:sp>
      <p:sp>
        <p:nvSpPr>
          <p:cNvPr id="3" name="Content Placeholder 2"/>
          <p:cNvSpPr>
            <a:spLocks noGrp="1"/>
          </p:cNvSpPr>
          <p:nvPr>
            <p:ph idx="1"/>
          </p:nvPr>
        </p:nvSpPr>
        <p:spPr>
          <a:xfrm>
            <a:off x="685800" y="1143000"/>
            <a:ext cx="7848600" cy="1686231"/>
          </a:xfrm>
        </p:spPr>
        <p:txBody>
          <a:bodyPr/>
          <a:lstStyle/>
          <a:p>
            <a:r>
              <a:rPr lang="en-US" b="0" dirty="0"/>
              <a:t>Model Evaluation is an integral part of the model development process. It helps to find the best model that represents our data and how well the chosen model will work in the future</a:t>
            </a:r>
            <a:r>
              <a:rPr lang="en-US" b="0" dirty="0" smtClean="0"/>
              <a:t>.</a:t>
            </a:r>
            <a:r>
              <a:rPr lang="en-US" b="0" dirty="0"/>
              <a:t> </a:t>
            </a:r>
            <a:r>
              <a:rPr lang="en-US" b="0" dirty="0" smtClean="0"/>
              <a:t>To </a:t>
            </a:r>
            <a:r>
              <a:rPr lang="en-US" b="0" dirty="0"/>
              <a:t>improve the model we might tune the hyper-parameters of the model and try to improve the accuracy and also looking at the confusion matrix to try to increase the number of true positives and true negatives.</a:t>
            </a:r>
            <a:endParaRPr lang="en-US" b="0"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1" y="2420888"/>
            <a:ext cx="7516315" cy="3460952"/>
          </a:xfrm>
          <a:prstGeom prst="rect">
            <a:avLst/>
          </a:prstGeom>
        </p:spPr>
      </p:pic>
    </p:spTree>
    <p:extLst>
      <p:ext uri="{BB962C8B-B14F-4D97-AF65-F5344CB8AC3E}">
        <p14:creationId xmlns:p14="http://schemas.microsoft.com/office/powerpoint/2010/main" val="33085215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3594" y="304800"/>
            <a:ext cx="2693366" cy="387670"/>
          </a:xfrm>
        </p:spPr>
        <p:txBody>
          <a:bodyPr lIns="0" tIns="12700" rIns="0" bIns="0" rtlCol="0">
            <a:spAutoFit/>
          </a:bodyPr>
          <a:lstStyle/>
          <a:p>
            <a:pPr marL="12700">
              <a:spcBef>
                <a:spcPts val="100"/>
              </a:spcBef>
              <a:defRPr/>
            </a:pPr>
            <a:r>
              <a:rPr sz="2800" b="0" spc="-220" dirty="0">
                <a:solidFill>
                  <a:srgbClr val="FF0000"/>
                </a:solidFill>
                <a:latin typeface="Trebuchet MS"/>
                <a:cs typeface="Trebuchet MS"/>
              </a:rPr>
              <a:t>Sample</a:t>
            </a:r>
            <a:r>
              <a:rPr sz="2800" b="0" spc="-375" dirty="0">
                <a:solidFill>
                  <a:srgbClr val="FF0000"/>
                </a:solidFill>
                <a:latin typeface="Trebuchet MS"/>
                <a:cs typeface="Trebuchet MS"/>
              </a:rPr>
              <a:t> </a:t>
            </a:r>
            <a:r>
              <a:rPr sz="2800" b="0" spc="-220" dirty="0">
                <a:solidFill>
                  <a:srgbClr val="FF0000"/>
                </a:solidFill>
                <a:latin typeface="Trebuchet MS"/>
                <a:cs typeface="Trebuchet MS"/>
              </a:rPr>
              <a:t>Applications</a:t>
            </a:r>
          </a:p>
        </p:txBody>
      </p:sp>
      <p:sp>
        <p:nvSpPr>
          <p:cNvPr id="3" name="object 3"/>
          <p:cNvSpPr txBox="1"/>
          <p:nvPr/>
        </p:nvSpPr>
        <p:spPr>
          <a:xfrm>
            <a:off x="536575" y="1185863"/>
            <a:ext cx="3644900" cy="4300537"/>
          </a:xfrm>
          <a:prstGeom prst="rect">
            <a:avLst/>
          </a:prstGeom>
        </p:spPr>
        <p:txBody>
          <a:bodyPr lIns="0" tIns="12700" rIns="0" bIns="0">
            <a:spAutoFit/>
          </a:bodyPr>
          <a:lstStyle/>
          <a:p>
            <a:pPr marL="355600" indent="-342900">
              <a:spcBef>
                <a:spcPts val="100"/>
              </a:spcBef>
              <a:buFont typeface="Arial"/>
              <a:buChar char="•"/>
              <a:tabLst>
                <a:tab pos="354965" algn="l"/>
                <a:tab pos="355600" algn="l"/>
              </a:tabLst>
              <a:defRPr/>
            </a:pPr>
            <a:r>
              <a:rPr sz="2800" spc="-80" dirty="0">
                <a:solidFill>
                  <a:schemeClr val="tx1"/>
                </a:solidFill>
                <a:latin typeface="Trebuchet MS"/>
                <a:cs typeface="Trebuchet MS"/>
              </a:rPr>
              <a:t>Web</a:t>
            </a:r>
            <a:r>
              <a:rPr sz="2800" spc="-210" dirty="0">
                <a:solidFill>
                  <a:schemeClr val="tx1"/>
                </a:solidFill>
                <a:latin typeface="Trebuchet MS"/>
                <a:cs typeface="Trebuchet MS"/>
              </a:rPr>
              <a:t> </a:t>
            </a:r>
            <a:r>
              <a:rPr sz="2800" spc="-125" dirty="0">
                <a:solidFill>
                  <a:schemeClr val="tx1"/>
                </a:solidFill>
                <a:latin typeface="Trebuchet MS"/>
                <a:cs typeface="Trebuchet MS"/>
              </a:rPr>
              <a:t>search</a:t>
            </a:r>
            <a:endParaRPr sz="2800">
              <a:solidFill>
                <a:schemeClr val="tx1"/>
              </a:solidFill>
              <a:latin typeface="Trebuchet MS"/>
              <a:cs typeface="Trebuchet MS"/>
            </a:endParaRPr>
          </a:p>
          <a:p>
            <a:pPr marL="355600" indent="-342900">
              <a:lnSpc>
                <a:spcPts val="3329"/>
              </a:lnSpc>
              <a:spcBef>
                <a:spcPts val="40"/>
              </a:spcBef>
              <a:buFont typeface="Arial"/>
              <a:buChar char="•"/>
              <a:tabLst>
                <a:tab pos="354965" algn="l"/>
                <a:tab pos="355600" algn="l"/>
              </a:tabLst>
              <a:defRPr/>
            </a:pPr>
            <a:r>
              <a:rPr sz="2800" spc="-120" dirty="0">
                <a:solidFill>
                  <a:schemeClr val="tx1"/>
                </a:solidFill>
                <a:latin typeface="Trebuchet MS"/>
                <a:cs typeface="Trebuchet MS"/>
              </a:rPr>
              <a:t>Computational</a:t>
            </a:r>
            <a:r>
              <a:rPr sz="2800" spc="-265" dirty="0">
                <a:solidFill>
                  <a:schemeClr val="tx1"/>
                </a:solidFill>
                <a:latin typeface="Trebuchet MS"/>
                <a:cs typeface="Trebuchet MS"/>
              </a:rPr>
              <a:t> </a:t>
            </a:r>
            <a:r>
              <a:rPr sz="2800" spc="-105" dirty="0">
                <a:solidFill>
                  <a:schemeClr val="tx1"/>
                </a:solidFill>
                <a:latin typeface="Trebuchet MS"/>
                <a:cs typeface="Trebuchet MS"/>
              </a:rPr>
              <a:t>biology</a:t>
            </a:r>
            <a:endParaRPr sz="2800">
              <a:solidFill>
                <a:schemeClr val="tx1"/>
              </a:solidFill>
              <a:latin typeface="Trebuchet MS"/>
              <a:cs typeface="Trebuchet MS"/>
            </a:endParaRPr>
          </a:p>
          <a:p>
            <a:pPr marL="355600" indent="-342900">
              <a:lnSpc>
                <a:spcPts val="3329"/>
              </a:lnSpc>
              <a:buFont typeface="Arial"/>
              <a:buChar char="•"/>
              <a:tabLst>
                <a:tab pos="354965" algn="l"/>
                <a:tab pos="355600" algn="l"/>
              </a:tabLst>
              <a:defRPr/>
            </a:pPr>
            <a:r>
              <a:rPr sz="2800" spc="-135" dirty="0">
                <a:solidFill>
                  <a:schemeClr val="tx1"/>
                </a:solidFill>
                <a:latin typeface="Trebuchet MS"/>
                <a:cs typeface="Trebuchet MS"/>
              </a:rPr>
              <a:t>Finance</a:t>
            </a:r>
            <a:endParaRPr sz="2800">
              <a:solidFill>
                <a:schemeClr val="tx1"/>
              </a:solidFill>
              <a:latin typeface="Trebuchet MS"/>
              <a:cs typeface="Trebuchet MS"/>
            </a:endParaRPr>
          </a:p>
          <a:p>
            <a:pPr marL="355600" indent="-342900">
              <a:spcBef>
                <a:spcPts val="40"/>
              </a:spcBef>
              <a:buFont typeface="Arial"/>
              <a:buChar char="•"/>
              <a:tabLst>
                <a:tab pos="354965" algn="l"/>
                <a:tab pos="355600" algn="l"/>
              </a:tabLst>
              <a:defRPr/>
            </a:pPr>
            <a:r>
              <a:rPr sz="2800" spc="-145" dirty="0">
                <a:solidFill>
                  <a:schemeClr val="tx1"/>
                </a:solidFill>
                <a:latin typeface="Trebuchet MS"/>
                <a:cs typeface="Trebuchet MS"/>
              </a:rPr>
              <a:t>E-commerce</a:t>
            </a:r>
            <a:endParaRPr sz="2800">
              <a:solidFill>
                <a:schemeClr val="tx1"/>
              </a:solidFill>
              <a:latin typeface="Trebuchet MS"/>
              <a:cs typeface="Trebuchet MS"/>
            </a:endParaRPr>
          </a:p>
          <a:p>
            <a:pPr marL="355600" indent="-342900">
              <a:lnSpc>
                <a:spcPts val="3329"/>
              </a:lnSpc>
              <a:spcBef>
                <a:spcPts val="40"/>
              </a:spcBef>
              <a:buFont typeface="Arial"/>
              <a:buChar char="•"/>
              <a:tabLst>
                <a:tab pos="354965" algn="l"/>
                <a:tab pos="355600" algn="l"/>
              </a:tabLst>
              <a:defRPr/>
            </a:pPr>
            <a:r>
              <a:rPr sz="2800" spc="-125" dirty="0">
                <a:solidFill>
                  <a:schemeClr val="tx1"/>
                </a:solidFill>
                <a:latin typeface="Trebuchet MS"/>
                <a:cs typeface="Trebuchet MS"/>
              </a:rPr>
              <a:t>Space</a:t>
            </a:r>
            <a:r>
              <a:rPr sz="2800" spc="-225" dirty="0">
                <a:solidFill>
                  <a:schemeClr val="tx1"/>
                </a:solidFill>
                <a:latin typeface="Trebuchet MS"/>
                <a:cs typeface="Trebuchet MS"/>
              </a:rPr>
              <a:t> </a:t>
            </a:r>
            <a:r>
              <a:rPr sz="2800" spc="-135" dirty="0">
                <a:solidFill>
                  <a:schemeClr val="tx1"/>
                </a:solidFill>
                <a:latin typeface="Trebuchet MS"/>
                <a:cs typeface="Trebuchet MS"/>
              </a:rPr>
              <a:t>exploration</a:t>
            </a:r>
            <a:endParaRPr sz="2800">
              <a:solidFill>
                <a:schemeClr val="tx1"/>
              </a:solidFill>
              <a:latin typeface="Trebuchet MS"/>
              <a:cs typeface="Trebuchet MS"/>
            </a:endParaRPr>
          </a:p>
          <a:p>
            <a:pPr marL="355600" indent="-342900">
              <a:lnSpc>
                <a:spcPts val="3329"/>
              </a:lnSpc>
              <a:buFont typeface="Arial"/>
              <a:buChar char="•"/>
              <a:tabLst>
                <a:tab pos="354965" algn="l"/>
                <a:tab pos="355600" algn="l"/>
              </a:tabLst>
              <a:defRPr/>
            </a:pPr>
            <a:r>
              <a:rPr sz="2800" spc="-114" dirty="0">
                <a:solidFill>
                  <a:schemeClr val="tx1"/>
                </a:solidFill>
                <a:latin typeface="Trebuchet MS"/>
                <a:cs typeface="Trebuchet MS"/>
              </a:rPr>
              <a:t>Robotics</a:t>
            </a:r>
            <a:endParaRPr sz="2800">
              <a:solidFill>
                <a:schemeClr val="tx1"/>
              </a:solidFill>
              <a:latin typeface="Trebuchet MS"/>
              <a:cs typeface="Trebuchet MS"/>
            </a:endParaRPr>
          </a:p>
          <a:p>
            <a:pPr marL="355600" indent="-342900">
              <a:lnSpc>
                <a:spcPts val="3329"/>
              </a:lnSpc>
              <a:spcBef>
                <a:spcPts val="40"/>
              </a:spcBef>
              <a:buFont typeface="Arial"/>
              <a:buChar char="•"/>
              <a:tabLst>
                <a:tab pos="354965" algn="l"/>
                <a:tab pos="355600" algn="l"/>
              </a:tabLst>
              <a:defRPr/>
            </a:pPr>
            <a:r>
              <a:rPr sz="2800" spc="-114" dirty="0">
                <a:solidFill>
                  <a:schemeClr val="tx1"/>
                </a:solidFill>
                <a:latin typeface="Trebuchet MS"/>
                <a:cs typeface="Trebuchet MS"/>
              </a:rPr>
              <a:t>Information</a:t>
            </a:r>
            <a:r>
              <a:rPr sz="2800" spc="-220" dirty="0">
                <a:solidFill>
                  <a:schemeClr val="tx1"/>
                </a:solidFill>
                <a:latin typeface="Trebuchet MS"/>
                <a:cs typeface="Trebuchet MS"/>
              </a:rPr>
              <a:t> </a:t>
            </a:r>
            <a:r>
              <a:rPr sz="2800" spc="-150" dirty="0">
                <a:solidFill>
                  <a:schemeClr val="tx1"/>
                </a:solidFill>
                <a:latin typeface="Trebuchet MS"/>
                <a:cs typeface="Trebuchet MS"/>
              </a:rPr>
              <a:t>extraction</a:t>
            </a:r>
            <a:endParaRPr sz="2800">
              <a:solidFill>
                <a:schemeClr val="tx1"/>
              </a:solidFill>
              <a:latin typeface="Trebuchet MS"/>
              <a:cs typeface="Trebuchet MS"/>
            </a:endParaRPr>
          </a:p>
          <a:p>
            <a:pPr marL="355600" indent="-342900">
              <a:lnSpc>
                <a:spcPts val="3329"/>
              </a:lnSpc>
              <a:buFont typeface="Arial"/>
              <a:buChar char="•"/>
              <a:tabLst>
                <a:tab pos="354965" algn="l"/>
                <a:tab pos="355600" algn="l"/>
              </a:tabLst>
              <a:defRPr/>
            </a:pPr>
            <a:r>
              <a:rPr sz="2800" spc="-130" dirty="0">
                <a:solidFill>
                  <a:schemeClr val="tx1"/>
                </a:solidFill>
                <a:latin typeface="Trebuchet MS"/>
                <a:cs typeface="Trebuchet MS"/>
              </a:rPr>
              <a:t>Social</a:t>
            </a:r>
            <a:r>
              <a:rPr sz="2800" spc="-220" dirty="0">
                <a:solidFill>
                  <a:schemeClr val="tx1"/>
                </a:solidFill>
                <a:latin typeface="Trebuchet MS"/>
                <a:cs typeface="Trebuchet MS"/>
              </a:rPr>
              <a:t> </a:t>
            </a:r>
            <a:r>
              <a:rPr sz="2800" spc="-110" dirty="0">
                <a:solidFill>
                  <a:schemeClr val="tx1"/>
                </a:solidFill>
                <a:latin typeface="Trebuchet MS"/>
                <a:cs typeface="Trebuchet MS"/>
              </a:rPr>
              <a:t>networks</a:t>
            </a:r>
            <a:endParaRPr sz="2800">
              <a:solidFill>
                <a:schemeClr val="tx1"/>
              </a:solidFill>
              <a:latin typeface="Trebuchet MS"/>
              <a:cs typeface="Trebuchet MS"/>
            </a:endParaRPr>
          </a:p>
          <a:p>
            <a:pPr marL="355600" indent="-342900">
              <a:spcBef>
                <a:spcPts val="40"/>
              </a:spcBef>
              <a:buFont typeface="Arial"/>
              <a:buChar char="•"/>
              <a:tabLst>
                <a:tab pos="354965" algn="l"/>
                <a:tab pos="355600" algn="l"/>
              </a:tabLst>
              <a:defRPr/>
            </a:pPr>
            <a:r>
              <a:rPr sz="2800" spc="-85" dirty="0">
                <a:solidFill>
                  <a:schemeClr val="tx1"/>
                </a:solidFill>
                <a:latin typeface="Trebuchet MS"/>
                <a:cs typeface="Trebuchet MS"/>
              </a:rPr>
              <a:t>Debugging</a:t>
            </a:r>
            <a:r>
              <a:rPr sz="2800" spc="-220" dirty="0">
                <a:solidFill>
                  <a:schemeClr val="tx1"/>
                </a:solidFill>
                <a:latin typeface="Trebuchet MS"/>
                <a:cs typeface="Trebuchet MS"/>
              </a:rPr>
              <a:t> </a:t>
            </a:r>
            <a:r>
              <a:rPr sz="2800" spc="-125" dirty="0">
                <a:solidFill>
                  <a:schemeClr val="tx1"/>
                </a:solidFill>
                <a:latin typeface="Trebuchet MS"/>
                <a:cs typeface="Trebuchet MS"/>
              </a:rPr>
              <a:t>software</a:t>
            </a:r>
            <a:endParaRPr sz="2800">
              <a:solidFill>
                <a:schemeClr val="tx1"/>
              </a:solidFill>
              <a:latin typeface="Trebuchet MS"/>
              <a:cs typeface="Trebuchet MS"/>
            </a:endParaRPr>
          </a:p>
          <a:p>
            <a:pPr marL="355600" indent="-342900">
              <a:spcBef>
                <a:spcPts val="40"/>
              </a:spcBef>
              <a:buFont typeface="Arial"/>
              <a:buChar char="•"/>
              <a:tabLst>
                <a:tab pos="354965" algn="l"/>
                <a:tab pos="355600" algn="l"/>
              </a:tabLst>
              <a:defRPr/>
            </a:pPr>
            <a:r>
              <a:rPr sz="2800" spc="-165" dirty="0">
                <a:solidFill>
                  <a:schemeClr val="tx1"/>
                </a:solidFill>
                <a:latin typeface="Trebuchet MS"/>
                <a:cs typeface="Trebuchet MS"/>
              </a:rPr>
              <a:t>[Your </a:t>
            </a:r>
            <a:r>
              <a:rPr sz="2800" spc="-155" dirty="0">
                <a:solidFill>
                  <a:schemeClr val="tx1"/>
                </a:solidFill>
                <a:latin typeface="Trebuchet MS"/>
                <a:cs typeface="Trebuchet MS"/>
              </a:rPr>
              <a:t>favorite</a:t>
            </a:r>
            <a:r>
              <a:rPr sz="2800" spc="-270" dirty="0">
                <a:solidFill>
                  <a:schemeClr val="tx1"/>
                </a:solidFill>
                <a:latin typeface="Trebuchet MS"/>
                <a:cs typeface="Trebuchet MS"/>
              </a:rPr>
              <a:t> </a:t>
            </a:r>
            <a:r>
              <a:rPr sz="2800" spc="-150" dirty="0">
                <a:solidFill>
                  <a:schemeClr val="tx1"/>
                </a:solidFill>
                <a:latin typeface="Trebuchet MS"/>
                <a:cs typeface="Trebuchet MS"/>
              </a:rPr>
              <a:t>area]</a:t>
            </a:r>
            <a:endParaRPr sz="2800">
              <a:solidFill>
                <a:schemeClr val="tx1"/>
              </a:solidFill>
              <a:latin typeface="Trebuchet MS"/>
              <a:cs typeface="Trebuchet MS"/>
            </a:endParaRPr>
          </a:p>
        </p:txBody>
      </p:sp>
    </p:spTree>
    <p:extLst>
      <p:ext uri="{BB962C8B-B14F-4D97-AF65-F5344CB8AC3E}">
        <p14:creationId xmlns:p14="http://schemas.microsoft.com/office/powerpoint/2010/main" val="27122959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62000" y="412058"/>
            <a:ext cx="6121869" cy="426142"/>
          </a:xfrm>
        </p:spPr>
        <p:txBody>
          <a:bodyPr/>
          <a:lstStyle/>
          <a:p>
            <a:pPr eaLnBrk="1" hangingPunct="1"/>
            <a:r>
              <a:rPr lang="en-US" sz="2800" smtClean="0">
                <a:solidFill>
                  <a:schemeClr val="accent1"/>
                </a:solidFill>
                <a:ea typeface="ＭＳ Ｐゴシック" panose="020B0600070205080204" pitchFamily="34" charset="-128"/>
              </a:rPr>
              <a:t>Supervised Learning Classification</a:t>
            </a:r>
          </a:p>
        </p:txBody>
      </p:sp>
      <p:sp>
        <p:nvSpPr>
          <p:cNvPr id="36867" name="Rectangle 3"/>
          <p:cNvSpPr>
            <a:spLocks noGrp="1" noChangeArrowheads="1"/>
          </p:cNvSpPr>
          <p:nvPr>
            <p:ph type="body" idx="1"/>
          </p:nvPr>
        </p:nvSpPr>
        <p:spPr>
          <a:xfrm>
            <a:off x="533400" y="1143000"/>
            <a:ext cx="8229600" cy="404813"/>
          </a:xfrm>
        </p:spPr>
        <p:txBody>
          <a:bodyPr/>
          <a:lstStyle/>
          <a:p>
            <a:pPr eaLnBrk="1" hangingPunct="1"/>
            <a:r>
              <a:rPr lang="en-US" sz="2800" smtClean="0">
                <a:ea typeface="ＭＳ Ｐゴシック" panose="020B0600070205080204" pitchFamily="34" charset="-128"/>
              </a:rPr>
              <a:t>Example: Cancer diagnosis</a:t>
            </a:r>
          </a:p>
        </p:txBody>
      </p:sp>
      <p:sp>
        <p:nvSpPr>
          <p:cNvPr id="36868" name="Rectangle 4"/>
          <p:cNvSpPr>
            <a:spLocks noChangeArrowheads="1"/>
          </p:cNvSpPr>
          <p:nvPr/>
        </p:nvSpPr>
        <p:spPr bwMode="auto">
          <a:xfrm>
            <a:off x="685800" y="28956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a:t>Use this </a:t>
            </a:r>
            <a:r>
              <a:rPr lang="en-US" sz="2400">
                <a:solidFill>
                  <a:srgbClr val="CC0000"/>
                </a:solidFill>
              </a:rPr>
              <a:t>training set</a:t>
            </a:r>
            <a:r>
              <a:rPr lang="en-US" sz="2400"/>
              <a:t> to learn how to classify patients where diagnosis is not known:</a:t>
            </a:r>
          </a:p>
        </p:txBody>
      </p:sp>
      <p:sp>
        <p:nvSpPr>
          <p:cNvPr id="36869" name="Rectangle 5"/>
          <p:cNvSpPr>
            <a:spLocks noChangeArrowheads="1"/>
          </p:cNvSpPr>
          <p:nvPr/>
        </p:nvSpPr>
        <p:spPr bwMode="auto">
          <a:xfrm>
            <a:off x="609600" y="54102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a:t>The </a:t>
            </a:r>
            <a:r>
              <a:rPr lang="en-US" sz="2400">
                <a:solidFill>
                  <a:srgbClr val="CC0000"/>
                </a:solidFill>
              </a:rPr>
              <a:t>input data</a:t>
            </a:r>
            <a:r>
              <a:rPr lang="en-US" sz="2400"/>
              <a:t> is often easily obtained, whereas the </a:t>
            </a:r>
            <a:r>
              <a:rPr lang="en-US" sz="2400">
                <a:solidFill>
                  <a:srgbClr val="CC0000"/>
                </a:solidFill>
              </a:rPr>
              <a:t>classification</a:t>
            </a:r>
            <a:r>
              <a:rPr lang="en-US" sz="2400"/>
              <a:t> is not.</a:t>
            </a:r>
          </a:p>
        </p:txBody>
      </p:sp>
      <p:sp>
        <p:nvSpPr>
          <p:cNvPr id="36870" name="Rectangle 6"/>
          <p:cNvSpPr>
            <a:spLocks noChangeArrowheads="1"/>
          </p:cNvSpPr>
          <p:nvPr/>
        </p:nvSpPr>
        <p:spPr bwMode="auto">
          <a:xfrm>
            <a:off x="3124200" y="5029200"/>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buFontTx/>
              <a:buNone/>
            </a:pPr>
            <a:r>
              <a:rPr lang="en-US" sz="2800"/>
              <a:t>Input Data</a:t>
            </a:r>
          </a:p>
        </p:txBody>
      </p:sp>
      <p:sp>
        <p:nvSpPr>
          <p:cNvPr id="36871" name="Rectangle 7"/>
          <p:cNvSpPr>
            <a:spLocks noChangeArrowheads="1"/>
          </p:cNvSpPr>
          <p:nvPr/>
        </p:nvSpPr>
        <p:spPr bwMode="auto">
          <a:xfrm>
            <a:off x="5181600" y="5029200"/>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buFontTx/>
              <a:buNone/>
            </a:pPr>
            <a:r>
              <a:rPr lang="en-US" sz="2800"/>
              <a:t>Classification</a:t>
            </a:r>
          </a:p>
        </p:txBody>
      </p:sp>
      <p:graphicFrame>
        <p:nvGraphicFramePr>
          <p:cNvPr id="36872" name="Object 2"/>
          <p:cNvGraphicFramePr>
            <a:graphicFrameLocks noChangeAspect="1"/>
          </p:cNvGraphicFramePr>
          <p:nvPr/>
        </p:nvGraphicFramePr>
        <p:xfrm>
          <a:off x="1143000" y="1600200"/>
          <a:ext cx="5410200" cy="1289050"/>
        </p:xfrm>
        <a:graphic>
          <a:graphicData uri="http://schemas.openxmlformats.org/presentationml/2006/ole">
            <mc:AlternateContent xmlns:mc="http://schemas.openxmlformats.org/markup-compatibility/2006">
              <mc:Choice xmlns:v="urn:schemas-microsoft-com:vml" Requires="v">
                <p:oleObj spid="_x0000_s1186" name="Worksheet" r:id="rId3" imgW="4061160" imgH="967680" progId="Excel.Sheet.8">
                  <p:embed/>
                </p:oleObj>
              </mc:Choice>
              <mc:Fallback>
                <p:oleObj name="Worksheet" r:id="rId3" imgW="4061160" imgH="967680" progId="Excel.Sheet.8">
                  <p:embed/>
                  <p:pic>
                    <p:nvPicPr>
                      <p:cNvPr id="0"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200"/>
                        <a:ext cx="5410200"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3" name="Object 3"/>
          <p:cNvGraphicFramePr>
            <a:graphicFrameLocks noChangeAspect="1"/>
          </p:cNvGraphicFramePr>
          <p:nvPr/>
        </p:nvGraphicFramePr>
        <p:xfrm>
          <a:off x="1143000" y="3733800"/>
          <a:ext cx="5410200" cy="1033463"/>
        </p:xfrm>
        <a:graphic>
          <a:graphicData uri="http://schemas.openxmlformats.org/presentationml/2006/ole">
            <mc:AlternateContent xmlns:mc="http://schemas.openxmlformats.org/markup-compatibility/2006">
              <mc:Choice xmlns:v="urn:schemas-microsoft-com:vml" Requires="v">
                <p:oleObj spid="_x0000_s1187" name="Worksheet" r:id="rId5" imgW="4061160" imgH="776160" progId="Excel.Sheet.8">
                  <p:embed/>
                </p:oleObj>
              </mc:Choice>
              <mc:Fallback>
                <p:oleObj name="Worksheet" r:id="rId5" imgW="4061160" imgH="776160" progId="Excel.Sheet.8">
                  <p:embed/>
                  <p:pic>
                    <p:nvPicPr>
                      <p:cNvPr id="0" name="Picture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3733800"/>
                        <a:ext cx="5410200" cy="103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4" name="AutoShape 10"/>
          <p:cNvSpPr>
            <a:spLocks/>
          </p:cNvSpPr>
          <p:nvPr/>
        </p:nvSpPr>
        <p:spPr bwMode="auto">
          <a:xfrm rot="-5405870">
            <a:off x="3686175" y="3321051"/>
            <a:ext cx="244475" cy="3200400"/>
          </a:xfrm>
          <a:prstGeom prst="leftBrace">
            <a:avLst>
              <a:gd name="adj1" fmla="val 109091"/>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sz="2400">
              <a:latin typeface="Tahoma" panose="020B0604030504040204" pitchFamily="34" charset="0"/>
            </a:endParaRPr>
          </a:p>
        </p:txBody>
      </p:sp>
      <p:sp>
        <p:nvSpPr>
          <p:cNvPr id="36875" name="AutoShape 11"/>
          <p:cNvSpPr>
            <a:spLocks/>
          </p:cNvSpPr>
          <p:nvPr/>
        </p:nvSpPr>
        <p:spPr bwMode="auto">
          <a:xfrm rot="-5405870">
            <a:off x="5859463" y="4427538"/>
            <a:ext cx="242887" cy="992187"/>
          </a:xfrm>
          <a:prstGeom prst="leftBrace">
            <a:avLst>
              <a:gd name="adj1" fmla="val 34041"/>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sz="2400">
              <a:latin typeface="Tahoma" panose="020B0604030504040204" pitchFamily="34" charset="0"/>
            </a:endParaRPr>
          </a:p>
        </p:txBody>
      </p:sp>
      <p:sp>
        <p:nvSpPr>
          <p:cNvPr id="36876" name="Rectangle 12"/>
          <p:cNvSpPr>
            <a:spLocks noChangeArrowheads="1"/>
          </p:cNvSpPr>
          <p:nvPr/>
        </p:nvSpPr>
        <p:spPr bwMode="auto">
          <a:xfrm>
            <a:off x="6858000" y="1828800"/>
            <a:ext cx="175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buFontTx/>
              <a:buNone/>
            </a:pPr>
            <a:r>
              <a:rPr lang="en-US" sz="2800"/>
              <a:t>Training Set</a:t>
            </a:r>
          </a:p>
        </p:txBody>
      </p:sp>
      <p:sp>
        <p:nvSpPr>
          <p:cNvPr id="36877" name="Rectangle 13"/>
          <p:cNvSpPr>
            <a:spLocks noChangeArrowheads="1"/>
          </p:cNvSpPr>
          <p:nvPr/>
        </p:nvSpPr>
        <p:spPr bwMode="auto">
          <a:xfrm>
            <a:off x="6858000" y="4038600"/>
            <a:ext cx="175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buFontTx/>
              <a:buNone/>
            </a:pPr>
            <a:r>
              <a:rPr lang="en-US" sz="2800"/>
              <a:t>Test Set</a:t>
            </a:r>
          </a:p>
        </p:txBody>
      </p:sp>
    </p:spTree>
    <p:extLst>
      <p:ext uri="{BB962C8B-B14F-4D97-AF65-F5344CB8AC3E}">
        <p14:creationId xmlns:p14="http://schemas.microsoft.com/office/powerpoint/2010/main" val="25384553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00101" y="393702"/>
            <a:ext cx="4002699" cy="426142"/>
          </a:xfrm>
        </p:spPr>
        <p:txBody>
          <a:bodyPr/>
          <a:lstStyle/>
          <a:p>
            <a:pPr eaLnBrk="1" hangingPunct="1"/>
            <a:r>
              <a:rPr lang="en-US" sz="2800" smtClean="0">
                <a:solidFill>
                  <a:srgbClr val="FF0000"/>
                </a:solidFill>
                <a:ea typeface="ＭＳ Ｐゴシック" panose="020B0600070205080204" pitchFamily="34" charset="-128"/>
              </a:rPr>
              <a:t>Classification Problem</a:t>
            </a:r>
          </a:p>
        </p:txBody>
      </p:sp>
      <p:sp>
        <p:nvSpPr>
          <p:cNvPr id="37891" name="Rectangle 3"/>
          <p:cNvSpPr>
            <a:spLocks noGrp="1" noChangeArrowheads="1"/>
          </p:cNvSpPr>
          <p:nvPr>
            <p:ph type="body" idx="1"/>
          </p:nvPr>
        </p:nvSpPr>
        <p:spPr>
          <a:xfrm>
            <a:off x="457200" y="1371600"/>
            <a:ext cx="8229600" cy="4525963"/>
          </a:xfrm>
        </p:spPr>
        <p:txBody>
          <a:bodyPr/>
          <a:lstStyle/>
          <a:p>
            <a:pPr eaLnBrk="1" hangingPunct="1"/>
            <a:r>
              <a:rPr lang="en-US" sz="2400" smtClean="0">
                <a:ea typeface="ＭＳ Ｐゴシック" panose="020B0600070205080204" pitchFamily="34" charset="-128"/>
              </a:rPr>
              <a:t>Goal: Use training set + some learning method to produce a </a:t>
            </a:r>
            <a:r>
              <a:rPr lang="en-US" sz="2400" smtClean="0">
                <a:solidFill>
                  <a:srgbClr val="CC0000"/>
                </a:solidFill>
                <a:ea typeface="ＭＳ Ｐゴシック" panose="020B0600070205080204" pitchFamily="34" charset="-128"/>
              </a:rPr>
              <a:t>predictive model</a:t>
            </a:r>
            <a:r>
              <a:rPr lang="en-US" sz="2400" smtClean="0">
                <a:ea typeface="ＭＳ Ｐゴシック" panose="020B0600070205080204" pitchFamily="34" charset="-128"/>
              </a:rPr>
              <a:t>.</a:t>
            </a:r>
          </a:p>
          <a:p>
            <a:pPr eaLnBrk="1" hangingPunct="1"/>
            <a:r>
              <a:rPr lang="en-US" sz="2400" smtClean="0">
                <a:ea typeface="ＭＳ Ｐゴシック" panose="020B0600070205080204" pitchFamily="34" charset="-128"/>
              </a:rPr>
              <a:t>Use this predictive model to classify new data.</a:t>
            </a:r>
          </a:p>
          <a:p>
            <a:pPr eaLnBrk="1" hangingPunct="1"/>
            <a:r>
              <a:rPr lang="en-US" sz="2400" smtClean="0">
                <a:ea typeface="ＭＳ Ｐゴシック" panose="020B0600070205080204" pitchFamily="34" charset="-128"/>
              </a:rPr>
              <a:t>Sample applications:</a:t>
            </a:r>
          </a:p>
        </p:txBody>
      </p:sp>
      <p:graphicFrame>
        <p:nvGraphicFramePr>
          <p:cNvPr id="37892" name="Object 2"/>
          <p:cNvGraphicFramePr>
            <a:graphicFrameLocks noChangeAspect="1"/>
          </p:cNvGraphicFramePr>
          <p:nvPr/>
        </p:nvGraphicFramePr>
        <p:xfrm>
          <a:off x="685800" y="3128963"/>
          <a:ext cx="7772400" cy="2743200"/>
        </p:xfrm>
        <a:graphic>
          <a:graphicData uri="http://schemas.openxmlformats.org/presentationml/2006/ole">
            <mc:AlternateContent xmlns:mc="http://schemas.openxmlformats.org/markup-compatibility/2006">
              <mc:Choice xmlns:v="urn:schemas-microsoft-com:vml" Requires="v">
                <p:oleObj spid="_x0000_s2130" name="Worksheet" r:id="rId3" imgW="4905000" imgH="1732680" progId="Excel.Sheet.8">
                  <p:embed/>
                </p:oleObj>
              </mc:Choice>
              <mc:Fallback>
                <p:oleObj name="Worksheet" r:id="rId3" imgW="4905000" imgH="1732680" progId="Excel.Shee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128963"/>
                        <a:ext cx="7772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978764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62000" y="393702"/>
            <a:ext cx="5342809" cy="426142"/>
          </a:xfrm>
        </p:spPr>
        <p:txBody>
          <a:bodyPr/>
          <a:lstStyle/>
          <a:p>
            <a:pPr eaLnBrk="1" hangingPunct="1"/>
            <a:r>
              <a:rPr lang="en-US" sz="2800" smtClean="0">
                <a:solidFill>
                  <a:schemeClr val="accent1"/>
                </a:solidFill>
                <a:ea typeface="ＭＳ Ｐゴシック" panose="020B0600070205080204" pitchFamily="34" charset="-128"/>
              </a:rPr>
              <a:t>Application: Cancer Diagnosis</a:t>
            </a:r>
          </a:p>
        </p:txBody>
      </p:sp>
      <p:pic>
        <p:nvPicPr>
          <p:cNvPr id="38915" name="Picture 3" descr="xcy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00200"/>
            <a:ext cx="619125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7467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p:txBody>
          <a:bodyPr>
            <a:normAutofit fontScale="90000"/>
          </a:bodyPr>
          <a:lstStyle/>
          <a:p>
            <a:r>
              <a:rPr lang="tr-TR" dirty="0"/>
              <a:t>What We Talk About When We  Talk About“Learning”</a:t>
            </a:r>
          </a:p>
        </p:txBody>
      </p:sp>
      <p:sp>
        <p:nvSpPr>
          <p:cNvPr id="23558" name="Rectangle 6"/>
          <p:cNvSpPr>
            <a:spLocks noGrp="1" noChangeArrowheads="1"/>
          </p:cNvSpPr>
          <p:nvPr>
            <p:ph idx="1"/>
          </p:nvPr>
        </p:nvSpPr>
        <p:spPr/>
        <p:txBody>
          <a:bodyPr>
            <a:normAutofit/>
          </a:bodyPr>
          <a:lstStyle/>
          <a:p>
            <a:pPr algn="just"/>
            <a:r>
              <a:rPr lang="tr-TR" dirty="0"/>
              <a:t>Learning general models from a data of particular examples </a:t>
            </a:r>
          </a:p>
          <a:p>
            <a:pPr algn="just"/>
            <a:r>
              <a:rPr lang="tr-TR" dirty="0"/>
              <a:t>Data is cheap and abundant (data warehouses, data marts); knowledge is expensive and scarce. </a:t>
            </a:r>
          </a:p>
          <a:p>
            <a:pPr algn="just"/>
            <a:r>
              <a:rPr lang="tr-TR" dirty="0"/>
              <a:t>Example in retail: Customer transactions to consumer behavior: </a:t>
            </a:r>
          </a:p>
          <a:p>
            <a:pPr lvl="1" algn="just">
              <a:buFont typeface="Wingdings" pitchFamily="2" charset="2"/>
              <a:buNone/>
            </a:pPr>
            <a:r>
              <a:rPr lang="tr-TR" sz="2400" dirty="0"/>
              <a:t>	</a:t>
            </a:r>
            <a:r>
              <a:rPr lang="tr-TR" i="1" dirty="0"/>
              <a:t>People who bought </a:t>
            </a:r>
            <a:r>
              <a:rPr lang="tr-TR" i="1" dirty="0" smtClean="0"/>
              <a:t>“Blink” </a:t>
            </a:r>
            <a:r>
              <a:rPr lang="tr-TR" i="1" dirty="0"/>
              <a:t>also bought </a:t>
            </a:r>
            <a:r>
              <a:rPr lang="tr-TR" i="1" dirty="0" smtClean="0"/>
              <a:t>“Outliers”  </a:t>
            </a:r>
            <a:r>
              <a:rPr lang="tr-TR" i="1" dirty="0"/>
              <a:t>(www.amazon.com)</a:t>
            </a:r>
          </a:p>
          <a:p>
            <a:pPr algn="just"/>
            <a:r>
              <a:rPr lang="tr-TR" dirty="0"/>
              <a:t>Build a model that is </a:t>
            </a:r>
            <a:r>
              <a:rPr lang="tr-TR" i="1" dirty="0">
                <a:solidFill>
                  <a:schemeClr val="accent1"/>
                </a:solidFill>
              </a:rPr>
              <a:t>a good and useful approximation</a:t>
            </a:r>
            <a:r>
              <a:rPr lang="tr-TR" dirty="0">
                <a:solidFill>
                  <a:schemeClr val="accent1"/>
                </a:solidFill>
              </a:rPr>
              <a:t> </a:t>
            </a:r>
            <a:r>
              <a:rPr lang="tr-TR" dirty="0"/>
              <a:t>to the data.</a:t>
            </a:r>
            <a:r>
              <a:rPr lang="tr-TR" i="1" dirty="0"/>
              <a:t> </a:t>
            </a:r>
            <a:r>
              <a:rPr lang="tr-TR" dirty="0"/>
              <a:t> </a:t>
            </a:r>
          </a:p>
        </p:txBody>
      </p:sp>
      <p:sp>
        <p:nvSpPr>
          <p:cNvPr id="11" name="Slide Number Placeholder 10"/>
          <p:cNvSpPr>
            <a:spLocks noGrp="1"/>
          </p:cNvSpPr>
          <p:nvPr>
            <p:ph type="sldNum" sz="quarter" idx="12"/>
          </p:nvPr>
        </p:nvSpPr>
        <p:spPr/>
        <p:txBody>
          <a:bodyPr/>
          <a:lstStyle/>
          <a:p>
            <a:fld id="{6DF4C409-C017-451C-B236-E185BBA6E0E4}" type="slidenum">
              <a:rPr lang="tr-TR" smtClean="0">
                <a:solidFill>
                  <a:srgbClr val="04617B">
                    <a:shade val="90000"/>
                  </a:srgbClr>
                </a:solidFill>
              </a:rPr>
              <a:pPr/>
              <a:t>6</a:t>
            </a:fld>
            <a:endParaRPr lang="tr-TR" dirty="0">
              <a:solidFill>
                <a:srgbClr val="04617B">
                  <a:shade val="90000"/>
                </a:srgbClr>
              </a:solidFill>
            </a:endParaRPr>
          </a:p>
        </p:txBody>
      </p:sp>
    </p:spTree>
    <p:extLst>
      <p:ext uri="{BB962C8B-B14F-4D97-AF65-F5344CB8AC3E}">
        <p14:creationId xmlns:p14="http://schemas.microsoft.com/office/powerpoint/2010/main" val="4175753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56496" y="358453"/>
            <a:ext cx="5123197" cy="426142"/>
          </a:xfrm>
        </p:spPr>
        <p:txBody>
          <a:bodyPr/>
          <a:lstStyle/>
          <a:p>
            <a:pPr eaLnBrk="1" hangingPunct="1"/>
            <a:r>
              <a:rPr lang="en-US" sz="2800" smtClean="0">
                <a:solidFill>
                  <a:schemeClr val="accent1"/>
                </a:solidFill>
                <a:ea typeface="ＭＳ Ｐゴシック" panose="020B0600070205080204" pitchFamily="34" charset="-128"/>
              </a:rPr>
              <a:t>Cancer Diagnosis Separation</a:t>
            </a:r>
          </a:p>
        </p:txBody>
      </p:sp>
      <p:pic>
        <p:nvPicPr>
          <p:cNvPr id="39939" name="Picture 3" descr="di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3000"/>
            <a:ext cx="7467600"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88343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800101" y="393702"/>
            <a:ext cx="3024867" cy="426142"/>
          </a:xfrm>
        </p:spPr>
        <p:txBody>
          <a:bodyPr/>
          <a:lstStyle/>
          <a:p>
            <a:pPr eaLnBrk="1" hangingPunct="1"/>
            <a:r>
              <a:rPr lang="en-US" sz="2800" smtClean="0">
                <a:solidFill>
                  <a:schemeClr val="accent1"/>
                </a:solidFill>
                <a:ea typeface="ＭＳ Ｐゴシック" panose="020B0600070205080204" pitchFamily="34" charset="-128"/>
              </a:rPr>
              <a:t>Robotics and ML</a:t>
            </a:r>
          </a:p>
        </p:txBody>
      </p:sp>
      <p:sp>
        <p:nvSpPr>
          <p:cNvPr id="3" name="Content Placeholder 2"/>
          <p:cNvSpPr>
            <a:spLocks noGrp="1"/>
          </p:cNvSpPr>
          <p:nvPr>
            <p:ph idx="1"/>
          </p:nvPr>
        </p:nvSpPr>
        <p:spPr>
          <a:xfrm>
            <a:off x="304800" y="1237660"/>
            <a:ext cx="7848600" cy="1505540"/>
          </a:xfrm>
        </p:spPr>
        <p:txBody>
          <a:bodyPr>
            <a:noAutofit/>
          </a:bodyPr>
          <a:lstStyle/>
          <a:p>
            <a:pPr marL="274320" indent="-274320" eaLnBrk="1" fontAlgn="auto" hangingPunct="1">
              <a:spcAft>
                <a:spcPts val="0"/>
              </a:spcAft>
              <a:buClr>
                <a:schemeClr val="accent3"/>
              </a:buClr>
              <a:buFont typeface="Wingdings 2"/>
              <a:buChar char=""/>
              <a:defRPr/>
            </a:pPr>
            <a:r>
              <a:rPr lang="en-US" sz="2000" dirty="0" smtClean="0">
                <a:ea typeface="+mn-ea"/>
              </a:rPr>
              <a:t>Areas that robots are used:</a:t>
            </a:r>
          </a:p>
          <a:p>
            <a:pPr marL="640080" lvl="1" indent="-246888" eaLnBrk="1" fontAlgn="auto" hangingPunct="1">
              <a:spcAft>
                <a:spcPts val="0"/>
              </a:spcAft>
              <a:buFont typeface="Wingdings 2"/>
              <a:buChar char=""/>
              <a:defRPr/>
            </a:pPr>
            <a:r>
              <a:rPr lang="en-US" sz="2000" b="0" dirty="0" smtClean="0">
                <a:ea typeface="+mn-ea"/>
              </a:rPr>
              <a:t>Industrial robots</a:t>
            </a:r>
          </a:p>
          <a:p>
            <a:pPr marL="640080" lvl="1" indent="-246888" eaLnBrk="1" fontAlgn="auto" hangingPunct="1">
              <a:spcAft>
                <a:spcPts val="0"/>
              </a:spcAft>
              <a:buFont typeface="Wingdings 2"/>
              <a:buChar char=""/>
              <a:defRPr/>
            </a:pPr>
            <a:r>
              <a:rPr lang="en-US" sz="2000" b="0" dirty="0" smtClean="0">
                <a:ea typeface="+mn-ea"/>
              </a:rPr>
              <a:t>Military, government and space robots</a:t>
            </a:r>
          </a:p>
          <a:p>
            <a:pPr marL="640080" lvl="1" indent="-246888" eaLnBrk="1" fontAlgn="auto" hangingPunct="1">
              <a:spcAft>
                <a:spcPts val="0"/>
              </a:spcAft>
              <a:buFont typeface="Wingdings 2"/>
              <a:buChar char=""/>
              <a:defRPr/>
            </a:pPr>
            <a:r>
              <a:rPr lang="en-US" sz="2000" b="0" dirty="0" smtClean="0">
                <a:ea typeface="+mn-ea"/>
              </a:rPr>
              <a:t>Service robots for home, healthcare, laboratory</a:t>
            </a:r>
          </a:p>
          <a:p>
            <a:pPr marL="274320" indent="-274320" eaLnBrk="1" fontAlgn="auto" hangingPunct="1">
              <a:spcAft>
                <a:spcPts val="0"/>
              </a:spcAft>
              <a:buClr>
                <a:schemeClr val="accent3"/>
              </a:buClr>
              <a:buFont typeface="Wingdings 2"/>
              <a:buChar char=""/>
              <a:defRPr/>
            </a:pPr>
            <a:r>
              <a:rPr lang="en-US" sz="2000" dirty="0" smtClean="0">
                <a:ea typeface="+mn-ea"/>
              </a:rPr>
              <a:t>Why are robots used?</a:t>
            </a:r>
          </a:p>
          <a:p>
            <a:pPr marL="640080" lvl="1" indent="-246888" eaLnBrk="1" fontAlgn="auto" hangingPunct="1">
              <a:spcAft>
                <a:spcPts val="0"/>
              </a:spcAft>
              <a:buFont typeface="Wingdings 2"/>
              <a:buChar char=""/>
              <a:defRPr/>
            </a:pPr>
            <a:r>
              <a:rPr lang="en-US" sz="2000" b="0" dirty="0" smtClean="0">
                <a:ea typeface="+mn-ea"/>
              </a:rPr>
              <a:t>Dangerous tasks or in hazardous environments</a:t>
            </a:r>
          </a:p>
          <a:p>
            <a:pPr marL="640080" lvl="1" indent="-246888" eaLnBrk="1" fontAlgn="auto" hangingPunct="1">
              <a:spcAft>
                <a:spcPts val="0"/>
              </a:spcAft>
              <a:buFont typeface="Wingdings 2"/>
              <a:buChar char=""/>
              <a:defRPr/>
            </a:pPr>
            <a:r>
              <a:rPr lang="en-US" sz="2000" b="0" dirty="0" smtClean="0">
                <a:ea typeface="+mn-ea"/>
              </a:rPr>
              <a:t>Repetitive tasks</a:t>
            </a:r>
          </a:p>
          <a:p>
            <a:pPr marL="640080" lvl="1" indent="-246888" eaLnBrk="1" fontAlgn="auto" hangingPunct="1">
              <a:spcAft>
                <a:spcPts val="0"/>
              </a:spcAft>
              <a:buFont typeface="Wingdings 2"/>
              <a:buChar char=""/>
              <a:defRPr/>
            </a:pPr>
            <a:r>
              <a:rPr lang="en-US" sz="2000" b="0" dirty="0" smtClean="0">
                <a:ea typeface="+mn-ea"/>
              </a:rPr>
              <a:t>High precision tasks or those requiring high quality</a:t>
            </a:r>
          </a:p>
          <a:p>
            <a:pPr marL="640080" lvl="1" indent="-246888" eaLnBrk="1" fontAlgn="auto" hangingPunct="1">
              <a:spcAft>
                <a:spcPts val="0"/>
              </a:spcAft>
              <a:buFont typeface="Wingdings 2"/>
              <a:buChar char=""/>
              <a:defRPr/>
            </a:pPr>
            <a:r>
              <a:rPr lang="en-US" sz="2000" b="0" dirty="0" smtClean="0">
                <a:ea typeface="+mn-ea"/>
              </a:rPr>
              <a:t>Labor savings</a:t>
            </a:r>
          </a:p>
          <a:p>
            <a:pPr marL="274320" indent="-274320" eaLnBrk="1" fontAlgn="auto" hangingPunct="1">
              <a:spcAft>
                <a:spcPts val="0"/>
              </a:spcAft>
              <a:buClr>
                <a:schemeClr val="accent3"/>
              </a:buClr>
              <a:buFont typeface="Wingdings 2"/>
              <a:buChar char=""/>
              <a:defRPr/>
            </a:pPr>
            <a:r>
              <a:rPr lang="en-US" sz="2000" dirty="0" smtClean="0">
                <a:ea typeface="+mn-ea"/>
              </a:rPr>
              <a:t>Control technologies:</a:t>
            </a:r>
          </a:p>
          <a:p>
            <a:pPr marL="640080" lvl="1" indent="-246888" eaLnBrk="1" fontAlgn="auto" hangingPunct="1">
              <a:spcAft>
                <a:spcPts val="0"/>
              </a:spcAft>
              <a:buFont typeface="Wingdings 2"/>
              <a:buChar char=""/>
              <a:defRPr/>
            </a:pPr>
            <a:r>
              <a:rPr lang="en-US" sz="2000" b="0" dirty="0" smtClean="0">
                <a:ea typeface="+mn-ea"/>
              </a:rPr>
              <a:t>Autonomous (self-controlled), </a:t>
            </a:r>
            <a:r>
              <a:rPr lang="en-US" sz="2000" b="0" dirty="0" err="1" smtClean="0">
                <a:ea typeface="+mn-ea"/>
              </a:rPr>
              <a:t>tele</a:t>
            </a:r>
            <a:r>
              <a:rPr lang="en-US" sz="2000" b="0" dirty="0" smtClean="0">
                <a:ea typeface="+mn-ea"/>
              </a:rPr>
              <a:t>-operated (remote control)</a:t>
            </a:r>
          </a:p>
        </p:txBody>
      </p:sp>
      <p:pic>
        <p:nvPicPr>
          <p:cNvPr id="40964" name="Picture 3" descr="http://ai.stanford.edu/images/Robby.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1274618"/>
            <a:ext cx="1371600" cy="2078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58112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609600" y="393702"/>
            <a:ext cx="3084178" cy="426142"/>
          </a:xfrm>
        </p:spPr>
        <p:txBody>
          <a:bodyPr/>
          <a:lstStyle/>
          <a:p>
            <a:pPr eaLnBrk="1" hangingPunct="1"/>
            <a:r>
              <a:rPr lang="en-US" sz="2800" smtClean="0">
                <a:solidFill>
                  <a:schemeClr val="accent1"/>
                </a:solidFill>
                <a:ea typeface="ＭＳ Ｐゴシック" panose="020B0600070205080204" pitchFamily="34" charset="-128"/>
              </a:rPr>
              <a:t>Industrial Robots</a:t>
            </a:r>
          </a:p>
        </p:txBody>
      </p:sp>
      <p:sp>
        <p:nvSpPr>
          <p:cNvPr id="41987" name="Content Placeholder 2"/>
          <p:cNvSpPr>
            <a:spLocks noGrp="1"/>
          </p:cNvSpPr>
          <p:nvPr>
            <p:ph idx="1"/>
          </p:nvPr>
        </p:nvSpPr>
        <p:spPr>
          <a:xfrm>
            <a:off x="381000" y="1390819"/>
            <a:ext cx="5486400" cy="3790781"/>
          </a:xfrm>
        </p:spPr>
        <p:txBody>
          <a:bodyPr/>
          <a:lstStyle/>
          <a:p>
            <a:pPr eaLnBrk="1" hangingPunct="1"/>
            <a:r>
              <a:rPr lang="en-US" sz="2400" smtClean="0">
                <a:ea typeface="ＭＳ Ｐゴシック" panose="020B0600070205080204" pitchFamily="34" charset="-128"/>
              </a:rPr>
              <a:t>Uses for robots in manufacturing:</a:t>
            </a:r>
          </a:p>
          <a:p>
            <a:pPr lvl="1" eaLnBrk="1" hangingPunct="1"/>
            <a:r>
              <a:rPr lang="en-US" sz="2000" smtClean="0">
                <a:ea typeface="ＭＳ Ｐゴシック" panose="020B0600070205080204" pitchFamily="34" charset="-128"/>
              </a:rPr>
              <a:t>Welding </a:t>
            </a:r>
          </a:p>
          <a:p>
            <a:pPr lvl="1" eaLnBrk="1" hangingPunct="1"/>
            <a:r>
              <a:rPr lang="en-US" sz="2000" smtClean="0">
                <a:ea typeface="ＭＳ Ｐゴシック" panose="020B0600070205080204" pitchFamily="34" charset="-128"/>
              </a:rPr>
              <a:t>Painting</a:t>
            </a:r>
          </a:p>
          <a:p>
            <a:pPr lvl="1" eaLnBrk="1" hangingPunct="1"/>
            <a:r>
              <a:rPr lang="en-US" sz="2000" smtClean="0">
                <a:ea typeface="ＭＳ Ｐゴシック" panose="020B0600070205080204" pitchFamily="34" charset="-128"/>
              </a:rPr>
              <a:t>Cutting</a:t>
            </a:r>
          </a:p>
          <a:p>
            <a:pPr lvl="1" eaLnBrk="1" hangingPunct="1"/>
            <a:r>
              <a:rPr lang="en-US" sz="2000" smtClean="0">
                <a:ea typeface="ＭＳ Ｐゴシック" panose="020B0600070205080204" pitchFamily="34" charset="-128"/>
              </a:rPr>
              <a:t>Dispensing</a:t>
            </a:r>
          </a:p>
          <a:p>
            <a:pPr lvl="1" eaLnBrk="1" hangingPunct="1"/>
            <a:r>
              <a:rPr lang="en-US" sz="2000" smtClean="0">
                <a:ea typeface="ＭＳ Ｐゴシック" panose="020B0600070205080204" pitchFamily="34" charset="-128"/>
              </a:rPr>
              <a:t>Assembly</a:t>
            </a:r>
          </a:p>
          <a:p>
            <a:pPr lvl="1" eaLnBrk="1" hangingPunct="1"/>
            <a:r>
              <a:rPr lang="en-US" sz="2000" smtClean="0">
                <a:ea typeface="ＭＳ Ｐゴシック" panose="020B0600070205080204" pitchFamily="34" charset="-128"/>
              </a:rPr>
              <a:t>Polishing/Finishing</a:t>
            </a:r>
          </a:p>
          <a:p>
            <a:pPr lvl="1" eaLnBrk="1" hangingPunct="1"/>
            <a:r>
              <a:rPr lang="en-US" sz="2000" smtClean="0">
                <a:ea typeface="ＭＳ Ｐゴシック" panose="020B0600070205080204" pitchFamily="34" charset="-128"/>
              </a:rPr>
              <a:t>Material Handling</a:t>
            </a:r>
          </a:p>
          <a:p>
            <a:pPr lvl="2" eaLnBrk="1" hangingPunct="1"/>
            <a:r>
              <a:rPr lang="en-US" smtClean="0">
                <a:ea typeface="ＭＳ Ｐゴシック" panose="020B0600070205080204" pitchFamily="34" charset="-128"/>
              </a:rPr>
              <a:t>Packaging, Palletizing </a:t>
            </a:r>
          </a:p>
          <a:p>
            <a:pPr lvl="2" eaLnBrk="1" hangingPunct="1"/>
            <a:r>
              <a:rPr lang="en-US" smtClean="0">
                <a:ea typeface="ＭＳ Ｐゴシック" panose="020B0600070205080204" pitchFamily="34" charset="-128"/>
              </a:rPr>
              <a:t>Machine loading</a:t>
            </a:r>
          </a:p>
        </p:txBody>
      </p:sp>
      <p:pic>
        <p:nvPicPr>
          <p:cNvPr id="41988" name="Picture 2" descr="http://www.fotosearch.com/bthumb/GLW/GLW322/gwp1110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0417" y="1754248"/>
            <a:ext cx="22923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10" descr="http://www.innovativerobotics.com/Pictures/P_Dual%20e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3201987"/>
            <a:ext cx="2667000"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12" descr="Polishing robot by howard le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537" y="1143000"/>
            <a:ext cx="2895600"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8" descr="Packaging Rob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3391724"/>
            <a:ext cx="2438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14764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85800" y="393702"/>
            <a:ext cx="2526333" cy="426142"/>
          </a:xfrm>
        </p:spPr>
        <p:txBody>
          <a:bodyPr/>
          <a:lstStyle/>
          <a:p>
            <a:pPr eaLnBrk="1" hangingPunct="1"/>
            <a:r>
              <a:rPr lang="en-US" sz="2800" smtClean="0">
                <a:solidFill>
                  <a:schemeClr val="accent1"/>
                </a:solidFill>
                <a:ea typeface="ＭＳ Ｐゴシック" panose="020B0600070205080204" pitchFamily="34" charset="-128"/>
              </a:rPr>
              <a:t>Space Robots</a:t>
            </a:r>
          </a:p>
        </p:txBody>
      </p:sp>
      <p:sp>
        <p:nvSpPr>
          <p:cNvPr id="43011" name="Content Placeholder 2"/>
          <p:cNvSpPr>
            <a:spLocks noGrp="1"/>
          </p:cNvSpPr>
          <p:nvPr>
            <p:ph idx="1"/>
          </p:nvPr>
        </p:nvSpPr>
        <p:spPr>
          <a:xfrm>
            <a:off x="457200" y="1447800"/>
            <a:ext cx="8229600" cy="1565557"/>
          </a:xfrm>
        </p:spPr>
        <p:txBody>
          <a:bodyPr/>
          <a:lstStyle/>
          <a:p>
            <a:pPr eaLnBrk="1" hangingPunct="1"/>
            <a:r>
              <a:rPr lang="en-US" sz="2400" smtClean="0">
                <a:ea typeface="ＭＳ Ｐゴシック" panose="020B0600070205080204" pitchFamily="34" charset="-128"/>
              </a:rPr>
              <a:t>Mars Rovers – Spirit and Opportunity</a:t>
            </a:r>
          </a:p>
          <a:p>
            <a:pPr lvl="1" eaLnBrk="1" hangingPunct="1"/>
            <a:r>
              <a:rPr lang="en-US" sz="2400" smtClean="0">
                <a:ea typeface="ＭＳ Ｐゴシック" panose="020B0600070205080204" pitchFamily="34" charset="-128"/>
              </a:rPr>
              <a:t>Autonomous navigation features with human remote control and oversight</a:t>
            </a:r>
          </a:p>
          <a:p>
            <a:pPr lvl="1" eaLnBrk="1" hangingPunct="1">
              <a:buFont typeface="Wingdings 2" panose="05020102010507070707" pitchFamily="18" charset="2"/>
              <a:buNone/>
            </a:pPr>
            <a:endParaRPr lang="en-US" sz="2400" smtClean="0">
              <a:ea typeface="ＭＳ Ｐゴシック" panose="020B0600070205080204" pitchFamily="34" charset="-128"/>
            </a:endParaRPr>
          </a:p>
        </p:txBody>
      </p:sp>
      <p:pic>
        <p:nvPicPr>
          <p:cNvPr id="43012" name="Picture 2" descr="http://marsrover.nasa.gov/gallery/artwork/images/rover2_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743200"/>
            <a:ext cx="4470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59827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85800" y="393702"/>
            <a:ext cx="2745945" cy="426142"/>
          </a:xfrm>
        </p:spPr>
        <p:txBody>
          <a:bodyPr/>
          <a:lstStyle/>
          <a:p>
            <a:pPr eaLnBrk="1" hangingPunct="1"/>
            <a:r>
              <a:rPr lang="en-US" sz="2800" smtClean="0">
                <a:solidFill>
                  <a:schemeClr val="accent1"/>
                </a:solidFill>
                <a:ea typeface="ＭＳ Ｐゴシック" panose="020B0600070205080204" pitchFamily="34" charset="-128"/>
              </a:rPr>
              <a:t>Service Robots</a:t>
            </a:r>
          </a:p>
        </p:txBody>
      </p:sp>
      <p:sp>
        <p:nvSpPr>
          <p:cNvPr id="44035" name="Content Placeholder 2"/>
          <p:cNvSpPr>
            <a:spLocks noGrp="1"/>
          </p:cNvSpPr>
          <p:nvPr>
            <p:ph idx="1"/>
          </p:nvPr>
        </p:nvSpPr>
        <p:spPr/>
        <p:txBody>
          <a:bodyPr/>
          <a:lstStyle/>
          <a:p>
            <a:pPr eaLnBrk="1" hangingPunct="1">
              <a:lnSpc>
                <a:spcPct val="80000"/>
              </a:lnSpc>
            </a:pPr>
            <a:r>
              <a:rPr lang="en-US" sz="2200" smtClean="0">
                <a:ea typeface="ＭＳ Ｐゴシック" panose="020B0600070205080204" pitchFamily="34" charset="-128"/>
              </a:rPr>
              <a:t>Many uses…</a:t>
            </a:r>
          </a:p>
          <a:p>
            <a:pPr lvl="1" eaLnBrk="1" hangingPunct="1">
              <a:lnSpc>
                <a:spcPct val="80000"/>
              </a:lnSpc>
            </a:pPr>
            <a:r>
              <a:rPr lang="en-US" sz="2000" smtClean="0">
                <a:ea typeface="ＭＳ Ｐゴシック" panose="020B0600070205080204" pitchFamily="34" charset="-128"/>
              </a:rPr>
              <a:t>Cleaning &amp; Housekeeping </a:t>
            </a:r>
          </a:p>
          <a:p>
            <a:pPr lvl="1" eaLnBrk="1" hangingPunct="1">
              <a:lnSpc>
                <a:spcPct val="80000"/>
              </a:lnSpc>
            </a:pPr>
            <a:r>
              <a:rPr lang="en-US" sz="2000" smtClean="0">
                <a:ea typeface="ＭＳ Ｐゴシック" panose="020B0600070205080204" pitchFamily="34" charset="-128"/>
              </a:rPr>
              <a:t>Humanitarian Demining </a:t>
            </a:r>
          </a:p>
          <a:p>
            <a:pPr lvl="1" eaLnBrk="1" hangingPunct="1">
              <a:lnSpc>
                <a:spcPct val="80000"/>
              </a:lnSpc>
            </a:pPr>
            <a:r>
              <a:rPr lang="en-US" sz="2000" smtClean="0">
                <a:ea typeface="ＭＳ Ｐゴシック" panose="020B0600070205080204" pitchFamily="34" charset="-128"/>
              </a:rPr>
              <a:t>Rehabilitation </a:t>
            </a:r>
          </a:p>
          <a:p>
            <a:pPr lvl="1" eaLnBrk="1" hangingPunct="1">
              <a:lnSpc>
                <a:spcPct val="80000"/>
              </a:lnSpc>
            </a:pPr>
            <a:r>
              <a:rPr lang="en-US" sz="2000" smtClean="0">
                <a:ea typeface="ＭＳ Ｐゴシック" panose="020B0600070205080204" pitchFamily="34" charset="-128"/>
              </a:rPr>
              <a:t>Inspection </a:t>
            </a:r>
          </a:p>
          <a:p>
            <a:pPr lvl="1" eaLnBrk="1" hangingPunct="1">
              <a:lnSpc>
                <a:spcPct val="80000"/>
              </a:lnSpc>
            </a:pPr>
            <a:r>
              <a:rPr lang="en-US" sz="2000" smtClean="0">
                <a:ea typeface="ＭＳ Ｐゴシック" panose="020B0600070205080204" pitchFamily="34" charset="-128"/>
              </a:rPr>
              <a:t>Agriculture &amp; Harvesting </a:t>
            </a:r>
          </a:p>
          <a:p>
            <a:pPr lvl="1" eaLnBrk="1" hangingPunct="1">
              <a:lnSpc>
                <a:spcPct val="80000"/>
              </a:lnSpc>
            </a:pPr>
            <a:r>
              <a:rPr lang="en-US" sz="2000" smtClean="0">
                <a:ea typeface="ＭＳ Ｐゴシック" panose="020B0600070205080204" pitchFamily="34" charset="-128"/>
              </a:rPr>
              <a:t>Lawn Mowers </a:t>
            </a:r>
          </a:p>
          <a:p>
            <a:pPr lvl="1" eaLnBrk="1" hangingPunct="1">
              <a:lnSpc>
                <a:spcPct val="80000"/>
              </a:lnSpc>
            </a:pPr>
            <a:r>
              <a:rPr lang="en-US" sz="2000" smtClean="0">
                <a:ea typeface="ＭＳ Ｐゴシック" panose="020B0600070205080204" pitchFamily="34" charset="-128"/>
              </a:rPr>
              <a:t>Surveillance</a:t>
            </a:r>
          </a:p>
          <a:p>
            <a:pPr lvl="1" eaLnBrk="1" hangingPunct="1">
              <a:lnSpc>
                <a:spcPct val="80000"/>
              </a:lnSpc>
            </a:pPr>
            <a:r>
              <a:rPr lang="en-US" sz="2000" smtClean="0">
                <a:ea typeface="ＭＳ Ｐゴシック" panose="020B0600070205080204" pitchFamily="34" charset="-128"/>
              </a:rPr>
              <a:t>Mining Applications </a:t>
            </a:r>
          </a:p>
          <a:p>
            <a:pPr lvl="1" eaLnBrk="1" hangingPunct="1">
              <a:lnSpc>
                <a:spcPct val="80000"/>
              </a:lnSpc>
            </a:pPr>
            <a:r>
              <a:rPr lang="en-US" sz="2000" smtClean="0">
                <a:ea typeface="ＭＳ Ｐゴシック" panose="020B0600070205080204" pitchFamily="34" charset="-128"/>
              </a:rPr>
              <a:t>Construction</a:t>
            </a:r>
          </a:p>
          <a:p>
            <a:pPr lvl="1" eaLnBrk="1" hangingPunct="1">
              <a:lnSpc>
                <a:spcPct val="80000"/>
              </a:lnSpc>
            </a:pPr>
            <a:r>
              <a:rPr lang="en-US" sz="2000" smtClean="0">
                <a:ea typeface="ＭＳ Ｐゴシック" panose="020B0600070205080204" pitchFamily="34" charset="-128"/>
              </a:rPr>
              <a:t>Automatic Refilling</a:t>
            </a:r>
          </a:p>
          <a:p>
            <a:pPr lvl="1" eaLnBrk="1" hangingPunct="1">
              <a:lnSpc>
                <a:spcPct val="80000"/>
              </a:lnSpc>
            </a:pPr>
            <a:r>
              <a:rPr lang="en-US" sz="2000" smtClean="0">
                <a:ea typeface="ＭＳ Ｐゴシック" panose="020B0600070205080204" pitchFamily="34" charset="-128"/>
              </a:rPr>
              <a:t>Fire Fighters</a:t>
            </a:r>
          </a:p>
          <a:p>
            <a:pPr lvl="1" eaLnBrk="1" hangingPunct="1">
              <a:lnSpc>
                <a:spcPct val="80000"/>
              </a:lnSpc>
            </a:pPr>
            <a:r>
              <a:rPr lang="en-US" sz="2000" smtClean="0">
                <a:ea typeface="ＭＳ Ｐゴシック" panose="020B0600070205080204" pitchFamily="34" charset="-128"/>
              </a:rPr>
              <a:t>Search &amp; Rescue</a:t>
            </a:r>
          </a:p>
          <a:p>
            <a:pPr eaLnBrk="1" hangingPunct="1">
              <a:lnSpc>
                <a:spcPct val="80000"/>
              </a:lnSpc>
            </a:pPr>
            <a:endParaRPr lang="en-US" sz="2200" smtClean="0">
              <a:ea typeface="ＭＳ Ｐゴシック" panose="020B0600070205080204" pitchFamily="34" charset="-128"/>
            </a:endParaRPr>
          </a:p>
        </p:txBody>
      </p:sp>
      <p:pic>
        <p:nvPicPr>
          <p:cNvPr id="4" name="Picture 7" descr="roomba_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2763" y="2667000"/>
            <a:ext cx="4821237"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Box 5"/>
          <p:cNvSpPr txBox="1">
            <a:spLocks noChangeArrowheads="1"/>
          </p:cNvSpPr>
          <p:nvPr/>
        </p:nvSpPr>
        <p:spPr bwMode="auto">
          <a:xfrm>
            <a:off x="4648200" y="5715000"/>
            <a:ext cx="419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sz="2400">
                <a:latin typeface="Constantia" panose="02030602050306030303" pitchFamily="18" charset="0"/>
              </a:rPr>
              <a:t>iRobot Roomba vacuum cleaner robot</a:t>
            </a:r>
          </a:p>
        </p:txBody>
      </p:sp>
    </p:spTree>
    <p:extLst>
      <p:ext uri="{BB962C8B-B14F-4D97-AF65-F5344CB8AC3E}">
        <p14:creationId xmlns:p14="http://schemas.microsoft.com/office/powerpoint/2010/main" val="16861828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393702"/>
            <a:ext cx="4823436" cy="426142"/>
          </a:xfrm>
        </p:spPr>
        <p:txBody>
          <a:bodyPr/>
          <a:lstStyle/>
          <a:p>
            <a:pPr eaLnBrk="1" hangingPunct="1"/>
            <a:r>
              <a:rPr lang="sv-SE" sz="2800" smtClean="0">
                <a:solidFill>
                  <a:srgbClr val="FF0000"/>
                </a:solidFill>
                <a:ea typeface="ＭＳ Ｐゴシック" panose="020B0600070205080204" pitchFamily="34" charset="-128"/>
              </a:rPr>
              <a:t>Issues in Machine Learning</a:t>
            </a:r>
            <a:endParaRPr lang="en-US" sz="2800" smtClean="0">
              <a:solidFill>
                <a:srgbClr val="FF0000"/>
              </a:solidFill>
              <a:ea typeface="ＭＳ Ｐゴシック" panose="020B0600070205080204" pitchFamily="34" charset="-128"/>
            </a:endParaRPr>
          </a:p>
        </p:txBody>
      </p:sp>
      <p:sp>
        <p:nvSpPr>
          <p:cNvPr id="47107" name="Rectangle 3"/>
          <p:cNvSpPr>
            <a:spLocks noGrp="1" noChangeArrowheads="1"/>
          </p:cNvSpPr>
          <p:nvPr>
            <p:ph type="body" idx="1"/>
          </p:nvPr>
        </p:nvSpPr>
        <p:spPr>
          <a:xfrm>
            <a:off x="609600" y="1219200"/>
            <a:ext cx="7772400" cy="4093172"/>
          </a:xfrm>
        </p:spPr>
        <p:txBody>
          <a:bodyPr/>
          <a:lstStyle/>
          <a:p>
            <a:pPr eaLnBrk="1" hangingPunct="1"/>
            <a:r>
              <a:rPr lang="sv-SE" sz="2400" b="0" dirty="0" smtClean="0">
                <a:ea typeface="ＭＳ Ｐゴシック" panose="020B0600070205080204" pitchFamily="34" charset="-128"/>
              </a:rPr>
              <a:t>What algorithms can approximate functions well and when?</a:t>
            </a:r>
          </a:p>
          <a:p>
            <a:pPr lvl="1" eaLnBrk="1" hangingPunct="1"/>
            <a:r>
              <a:rPr lang="sv-SE" sz="2000" b="0" dirty="0" smtClean="0">
                <a:ea typeface="ＭＳ Ｐゴシック" panose="020B0600070205080204" pitchFamily="34" charset="-128"/>
              </a:rPr>
              <a:t>How does the number of training examples influence accuracy</a:t>
            </a:r>
          </a:p>
          <a:p>
            <a:pPr eaLnBrk="1" hangingPunct="1"/>
            <a:r>
              <a:rPr lang="sv-SE" sz="2400" b="0" dirty="0" smtClean="0">
                <a:ea typeface="ＭＳ Ｐゴシック" panose="020B0600070205080204" pitchFamily="34" charset="-128"/>
              </a:rPr>
              <a:t>Problem representation / feature extraction</a:t>
            </a:r>
          </a:p>
          <a:p>
            <a:pPr eaLnBrk="1" hangingPunct="1"/>
            <a:r>
              <a:rPr lang="sv-SE" sz="2400" b="0" dirty="0" smtClean="0">
                <a:ea typeface="ＭＳ Ｐゴシック" panose="020B0600070205080204" pitchFamily="34" charset="-128"/>
              </a:rPr>
              <a:t>Intention/independent learning</a:t>
            </a:r>
          </a:p>
          <a:p>
            <a:pPr eaLnBrk="1" hangingPunct="1"/>
            <a:r>
              <a:rPr lang="sv-SE" sz="2400" b="0" dirty="0" smtClean="0">
                <a:ea typeface="ＭＳ Ｐゴシック" panose="020B0600070205080204" pitchFamily="34" charset="-128"/>
              </a:rPr>
              <a:t>Integrating learning with systems</a:t>
            </a:r>
          </a:p>
          <a:p>
            <a:pPr eaLnBrk="1" hangingPunct="1"/>
            <a:r>
              <a:rPr lang="sv-SE" sz="2400" b="0" dirty="0" smtClean="0">
                <a:ea typeface="ＭＳ Ｐゴシック" panose="020B0600070205080204" pitchFamily="34" charset="-128"/>
              </a:rPr>
              <a:t>What are the theoretical limits of learnability</a:t>
            </a:r>
          </a:p>
          <a:p>
            <a:pPr eaLnBrk="1" hangingPunct="1"/>
            <a:r>
              <a:rPr lang="sv-SE" sz="2400" b="0" dirty="0" smtClean="0">
                <a:ea typeface="ＭＳ Ｐゴシック" panose="020B0600070205080204" pitchFamily="34" charset="-128"/>
              </a:rPr>
              <a:t>Transfer learning</a:t>
            </a:r>
          </a:p>
          <a:p>
            <a:pPr eaLnBrk="1" hangingPunct="1"/>
            <a:r>
              <a:rPr lang="sv-SE" sz="2400" b="0" dirty="0" smtClean="0">
                <a:ea typeface="ＭＳ Ｐゴシック" panose="020B0600070205080204" pitchFamily="34" charset="-128"/>
              </a:rPr>
              <a:t>Continuous learning</a:t>
            </a:r>
            <a:endParaRPr lang="en-US" sz="2400" b="0" dirty="0" smtClean="0">
              <a:ea typeface="ＭＳ Ｐゴシック" panose="020B0600070205080204" pitchFamily="34" charset="-128"/>
            </a:endParaRPr>
          </a:p>
        </p:txBody>
      </p:sp>
    </p:spTree>
    <p:extLst>
      <p:ext uri="{BB962C8B-B14F-4D97-AF65-F5344CB8AC3E}">
        <p14:creationId xmlns:p14="http://schemas.microsoft.com/office/powerpoint/2010/main" val="30701449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00101" y="393702"/>
            <a:ext cx="3662862" cy="426142"/>
          </a:xfrm>
        </p:spPr>
        <p:txBody>
          <a:bodyPr/>
          <a:lstStyle/>
          <a:p>
            <a:pPr eaLnBrk="1" hangingPunct="1"/>
            <a:r>
              <a:rPr lang="sv-SE" sz="2800" smtClean="0">
                <a:solidFill>
                  <a:srgbClr val="FF0000"/>
                </a:solidFill>
                <a:ea typeface="ＭＳ Ｐゴシック" panose="020B0600070205080204" pitchFamily="34" charset="-128"/>
              </a:rPr>
              <a:t>Scaling issues in ML</a:t>
            </a:r>
            <a:endParaRPr lang="en-US" sz="2800" smtClean="0">
              <a:solidFill>
                <a:srgbClr val="FF0000"/>
              </a:solidFill>
              <a:ea typeface="ＭＳ Ｐゴシック" panose="020B0600070205080204" pitchFamily="34" charset="-128"/>
            </a:endParaRPr>
          </a:p>
        </p:txBody>
      </p:sp>
      <p:sp>
        <p:nvSpPr>
          <p:cNvPr id="48131" name="Rectangle 3"/>
          <p:cNvSpPr>
            <a:spLocks noGrp="1" noChangeArrowheads="1"/>
          </p:cNvSpPr>
          <p:nvPr>
            <p:ph type="body" idx="1"/>
          </p:nvPr>
        </p:nvSpPr>
        <p:spPr>
          <a:xfrm>
            <a:off x="838200" y="1752600"/>
            <a:ext cx="7772400" cy="2174954"/>
          </a:xfrm>
        </p:spPr>
        <p:txBody>
          <a:bodyPr/>
          <a:lstStyle/>
          <a:p>
            <a:pPr eaLnBrk="1" hangingPunct="1"/>
            <a:r>
              <a:rPr lang="sv-SE" sz="2400" dirty="0" smtClean="0">
                <a:ea typeface="ＭＳ Ｐゴシック" panose="020B0600070205080204" pitchFamily="34" charset="-128"/>
              </a:rPr>
              <a:t>Number of</a:t>
            </a:r>
          </a:p>
          <a:p>
            <a:pPr lvl="1" eaLnBrk="1" hangingPunct="1"/>
            <a:r>
              <a:rPr lang="sv-SE" sz="2400" dirty="0" smtClean="0">
                <a:ea typeface="ＭＳ Ｐゴシック" panose="020B0600070205080204" pitchFamily="34" charset="-128"/>
              </a:rPr>
              <a:t>Inputs</a:t>
            </a:r>
          </a:p>
          <a:p>
            <a:pPr lvl="1" eaLnBrk="1" hangingPunct="1"/>
            <a:r>
              <a:rPr lang="sv-SE" sz="2400" dirty="0" smtClean="0">
                <a:ea typeface="ＭＳ Ｐゴシック" panose="020B0600070205080204" pitchFamily="34" charset="-128"/>
              </a:rPr>
              <a:t>Outputs</a:t>
            </a:r>
          </a:p>
          <a:p>
            <a:pPr lvl="1" eaLnBrk="1" hangingPunct="1"/>
            <a:r>
              <a:rPr lang="sv-SE" sz="2400" dirty="0" smtClean="0">
                <a:ea typeface="ＭＳ Ｐゴシック" panose="020B0600070205080204" pitchFamily="34" charset="-128"/>
              </a:rPr>
              <a:t>Batch vs realtime</a:t>
            </a:r>
          </a:p>
          <a:p>
            <a:pPr lvl="1" eaLnBrk="1" hangingPunct="1"/>
            <a:r>
              <a:rPr lang="sv-SE" sz="2400" dirty="0" smtClean="0">
                <a:ea typeface="ＭＳ Ｐゴシック" panose="020B0600070205080204" pitchFamily="34" charset="-128"/>
              </a:rPr>
              <a:t>Training vs testing</a:t>
            </a:r>
          </a:p>
        </p:txBody>
      </p:sp>
    </p:spTree>
    <p:extLst>
      <p:ext uri="{BB962C8B-B14F-4D97-AF65-F5344CB8AC3E}">
        <p14:creationId xmlns:p14="http://schemas.microsoft.com/office/powerpoint/2010/main" val="406775757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20775" y="393702"/>
            <a:ext cx="6697346" cy="426142"/>
          </a:xfrm>
        </p:spPr>
        <p:txBody>
          <a:bodyPr/>
          <a:lstStyle/>
          <a:p>
            <a:pPr eaLnBrk="1" hangingPunct="1"/>
            <a:r>
              <a:rPr lang="en-US" sz="2800" dirty="0" smtClean="0">
                <a:solidFill>
                  <a:srgbClr val="FF0000"/>
                </a:solidFill>
                <a:ea typeface="ＭＳ Ｐゴシック" panose="020B0600070205080204" pitchFamily="34" charset="-128"/>
              </a:rPr>
              <a:t>Machine Learning VS Human Learning</a:t>
            </a:r>
          </a:p>
        </p:txBody>
      </p:sp>
      <p:sp>
        <p:nvSpPr>
          <p:cNvPr id="49155" name="Content Placeholder 2"/>
          <p:cNvSpPr>
            <a:spLocks noGrp="1"/>
          </p:cNvSpPr>
          <p:nvPr>
            <p:ph idx="1"/>
          </p:nvPr>
        </p:nvSpPr>
        <p:spPr>
          <a:xfrm>
            <a:off x="304800" y="1219200"/>
            <a:ext cx="7772400" cy="4095480"/>
          </a:xfrm>
        </p:spPr>
        <p:txBody>
          <a:bodyPr/>
          <a:lstStyle/>
          <a:p>
            <a:pPr lvl="1" eaLnBrk="1" hangingPunct="1"/>
            <a:r>
              <a:rPr lang="en-US" sz="2400" b="0" dirty="0" smtClean="0">
                <a:ea typeface="ＭＳ Ｐゴシック" panose="020B0600070205080204" pitchFamily="34" charset="-128"/>
              </a:rPr>
              <a:t> Some ML behavior can challenge the performance of  human experts (e.g., playing chess)</a:t>
            </a:r>
          </a:p>
          <a:p>
            <a:pPr lvl="1" eaLnBrk="1" hangingPunct="1"/>
            <a:r>
              <a:rPr lang="en-US" sz="2400" b="0" dirty="0" smtClean="0">
                <a:ea typeface="ＭＳ Ｐゴシック" panose="020B0600070205080204" pitchFamily="34" charset="-128"/>
              </a:rPr>
              <a:t> Although ML sometimes matches human learning capabilities, it is not able to learn as well as humans or in the same way that humans do</a:t>
            </a:r>
          </a:p>
          <a:p>
            <a:pPr lvl="1" eaLnBrk="1" hangingPunct="1"/>
            <a:r>
              <a:rPr lang="en-US" sz="2400" b="0" dirty="0" smtClean="0">
                <a:ea typeface="ＭＳ Ｐゴシック" panose="020B0600070205080204" pitchFamily="34" charset="-128"/>
              </a:rPr>
              <a:t> There is no claim that machine learning can be applied in a truly creative way</a:t>
            </a:r>
          </a:p>
          <a:p>
            <a:pPr lvl="1" eaLnBrk="1" hangingPunct="1"/>
            <a:r>
              <a:rPr lang="en-US" sz="2400" b="0" dirty="0" smtClean="0">
                <a:ea typeface="ＭＳ Ｐゴシック" panose="020B0600070205080204" pitchFamily="34" charset="-128"/>
              </a:rPr>
              <a:t> Formal theories of ML systems exist but are often lacking (why a method succeeds or fails is not clear)</a:t>
            </a:r>
          </a:p>
          <a:p>
            <a:pPr lvl="1" eaLnBrk="1" hangingPunct="1"/>
            <a:r>
              <a:rPr lang="en-US" sz="2400" b="0" dirty="0" smtClean="0">
                <a:ea typeface="ＭＳ Ｐゴシック" panose="020B0600070205080204" pitchFamily="34" charset="-128"/>
              </a:rPr>
              <a:t> ML success is often attributed to manipulation of symbols (rather than mere numeric information)</a:t>
            </a:r>
          </a:p>
        </p:txBody>
      </p:sp>
    </p:spTree>
    <p:extLst>
      <p:ext uri="{BB962C8B-B14F-4D97-AF65-F5344CB8AC3E}">
        <p14:creationId xmlns:p14="http://schemas.microsoft.com/office/powerpoint/2010/main" val="420156337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2837552"/>
            <a:ext cx="7848600" cy="468013"/>
          </a:xfrm>
        </p:spPr>
        <p:txBody>
          <a:bodyPr/>
          <a:lstStyle/>
          <a:p>
            <a:pPr marL="0" indent="0" algn="ctr">
              <a:buNone/>
            </a:pPr>
            <a:r>
              <a:rPr lang="en-US" sz="3600" dirty="0" smtClean="0"/>
              <a:t>END OF MODULE-1</a:t>
            </a:r>
            <a:endParaRPr lang="en-US" sz="3600" dirty="0"/>
          </a:p>
        </p:txBody>
      </p:sp>
    </p:spTree>
    <p:extLst>
      <p:ext uri="{BB962C8B-B14F-4D97-AF65-F5344CB8AC3E}">
        <p14:creationId xmlns:p14="http://schemas.microsoft.com/office/powerpoint/2010/main" val="510542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tr-TR" dirty="0"/>
              <a:t>Data Mining</a:t>
            </a:r>
          </a:p>
        </p:txBody>
      </p:sp>
      <p:sp>
        <p:nvSpPr>
          <p:cNvPr id="86019" name="Rectangle 3"/>
          <p:cNvSpPr>
            <a:spLocks noGrp="1" noChangeArrowheads="1"/>
          </p:cNvSpPr>
          <p:nvPr>
            <p:ph idx="1"/>
          </p:nvPr>
        </p:nvSpPr>
        <p:spPr/>
        <p:txBody>
          <a:bodyPr/>
          <a:lstStyle/>
          <a:p>
            <a:pPr>
              <a:lnSpc>
                <a:spcPct val="90000"/>
              </a:lnSpc>
            </a:pPr>
            <a:r>
              <a:rPr lang="tr-TR" dirty="0">
                <a:solidFill>
                  <a:schemeClr val="accent1"/>
                </a:solidFill>
              </a:rPr>
              <a:t>Retail:</a:t>
            </a:r>
            <a:r>
              <a:rPr lang="tr-TR" dirty="0"/>
              <a:t> </a:t>
            </a:r>
            <a:r>
              <a:rPr lang="tr-TR" dirty="0">
                <a:solidFill>
                  <a:schemeClr val="tx2"/>
                </a:solidFill>
              </a:rPr>
              <a:t>Market basket analysis, Customer relationship management (CRM)</a:t>
            </a:r>
          </a:p>
          <a:p>
            <a:pPr>
              <a:lnSpc>
                <a:spcPct val="90000"/>
              </a:lnSpc>
            </a:pPr>
            <a:r>
              <a:rPr lang="tr-TR" dirty="0">
                <a:solidFill>
                  <a:schemeClr val="accent1"/>
                </a:solidFill>
              </a:rPr>
              <a:t>Finance:</a:t>
            </a:r>
            <a:r>
              <a:rPr lang="tr-TR" dirty="0"/>
              <a:t> Credit scoring, fraud detection</a:t>
            </a:r>
          </a:p>
          <a:p>
            <a:pPr>
              <a:lnSpc>
                <a:spcPct val="90000"/>
              </a:lnSpc>
            </a:pPr>
            <a:r>
              <a:rPr lang="tr-TR" dirty="0">
                <a:solidFill>
                  <a:schemeClr val="accent1"/>
                </a:solidFill>
              </a:rPr>
              <a:t>Manufacturing: </a:t>
            </a:r>
            <a:r>
              <a:rPr lang="tr-TR" dirty="0" smtClean="0"/>
              <a:t>Control, robotics, </a:t>
            </a:r>
            <a:r>
              <a:rPr lang="tr-TR" dirty="0"/>
              <a:t>troubleshooting</a:t>
            </a:r>
          </a:p>
          <a:p>
            <a:pPr>
              <a:lnSpc>
                <a:spcPct val="90000"/>
              </a:lnSpc>
            </a:pPr>
            <a:r>
              <a:rPr lang="tr-TR" dirty="0">
                <a:solidFill>
                  <a:schemeClr val="accent1"/>
                </a:solidFill>
              </a:rPr>
              <a:t>Medicine: </a:t>
            </a:r>
            <a:r>
              <a:rPr lang="tr-TR" dirty="0"/>
              <a:t>Medical diagnosis</a:t>
            </a:r>
          </a:p>
          <a:p>
            <a:pPr>
              <a:lnSpc>
                <a:spcPct val="90000"/>
              </a:lnSpc>
            </a:pPr>
            <a:r>
              <a:rPr lang="tr-TR" dirty="0">
                <a:solidFill>
                  <a:schemeClr val="accent1"/>
                </a:solidFill>
              </a:rPr>
              <a:t>Telecommunications:</a:t>
            </a:r>
            <a:r>
              <a:rPr lang="tr-TR" dirty="0"/>
              <a:t> </a:t>
            </a:r>
            <a:r>
              <a:rPr lang="tr-TR" dirty="0" smtClean="0"/>
              <a:t>Spam filters, intrusion detection</a:t>
            </a:r>
            <a:endParaRPr lang="tr-TR" dirty="0"/>
          </a:p>
          <a:p>
            <a:pPr>
              <a:lnSpc>
                <a:spcPct val="90000"/>
              </a:lnSpc>
            </a:pPr>
            <a:r>
              <a:rPr lang="tr-TR" dirty="0">
                <a:solidFill>
                  <a:schemeClr val="accent1"/>
                </a:solidFill>
              </a:rPr>
              <a:t>Bioinformatics: </a:t>
            </a:r>
            <a:r>
              <a:rPr lang="tr-TR" dirty="0"/>
              <a:t>Motifs, alignment</a:t>
            </a:r>
          </a:p>
          <a:p>
            <a:pPr>
              <a:lnSpc>
                <a:spcPct val="90000"/>
              </a:lnSpc>
            </a:pPr>
            <a:r>
              <a:rPr lang="tr-TR" dirty="0">
                <a:solidFill>
                  <a:schemeClr val="accent1"/>
                </a:solidFill>
              </a:rPr>
              <a:t>Web mining: </a:t>
            </a:r>
            <a:r>
              <a:rPr lang="tr-TR" dirty="0"/>
              <a:t>Search engines</a:t>
            </a:r>
          </a:p>
          <a:p>
            <a:pPr>
              <a:lnSpc>
                <a:spcPct val="90000"/>
              </a:lnSpc>
            </a:pPr>
            <a:r>
              <a:rPr lang="tr-TR" dirty="0"/>
              <a:t>...</a:t>
            </a:r>
          </a:p>
        </p:txBody>
      </p:sp>
      <p:sp>
        <p:nvSpPr>
          <p:cNvPr id="9" name="Slide Number Placeholder 8"/>
          <p:cNvSpPr>
            <a:spLocks noGrp="1"/>
          </p:cNvSpPr>
          <p:nvPr>
            <p:ph type="sldNum" sz="quarter" idx="12"/>
          </p:nvPr>
        </p:nvSpPr>
        <p:spPr/>
        <p:txBody>
          <a:bodyPr/>
          <a:lstStyle/>
          <a:p>
            <a:fld id="{6DF4C409-C017-451C-B236-E185BBA6E0E4}" type="slidenum">
              <a:rPr lang="tr-TR" smtClean="0">
                <a:solidFill>
                  <a:srgbClr val="04617B">
                    <a:shade val="90000"/>
                  </a:srgbClr>
                </a:solidFill>
              </a:rPr>
              <a:pPr/>
              <a:t>7</a:t>
            </a:fld>
            <a:endParaRPr lang="tr-TR" dirty="0">
              <a:solidFill>
                <a:srgbClr val="04617B">
                  <a:shade val="90000"/>
                </a:srgbClr>
              </a:solidFill>
            </a:endParaRPr>
          </a:p>
        </p:txBody>
      </p:sp>
    </p:spTree>
    <p:extLst>
      <p:ext uri="{BB962C8B-B14F-4D97-AF65-F5344CB8AC3E}">
        <p14:creationId xmlns:p14="http://schemas.microsoft.com/office/powerpoint/2010/main" val="1648176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tr-TR"/>
              <a:t>What is Machine Learning?</a:t>
            </a:r>
          </a:p>
        </p:txBody>
      </p:sp>
      <p:sp>
        <p:nvSpPr>
          <p:cNvPr id="107523" name="Rectangle 3"/>
          <p:cNvSpPr>
            <a:spLocks noGrp="1" noChangeArrowheads="1"/>
          </p:cNvSpPr>
          <p:nvPr>
            <p:ph idx="1"/>
          </p:nvPr>
        </p:nvSpPr>
        <p:spPr/>
        <p:txBody>
          <a:bodyPr/>
          <a:lstStyle/>
          <a:p>
            <a:pPr algn="just"/>
            <a:r>
              <a:rPr lang="tr-TR" dirty="0"/>
              <a:t>Optimize a performance criterion using example data or past experience.</a:t>
            </a:r>
          </a:p>
          <a:p>
            <a:pPr algn="just"/>
            <a:r>
              <a:rPr lang="tr-TR" dirty="0"/>
              <a:t>Role of Statistics: Inference from a sample</a:t>
            </a:r>
          </a:p>
          <a:p>
            <a:pPr algn="just"/>
            <a:r>
              <a:rPr lang="tr-TR" dirty="0"/>
              <a:t>Role of Computer science: Efficient algorithms to</a:t>
            </a:r>
          </a:p>
          <a:p>
            <a:pPr lvl="1" algn="just"/>
            <a:r>
              <a:rPr lang="tr-TR" sz="2400" dirty="0"/>
              <a:t>Solve the optimization problem</a:t>
            </a:r>
          </a:p>
          <a:p>
            <a:pPr lvl="1" algn="just"/>
            <a:r>
              <a:rPr lang="tr-TR" sz="2400" dirty="0"/>
              <a:t>Representing and evaluating the model for </a:t>
            </a:r>
            <a:r>
              <a:rPr lang="tr-TR" sz="2400" dirty="0" smtClean="0"/>
              <a:t>inference</a:t>
            </a:r>
            <a:endParaRPr lang="en-US" sz="2400" dirty="0" smtClean="0"/>
          </a:p>
          <a:p>
            <a:pPr marL="393192" lvl="1" indent="0" algn="just">
              <a:buNone/>
            </a:pPr>
            <a:endParaRPr lang="en-US" dirty="0"/>
          </a:p>
          <a:p>
            <a:pPr marL="393192" lvl="1" indent="0" algn="just">
              <a:buNone/>
            </a:pPr>
            <a:r>
              <a:rPr lang="en-US" b="1" i="1" dirty="0">
                <a:solidFill>
                  <a:srgbClr val="FF0000"/>
                </a:solidFill>
              </a:rPr>
              <a:t>It provides us statistical tools to explore </a:t>
            </a:r>
            <a:r>
              <a:rPr lang="en-US" b="1" i="1" smtClean="0">
                <a:solidFill>
                  <a:srgbClr val="FF0000"/>
                </a:solidFill>
              </a:rPr>
              <a:t>and analyses </a:t>
            </a:r>
            <a:r>
              <a:rPr lang="en-US" b="1" i="1" dirty="0">
                <a:solidFill>
                  <a:srgbClr val="FF0000"/>
                </a:solidFill>
              </a:rPr>
              <a:t>the data</a:t>
            </a:r>
          </a:p>
          <a:p>
            <a:pPr marL="393192" lvl="1" indent="0" algn="just">
              <a:buNone/>
            </a:pPr>
            <a:endParaRPr lang="en-US" dirty="0"/>
          </a:p>
        </p:txBody>
      </p:sp>
      <p:sp>
        <p:nvSpPr>
          <p:cNvPr id="9" name="Slide Number Placeholder 8"/>
          <p:cNvSpPr>
            <a:spLocks noGrp="1"/>
          </p:cNvSpPr>
          <p:nvPr>
            <p:ph type="sldNum" sz="quarter" idx="12"/>
          </p:nvPr>
        </p:nvSpPr>
        <p:spPr/>
        <p:txBody>
          <a:bodyPr/>
          <a:lstStyle/>
          <a:p>
            <a:fld id="{6DF4C409-C017-451C-B236-E185BBA6E0E4}" type="slidenum">
              <a:rPr lang="tr-TR" smtClean="0">
                <a:solidFill>
                  <a:srgbClr val="04617B">
                    <a:shade val="90000"/>
                  </a:srgbClr>
                </a:solidFill>
              </a:rPr>
              <a:pPr/>
              <a:t>8</a:t>
            </a:fld>
            <a:endParaRPr lang="tr-TR" dirty="0">
              <a:solidFill>
                <a:srgbClr val="04617B">
                  <a:shade val="90000"/>
                </a:srgbClr>
              </a:solidFill>
            </a:endParaRPr>
          </a:p>
        </p:txBody>
      </p:sp>
    </p:spTree>
    <p:extLst>
      <p:ext uri="{BB962C8B-B14F-4D97-AF65-F5344CB8AC3E}">
        <p14:creationId xmlns:p14="http://schemas.microsoft.com/office/powerpoint/2010/main" val="2384254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tr-TR"/>
              <a:t>Applications</a:t>
            </a:r>
          </a:p>
        </p:txBody>
      </p:sp>
      <p:sp>
        <p:nvSpPr>
          <p:cNvPr id="84995" name="Rectangle 3"/>
          <p:cNvSpPr>
            <a:spLocks noGrp="1" noChangeArrowheads="1"/>
          </p:cNvSpPr>
          <p:nvPr>
            <p:ph idx="1"/>
          </p:nvPr>
        </p:nvSpPr>
        <p:spPr/>
        <p:txBody>
          <a:bodyPr/>
          <a:lstStyle/>
          <a:p>
            <a:r>
              <a:rPr lang="tr-TR"/>
              <a:t>Association</a:t>
            </a:r>
          </a:p>
          <a:p>
            <a:r>
              <a:rPr lang="tr-TR"/>
              <a:t>Supervised Learning</a:t>
            </a:r>
          </a:p>
          <a:p>
            <a:pPr lvl="1"/>
            <a:r>
              <a:rPr lang="tr-TR"/>
              <a:t>Classification</a:t>
            </a:r>
          </a:p>
          <a:p>
            <a:pPr lvl="1"/>
            <a:r>
              <a:rPr lang="tr-TR"/>
              <a:t>Regression</a:t>
            </a:r>
          </a:p>
          <a:p>
            <a:r>
              <a:rPr lang="tr-TR"/>
              <a:t>Unsupervised Learning</a:t>
            </a:r>
          </a:p>
          <a:p>
            <a:r>
              <a:rPr lang="tr-TR"/>
              <a:t>Reinforcement Learning</a:t>
            </a:r>
          </a:p>
        </p:txBody>
      </p:sp>
      <p:sp>
        <p:nvSpPr>
          <p:cNvPr id="9" name="Slide Number Placeholder 8"/>
          <p:cNvSpPr>
            <a:spLocks noGrp="1"/>
          </p:cNvSpPr>
          <p:nvPr>
            <p:ph type="sldNum" sz="quarter" idx="12"/>
          </p:nvPr>
        </p:nvSpPr>
        <p:spPr/>
        <p:txBody>
          <a:bodyPr/>
          <a:lstStyle/>
          <a:p>
            <a:fld id="{6DF4C409-C017-451C-B236-E185BBA6E0E4}" type="slidenum">
              <a:rPr lang="tr-TR" smtClean="0">
                <a:solidFill>
                  <a:srgbClr val="04617B">
                    <a:shade val="90000"/>
                  </a:srgbClr>
                </a:solidFill>
              </a:rPr>
              <a:pPr/>
              <a:t>9</a:t>
            </a:fld>
            <a:endParaRPr lang="tr-TR" dirty="0">
              <a:solidFill>
                <a:srgbClr val="04617B">
                  <a:shade val="90000"/>
                </a:srgbClr>
              </a:solidFill>
            </a:endParaRPr>
          </a:p>
        </p:txBody>
      </p:sp>
    </p:spTree>
    <p:extLst>
      <p:ext uri="{BB962C8B-B14F-4D97-AF65-F5344CB8AC3E}">
        <p14:creationId xmlns:p14="http://schemas.microsoft.com/office/powerpoint/2010/main" val="1038926364"/>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Default Design">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7C2D7C3F50CD48B5D8CD8E924F01E6" ma:contentTypeVersion="10" ma:contentTypeDescription="Create a new document." ma:contentTypeScope="" ma:versionID="303b8ff6dd496859309ae4bbfa837e0c">
  <xsd:schema xmlns:xsd="http://www.w3.org/2001/XMLSchema" xmlns:xs="http://www.w3.org/2001/XMLSchema" xmlns:p="http://schemas.microsoft.com/office/2006/metadata/properties" xmlns:ns2="e5b1661c-6c69-4f0f-9f82-a64d52cee4d7" xmlns:ns3="9a646e76-a2e6-42c9-96d0-6aca5437d582" targetNamespace="http://schemas.microsoft.com/office/2006/metadata/properties" ma:root="true" ma:fieldsID="05d2e9cb25c019da36b051e4e0d5df0f" ns2:_="" ns3:_="">
    <xsd:import namespace="e5b1661c-6c69-4f0f-9f82-a64d52cee4d7"/>
    <xsd:import namespace="9a646e76-a2e6-42c9-96d0-6aca5437d58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b1661c-6c69-4f0f-9f82-a64d52cee4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646e76-a2e6-42c9-96d0-6aca5437d58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BA1B30-2794-4B2D-8BEB-50B83E1F8CFA}"/>
</file>

<file path=customXml/itemProps2.xml><?xml version="1.0" encoding="utf-8"?>
<ds:datastoreItem xmlns:ds="http://schemas.openxmlformats.org/officeDocument/2006/customXml" ds:itemID="{160BD56B-7C8B-4E01-A562-E25B9B4F6B17}">
  <ds:schemaRefs>
    <ds:schemaRef ds:uri="http://schemas.microsoft.com/sharepoint/v3/contenttype/forms"/>
  </ds:schemaRefs>
</ds:datastoreItem>
</file>

<file path=customXml/itemProps3.xml><?xml version="1.0" encoding="utf-8"?>
<ds:datastoreItem xmlns:ds="http://schemas.openxmlformats.org/officeDocument/2006/customXml" ds:itemID="{8EEF5C25-8F7B-491A-9153-22DC6E92DFA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6962</TotalTime>
  <Pages>47</Pages>
  <Words>2555</Words>
  <Application>Microsoft Office PowerPoint</Application>
  <PresentationFormat>On-screen Show (4:3)</PresentationFormat>
  <Paragraphs>430</Paragraphs>
  <Slides>68</Slides>
  <Notes>2</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68</vt:i4>
      </vt:variant>
    </vt:vector>
  </HeadingPairs>
  <TitlesOfParts>
    <vt:vector size="83" baseType="lpstr">
      <vt:lpstr>Arial Unicode MS</vt:lpstr>
      <vt:lpstr>ＭＳ Ｐゴシック</vt:lpstr>
      <vt:lpstr>Arial</vt:lpstr>
      <vt:lpstr>Calibri</vt:lpstr>
      <vt:lpstr>Constantia</vt:lpstr>
      <vt:lpstr>Courier New</vt:lpstr>
      <vt:lpstr>Palatino Linotype</vt:lpstr>
      <vt:lpstr>Tahoma</vt:lpstr>
      <vt:lpstr>Times New Roman</vt:lpstr>
      <vt:lpstr>Trebuchet MS</vt:lpstr>
      <vt:lpstr>Wingdings</vt:lpstr>
      <vt:lpstr>Wingdings 2</vt:lpstr>
      <vt:lpstr>Default Design</vt:lpstr>
      <vt:lpstr>Flow</vt:lpstr>
      <vt:lpstr>Worksheet</vt:lpstr>
      <vt:lpstr>CSE319 Machine Learning Module 1</vt:lpstr>
      <vt:lpstr>CONTENTS</vt:lpstr>
      <vt:lpstr>PowerPoint Presentation</vt:lpstr>
      <vt:lpstr>What is Learning?</vt:lpstr>
      <vt:lpstr>Why “Learn” ?</vt:lpstr>
      <vt:lpstr>What We Talk About When We  Talk About“Learning”</vt:lpstr>
      <vt:lpstr>Data Mining</vt:lpstr>
      <vt:lpstr>What is Machine Learning?</vt:lpstr>
      <vt:lpstr>Applications</vt:lpstr>
      <vt:lpstr>Why Study Machine Learning? Developing Better Computing Systems</vt:lpstr>
      <vt:lpstr>Related Disciplines</vt:lpstr>
      <vt:lpstr>Traditional Programming</vt:lpstr>
      <vt:lpstr>Human Learning</vt:lpstr>
      <vt:lpstr>Types of Human Learning</vt:lpstr>
      <vt:lpstr>MACHINE LEARNING</vt:lpstr>
      <vt:lpstr>History of Machine Learning</vt:lpstr>
      <vt:lpstr>History of Machine Learning (cont.)</vt:lpstr>
      <vt:lpstr>PowerPoint Presentation</vt:lpstr>
      <vt:lpstr>Types of Machine Learning</vt:lpstr>
      <vt:lpstr>SUPERVISED LEARNING</vt:lpstr>
      <vt:lpstr>PowerPoint Presentation</vt:lpstr>
      <vt:lpstr>Supervised Learning</vt:lpstr>
      <vt:lpstr>Examples of Supervised Learning</vt:lpstr>
      <vt:lpstr>Classification &amp; Regression</vt:lpstr>
      <vt:lpstr>Unsupervised Learning</vt:lpstr>
      <vt:lpstr>PowerPoint Presentation</vt:lpstr>
      <vt:lpstr>Sample Clustering</vt:lpstr>
      <vt:lpstr>Unsupervised Learning</vt:lpstr>
      <vt:lpstr>Unsupervised Learning Example: Categorize Cats and Dogs</vt:lpstr>
      <vt:lpstr>Reinforcement Learning</vt:lpstr>
      <vt:lpstr>Cont’d</vt:lpstr>
      <vt:lpstr>Reinforcement Learning</vt:lpstr>
      <vt:lpstr>Different Varieties of Machine Learning </vt:lpstr>
      <vt:lpstr>Languages or Tools for Machine Learning</vt:lpstr>
      <vt:lpstr>History of Machine Learning (cont.)</vt:lpstr>
      <vt:lpstr>PowerPoint Presentation</vt:lpstr>
      <vt:lpstr>How do Machines Learn?</vt:lpstr>
      <vt:lpstr>Abstraction</vt:lpstr>
      <vt:lpstr>Abstraction Cont’d</vt:lpstr>
      <vt:lpstr>Generalization</vt:lpstr>
      <vt:lpstr>Well-posed learning problem</vt:lpstr>
      <vt:lpstr>Designing a Learning System</vt:lpstr>
      <vt:lpstr>PowerPoint Presentation</vt:lpstr>
      <vt:lpstr>ML WorkFlow</vt:lpstr>
      <vt:lpstr>ML WorkFlow</vt:lpstr>
      <vt:lpstr>Gathering Data </vt:lpstr>
      <vt:lpstr>Data pre-processing </vt:lpstr>
      <vt:lpstr>Data pre-processing</vt:lpstr>
      <vt:lpstr>Data pre-processing</vt:lpstr>
      <vt:lpstr>Researching the model that will be best for the type of data </vt:lpstr>
      <vt:lpstr>Researching the model that will be best for the type of data</vt:lpstr>
      <vt:lpstr>Training and testing the model </vt:lpstr>
      <vt:lpstr>Training and testing the model </vt:lpstr>
      <vt:lpstr>Training and testing the model</vt:lpstr>
      <vt:lpstr>EVALUATION</vt:lpstr>
      <vt:lpstr>Sample Applications</vt:lpstr>
      <vt:lpstr>Supervised Learning Classification</vt:lpstr>
      <vt:lpstr>Classification Problem</vt:lpstr>
      <vt:lpstr>Application: Cancer Diagnosis</vt:lpstr>
      <vt:lpstr>Cancer Diagnosis Separation</vt:lpstr>
      <vt:lpstr>Robotics and ML</vt:lpstr>
      <vt:lpstr>Industrial Robots</vt:lpstr>
      <vt:lpstr>Space Robots</vt:lpstr>
      <vt:lpstr>Service Robots</vt:lpstr>
      <vt:lpstr>Issues in Machine Learning</vt:lpstr>
      <vt:lpstr>Scaling issues in ML</vt:lpstr>
      <vt:lpstr>Machine Learning VS Human Learning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ENGIN112 - lecture 2</dc:title>
  <dc:creator>Russ Tessier</dc:creator>
  <cp:lastModifiedBy>Windows User</cp:lastModifiedBy>
  <cp:revision>500</cp:revision>
  <cp:lastPrinted>1997-08-27T08:28:34Z</cp:lastPrinted>
  <dcterms:created xsi:type="dcterms:W3CDTF">1997-08-19T16:58:46Z</dcterms:created>
  <dcterms:modified xsi:type="dcterms:W3CDTF">2021-02-02T03:55:21Z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0x0101001C7C2D7C3F50CD48B5D8CD8E924F01E6</vt:lpwstr>
  </property>
</Properties>
</file>